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76" r:id="rId5"/>
    <p:sldId id="275" r:id="rId6"/>
    <p:sldId id="264" r:id="rId7"/>
    <p:sldId id="265" r:id="rId8"/>
    <p:sldId id="270" r:id="rId9"/>
    <p:sldId id="271" r:id="rId10"/>
    <p:sldId id="272" r:id="rId11"/>
    <p:sldId id="273" r:id="rId12"/>
    <p:sldId id="274" r:id="rId13"/>
  </p:sldIdLst>
  <p:sldSz cx="9144000" cy="6858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andra Piatkowski" initials="AP" lastIdx="1" clrIdx="0">
    <p:extLst>
      <p:ext uri="{19B8F6BF-5375-455C-9EA6-DF929625EA0E}">
        <p15:presenceInfo xmlns:p15="http://schemas.microsoft.com/office/powerpoint/2012/main" userId="S-1-5-21-839522115-1275210071-1801674531-321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061"/>
    <a:srgbClr val="662B91"/>
    <a:srgbClr val="ED217C"/>
    <a:srgbClr val="D7DF20"/>
    <a:srgbClr val="F25929"/>
    <a:srgbClr val="FCB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autoAdjust="0"/>
    <p:restoredTop sz="94694"/>
  </p:normalViewPr>
  <p:slideViewPr>
    <p:cSldViewPr snapToGrid="0" snapToObjects="1">
      <p:cViewPr varScale="1">
        <p:scale>
          <a:sx n="128" d="100"/>
          <a:sy n="128" d="100"/>
        </p:scale>
        <p:origin x="16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4970DF2-7A29-4966-89EC-C1A9E92F25F4}" type="datetimeFigureOut">
              <a:rPr lang="en-US" smtClean="0"/>
              <a:t>2/12/20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4513090-3A51-40EA-98AE-9AA307BA79DF}" type="slidenum">
              <a:rPr lang="en-US" smtClean="0"/>
              <a:t>‹#›</a:t>
            </a:fld>
            <a:endParaRPr lang="en-US"/>
          </a:p>
        </p:txBody>
      </p:sp>
    </p:spTree>
    <p:extLst>
      <p:ext uri="{BB962C8B-B14F-4D97-AF65-F5344CB8AC3E}">
        <p14:creationId xmlns:p14="http://schemas.microsoft.com/office/powerpoint/2010/main" val="130931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513090-3A51-40EA-98AE-9AA307BA79DF}" type="slidenum">
              <a:rPr lang="en-US" smtClean="0"/>
              <a:t>3</a:t>
            </a:fld>
            <a:endParaRPr lang="en-US"/>
          </a:p>
        </p:txBody>
      </p:sp>
    </p:spTree>
    <p:extLst>
      <p:ext uri="{BB962C8B-B14F-4D97-AF65-F5344CB8AC3E}">
        <p14:creationId xmlns:p14="http://schemas.microsoft.com/office/powerpoint/2010/main" val="391601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err="1"/>
              <a:t>Eg</a:t>
            </a:r>
            <a:r>
              <a:rPr lang="en-US"/>
              <a:t> mental health working group - </a:t>
            </a:r>
          </a:p>
        </p:txBody>
      </p:sp>
      <p:sp>
        <p:nvSpPr>
          <p:cNvPr id="4" name="Slide Number Placeholder 3"/>
          <p:cNvSpPr>
            <a:spLocks noGrp="1"/>
          </p:cNvSpPr>
          <p:nvPr>
            <p:ph type="sldNum" sz="quarter" idx="5"/>
          </p:nvPr>
        </p:nvSpPr>
        <p:spPr/>
        <p:txBody>
          <a:bodyPr/>
          <a:lstStyle/>
          <a:p>
            <a:fld id="{F1DC29ED-8111-5445-8BB8-7281D84284EC}" type="slidenum">
              <a:rPr lang="en-US" smtClean="0"/>
              <a:t>7</a:t>
            </a:fld>
            <a:endParaRPr lang="en-US"/>
          </a:p>
        </p:txBody>
      </p:sp>
    </p:spTree>
    <p:extLst>
      <p:ext uri="{BB962C8B-B14F-4D97-AF65-F5344CB8AC3E}">
        <p14:creationId xmlns:p14="http://schemas.microsoft.com/office/powerpoint/2010/main" val="3881656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err="1"/>
              <a:t>Eg</a:t>
            </a:r>
            <a:r>
              <a:rPr lang="en-US"/>
              <a:t> mental health working group - </a:t>
            </a:r>
          </a:p>
        </p:txBody>
      </p:sp>
      <p:sp>
        <p:nvSpPr>
          <p:cNvPr id="4" name="Slide Number Placeholder 3"/>
          <p:cNvSpPr>
            <a:spLocks noGrp="1"/>
          </p:cNvSpPr>
          <p:nvPr>
            <p:ph type="sldNum" sz="quarter" idx="5"/>
          </p:nvPr>
        </p:nvSpPr>
        <p:spPr/>
        <p:txBody>
          <a:bodyPr/>
          <a:lstStyle/>
          <a:p>
            <a:fld id="{F1DC29ED-8111-5445-8BB8-7281D84284EC}" type="slidenum">
              <a:rPr lang="en-US" smtClean="0"/>
              <a:t>8</a:t>
            </a:fld>
            <a:endParaRPr lang="en-US"/>
          </a:p>
        </p:txBody>
      </p:sp>
    </p:spTree>
    <p:extLst>
      <p:ext uri="{BB962C8B-B14F-4D97-AF65-F5344CB8AC3E}">
        <p14:creationId xmlns:p14="http://schemas.microsoft.com/office/powerpoint/2010/main" val="4140601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err="1"/>
              <a:t>Eg</a:t>
            </a:r>
            <a:r>
              <a:rPr lang="en-US"/>
              <a:t> mental health working group - </a:t>
            </a:r>
          </a:p>
        </p:txBody>
      </p:sp>
      <p:sp>
        <p:nvSpPr>
          <p:cNvPr id="4" name="Slide Number Placeholder 3"/>
          <p:cNvSpPr>
            <a:spLocks noGrp="1"/>
          </p:cNvSpPr>
          <p:nvPr>
            <p:ph type="sldNum" sz="quarter" idx="5"/>
          </p:nvPr>
        </p:nvSpPr>
        <p:spPr/>
        <p:txBody>
          <a:bodyPr/>
          <a:lstStyle/>
          <a:p>
            <a:fld id="{F1DC29ED-8111-5445-8BB8-7281D84284EC}" type="slidenum">
              <a:rPr lang="en-US" smtClean="0"/>
              <a:t>9</a:t>
            </a:fld>
            <a:endParaRPr lang="en-US"/>
          </a:p>
        </p:txBody>
      </p:sp>
    </p:spTree>
    <p:extLst>
      <p:ext uri="{BB962C8B-B14F-4D97-AF65-F5344CB8AC3E}">
        <p14:creationId xmlns:p14="http://schemas.microsoft.com/office/powerpoint/2010/main" val="1523116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5CCC7-07E8-A744-8250-7C7CE9748CB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C614259-D539-904B-9E1A-1899F5BAE37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79EFBF4-C741-AC46-A1E0-4A4017105280}"/>
              </a:ext>
            </a:extLst>
          </p:cNvPr>
          <p:cNvSpPr>
            <a:spLocks noGrp="1"/>
          </p:cNvSpPr>
          <p:nvPr>
            <p:ph type="dt" sz="half" idx="10"/>
          </p:nvPr>
        </p:nvSpPr>
        <p:spPr/>
        <p:txBody>
          <a:bodyPr/>
          <a:lstStyle/>
          <a:p>
            <a:fld id="{6F3D9A81-3346-A84C-83EE-3F7D6F93FBAC}" type="datetimeFigureOut">
              <a:rPr lang="en-US" smtClean="0"/>
              <a:t>2/12/20</a:t>
            </a:fld>
            <a:endParaRPr lang="en-US"/>
          </a:p>
        </p:txBody>
      </p:sp>
      <p:sp>
        <p:nvSpPr>
          <p:cNvPr id="5" name="Footer Placeholder 4">
            <a:extLst>
              <a:ext uri="{FF2B5EF4-FFF2-40B4-BE49-F238E27FC236}">
                <a16:creationId xmlns:a16="http://schemas.microsoft.com/office/drawing/2014/main" id="{D1858F63-58CB-EE40-AA69-B05D998634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3B661F-C9CC-0744-8802-E4CC028C1D2B}"/>
              </a:ext>
            </a:extLst>
          </p:cNvPr>
          <p:cNvSpPr>
            <a:spLocks noGrp="1"/>
          </p:cNvSpPr>
          <p:nvPr>
            <p:ph type="sldNum" sz="quarter" idx="12"/>
          </p:nvPr>
        </p:nvSpPr>
        <p:spPr/>
        <p:txBody>
          <a:bodyPr/>
          <a:lstStyle/>
          <a:p>
            <a:fld id="{8014AAA7-D6EB-744C-B0F5-5D3197FCB011}" type="slidenum">
              <a:rPr lang="en-US" smtClean="0"/>
              <a:t>‹#›</a:t>
            </a:fld>
            <a:endParaRPr lang="en-US"/>
          </a:p>
        </p:txBody>
      </p:sp>
    </p:spTree>
    <p:extLst>
      <p:ext uri="{BB962C8B-B14F-4D97-AF65-F5344CB8AC3E}">
        <p14:creationId xmlns:p14="http://schemas.microsoft.com/office/powerpoint/2010/main" val="178477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BD155-CD31-FE43-953D-D591D11E7D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F88C80-9C5A-2948-BCD2-9EDAEDE12D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3D25B0-36BF-AA4D-AAC3-DB46BE918F90}"/>
              </a:ext>
            </a:extLst>
          </p:cNvPr>
          <p:cNvSpPr>
            <a:spLocks noGrp="1"/>
          </p:cNvSpPr>
          <p:nvPr>
            <p:ph type="dt" sz="half" idx="10"/>
          </p:nvPr>
        </p:nvSpPr>
        <p:spPr/>
        <p:txBody>
          <a:bodyPr/>
          <a:lstStyle/>
          <a:p>
            <a:fld id="{6F3D9A81-3346-A84C-83EE-3F7D6F93FBAC}" type="datetimeFigureOut">
              <a:rPr lang="en-US" smtClean="0"/>
              <a:t>2/12/20</a:t>
            </a:fld>
            <a:endParaRPr lang="en-US"/>
          </a:p>
        </p:txBody>
      </p:sp>
      <p:sp>
        <p:nvSpPr>
          <p:cNvPr id="5" name="Footer Placeholder 4">
            <a:extLst>
              <a:ext uri="{FF2B5EF4-FFF2-40B4-BE49-F238E27FC236}">
                <a16:creationId xmlns:a16="http://schemas.microsoft.com/office/drawing/2014/main" id="{9F45EE47-0744-494D-91A5-17EFC41494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9F666-651F-FC4E-86E5-FEF7FA259C4F}"/>
              </a:ext>
            </a:extLst>
          </p:cNvPr>
          <p:cNvSpPr>
            <a:spLocks noGrp="1"/>
          </p:cNvSpPr>
          <p:nvPr>
            <p:ph type="sldNum" sz="quarter" idx="12"/>
          </p:nvPr>
        </p:nvSpPr>
        <p:spPr/>
        <p:txBody>
          <a:bodyPr/>
          <a:lstStyle/>
          <a:p>
            <a:fld id="{8014AAA7-D6EB-744C-B0F5-5D3197FCB011}" type="slidenum">
              <a:rPr lang="en-US" smtClean="0"/>
              <a:t>‹#›</a:t>
            </a:fld>
            <a:endParaRPr lang="en-US"/>
          </a:p>
        </p:txBody>
      </p:sp>
    </p:spTree>
    <p:extLst>
      <p:ext uri="{BB962C8B-B14F-4D97-AF65-F5344CB8AC3E}">
        <p14:creationId xmlns:p14="http://schemas.microsoft.com/office/powerpoint/2010/main" val="8787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35B5E-EDF8-7B46-AFAA-90B35EBBF4C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4198208-A246-CD41-9FA1-6BDE99F70FE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7FFD4B-67D1-B247-872D-07ED2241DD57}"/>
              </a:ext>
            </a:extLst>
          </p:cNvPr>
          <p:cNvSpPr>
            <a:spLocks noGrp="1"/>
          </p:cNvSpPr>
          <p:nvPr>
            <p:ph type="dt" sz="half" idx="10"/>
          </p:nvPr>
        </p:nvSpPr>
        <p:spPr/>
        <p:txBody>
          <a:bodyPr/>
          <a:lstStyle/>
          <a:p>
            <a:fld id="{6F3D9A81-3346-A84C-83EE-3F7D6F93FBAC}" type="datetimeFigureOut">
              <a:rPr lang="en-US" smtClean="0"/>
              <a:t>2/12/20</a:t>
            </a:fld>
            <a:endParaRPr lang="en-US"/>
          </a:p>
        </p:txBody>
      </p:sp>
      <p:sp>
        <p:nvSpPr>
          <p:cNvPr id="5" name="Footer Placeholder 4">
            <a:extLst>
              <a:ext uri="{FF2B5EF4-FFF2-40B4-BE49-F238E27FC236}">
                <a16:creationId xmlns:a16="http://schemas.microsoft.com/office/drawing/2014/main" id="{8B1FB9E5-C9F1-A242-AE52-1DB90940F5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3106D-23BF-5647-A944-86D6A4AB683C}"/>
              </a:ext>
            </a:extLst>
          </p:cNvPr>
          <p:cNvSpPr>
            <a:spLocks noGrp="1"/>
          </p:cNvSpPr>
          <p:nvPr>
            <p:ph type="sldNum" sz="quarter" idx="12"/>
          </p:nvPr>
        </p:nvSpPr>
        <p:spPr/>
        <p:txBody>
          <a:bodyPr/>
          <a:lstStyle/>
          <a:p>
            <a:fld id="{8014AAA7-D6EB-744C-B0F5-5D3197FCB011}" type="slidenum">
              <a:rPr lang="en-US" smtClean="0"/>
              <a:t>‹#›</a:t>
            </a:fld>
            <a:endParaRPr lang="en-US"/>
          </a:p>
        </p:txBody>
      </p:sp>
    </p:spTree>
    <p:extLst>
      <p:ext uri="{BB962C8B-B14F-4D97-AF65-F5344CB8AC3E}">
        <p14:creationId xmlns:p14="http://schemas.microsoft.com/office/powerpoint/2010/main" val="1999088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0EF66-3BC7-B34E-BE71-07ABF6B192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407170-9ECB-2C4B-8720-8434FADBA78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5E73FB-B805-0A42-9C62-4ADCF10E4AA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D20C15-94D8-3848-A6C1-BD37DD7FCFBA}"/>
              </a:ext>
            </a:extLst>
          </p:cNvPr>
          <p:cNvSpPr>
            <a:spLocks noGrp="1"/>
          </p:cNvSpPr>
          <p:nvPr>
            <p:ph type="dt" sz="half" idx="10"/>
          </p:nvPr>
        </p:nvSpPr>
        <p:spPr/>
        <p:txBody>
          <a:bodyPr/>
          <a:lstStyle/>
          <a:p>
            <a:fld id="{6F3D9A81-3346-A84C-83EE-3F7D6F93FBAC}" type="datetimeFigureOut">
              <a:rPr lang="en-US" smtClean="0"/>
              <a:t>2/12/20</a:t>
            </a:fld>
            <a:endParaRPr lang="en-US"/>
          </a:p>
        </p:txBody>
      </p:sp>
      <p:sp>
        <p:nvSpPr>
          <p:cNvPr id="6" name="Footer Placeholder 5">
            <a:extLst>
              <a:ext uri="{FF2B5EF4-FFF2-40B4-BE49-F238E27FC236}">
                <a16:creationId xmlns:a16="http://schemas.microsoft.com/office/drawing/2014/main" id="{4CEB405B-9038-B841-A5F6-5782E99A69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5537CB-75CF-354F-B295-9A13D8C571DC}"/>
              </a:ext>
            </a:extLst>
          </p:cNvPr>
          <p:cNvSpPr>
            <a:spLocks noGrp="1"/>
          </p:cNvSpPr>
          <p:nvPr>
            <p:ph type="sldNum" sz="quarter" idx="12"/>
          </p:nvPr>
        </p:nvSpPr>
        <p:spPr/>
        <p:txBody>
          <a:bodyPr/>
          <a:lstStyle/>
          <a:p>
            <a:fld id="{8014AAA7-D6EB-744C-B0F5-5D3197FCB011}" type="slidenum">
              <a:rPr lang="en-US" smtClean="0"/>
              <a:t>‹#›</a:t>
            </a:fld>
            <a:endParaRPr lang="en-US"/>
          </a:p>
        </p:txBody>
      </p:sp>
    </p:spTree>
    <p:extLst>
      <p:ext uri="{BB962C8B-B14F-4D97-AF65-F5344CB8AC3E}">
        <p14:creationId xmlns:p14="http://schemas.microsoft.com/office/powerpoint/2010/main" val="70675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F1B49-5855-8640-9B09-2C188A9214DB}"/>
              </a:ext>
            </a:extLst>
          </p:cNvPr>
          <p:cNvSpPr>
            <a:spLocks noGrp="1"/>
          </p:cNvSpPr>
          <p:nvPr>
            <p:ph type="title" hasCustomPrompt="1"/>
          </p:nvPr>
        </p:nvSpPr>
        <p:spPr>
          <a:xfrm>
            <a:off x="629841" y="365126"/>
            <a:ext cx="7886700" cy="1325563"/>
          </a:xfrm>
        </p:spPr>
        <p:txBody>
          <a:bodyPr>
            <a:normAutofit/>
          </a:bodyPr>
          <a:lstStyle>
            <a:lvl1pPr>
              <a:defRPr sz="28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6F4B9E44-82E1-7B4B-AFCA-0E9BE5CBAEF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A6AD2D6-D1FE-4A43-9E67-E5CF866309AF}"/>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2FDA63-6E16-5A47-A90B-249DC9A05FC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A8F004B-11C0-CC43-BAE8-49797EBE0F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A7C64D-3E78-D041-95C6-6EE874D97E53}"/>
              </a:ext>
            </a:extLst>
          </p:cNvPr>
          <p:cNvSpPr>
            <a:spLocks noGrp="1"/>
          </p:cNvSpPr>
          <p:nvPr>
            <p:ph type="dt" sz="half" idx="10"/>
          </p:nvPr>
        </p:nvSpPr>
        <p:spPr/>
        <p:txBody>
          <a:bodyPr/>
          <a:lstStyle/>
          <a:p>
            <a:fld id="{6F3D9A81-3346-A84C-83EE-3F7D6F93FBAC}" type="datetimeFigureOut">
              <a:rPr lang="en-US" smtClean="0"/>
              <a:t>2/12/20</a:t>
            </a:fld>
            <a:endParaRPr lang="en-US"/>
          </a:p>
        </p:txBody>
      </p:sp>
      <p:sp>
        <p:nvSpPr>
          <p:cNvPr id="8" name="Footer Placeholder 7">
            <a:extLst>
              <a:ext uri="{FF2B5EF4-FFF2-40B4-BE49-F238E27FC236}">
                <a16:creationId xmlns:a16="http://schemas.microsoft.com/office/drawing/2014/main" id="{81CC68CC-93D5-0243-A129-00DB7EA8AD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0A56B8-CF90-964B-82FA-B3D8C9C5ECD7}"/>
              </a:ext>
            </a:extLst>
          </p:cNvPr>
          <p:cNvSpPr>
            <a:spLocks noGrp="1"/>
          </p:cNvSpPr>
          <p:nvPr>
            <p:ph type="sldNum" sz="quarter" idx="12"/>
          </p:nvPr>
        </p:nvSpPr>
        <p:spPr/>
        <p:txBody>
          <a:bodyPr/>
          <a:lstStyle/>
          <a:p>
            <a:fld id="{8014AAA7-D6EB-744C-B0F5-5D3197FCB011}" type="slidenum">
              <a:rPr lang="en-US" smtClean="0"/>
              <a:t>‹#›</a:t>
            </a:fld>
            <a:endParaRPr lang="en-US"/>
          </a:p>
        </p:txBody>
      </p:sp>
    </p:spTree>
    <p:extLst>
      <p:ext uri="{BB962C8B-B14F-4D97-AF65-F5344CB8AC3E}">
        <p14:creationId xmlns:p14="http://schemas.microsoft.com/office/powerpoint/2010/main" val="1504334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Right Triangle 16">
            <a:extLst>
              <a:ext uri="{FF2B5EF4-FFF2-40B4-BE49-F238E27FC236}">
                <a16:creationId xmlns:a16="http://schemas.microsoft.com/office/drawing/2014/main" id="{68180298-822F-B34D-98F9-EE7E6C5A5143}"/>
              </a:ext>
            </a:extLst>
          </p:cNvPr>
          <p:cNvSpPr/>
          <p:nvPr userDrawn="1"/>
        </p:nvSpPr>
        <p:spPr>
          <a:xfrm rot="16200000">
            <a:off x="7331922" y="5045922"/>
            <a:ext cx="1898367" cy="1725789"/>
          </a:xfrm>
          <a:prstGeom prst="rtTriangle">
            <a:avLst/>
          </a:prstGeom>
          <a:solidFill>
            <a:srgbClr val="D7DF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0133934-8AF0-0F40-81CD-B9C73567017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77078" y="6023113"/>
            <a:ext cx="1013448" cy="515800"/>
          </a:xfrm>
          <a:prstGeom prst="rect">
            <a:avLst/>
          </a:prstGeom>
        </p:spPr>
      </p:pic>
      <p:sp>
        <p:nvSpPr>
          <p:cNvPr id="12" name="Rectangle 11">
            <a:extLst>
              <a:ext uri="{FF2B5EF4-FFF2-40B4-BE49-F238E27FC236}">
                <a16:creationId xmlns:a16="http://schemas.microsoft.com/office/drawing/2014/main" id="{8AC6B722-E5D8-6542-B939-E192DE021BBF}"/>
              </a:ext>
            </a:extLst>
          </p:cNvPr>
          <p:cNvSpPr/>
          <p:nvPr userDrawn="1"/>
        </p:nvSpPr>
        <p:spPr>
          <a:xfrm>
            <a:off x="7927156" y="6184970"/>
            <a:ext cx="1048556" cy="353943"/>
          </a:xfrm>
          <a:prstGeom prst="rect">
            <a:avLst/>
          </a:prstGeom>
        </p:spPr>
        <p:txBody>
          <a:bodyPr wrap="square">
            <a:spAutoFit/>
          </a:bodyPr>
          <a:lstStyle/>
          <a:p>
            <a:pPr algn="r"/>
            <a:r>
              <a:rPr lang="en-US" sz="850" b="1" dirty="0">
                <a:solidFill>
                  <a:srgbClr val="242061"/>
                </a:solidFill>
                <a:latin typeface="Arial" panose="020B0604020202020204" pitchFamily="34" charset="0"/>
                <a:cs typeface="Arial" panose="020B0604020202020204" pitchFamily="34" charset="0"/>
              </a:rPr>
              <a:t>TOOL</a:t>
            </a:r>
            <a:br>
              <a:rPr lang="en-US" sz="850" b="1" dirty="0">
                <a:solidFill>
                  <a:srgbClr val="242061"/>
                </a:solidFill>
                <a:latin typeface="Arial" panose="020B0604020202020204" pitchFamily="34" charset="0"/>
                <a:cs typeface="Arial" panose="020B0604020202020204" pitchFamily="34" charset="0"/>
              </a:rPr>
            </a:br>
            <a:r>
              <a:rPr lang="en-US" sz="850" b="1" dirty="0">
                <a:solidFill>
                  <a:srgbClr val="242061"/>
                </a:solidFill>
                <a:latin typeface="Arial" panose="020B0604020202020204" pitchFamily="34" charset="0"/>
                <a:cs typeface="Arial" panose="020B0604020202020204" pitchFamily="34" charset="0"/>
              </a:rPr>
              <a:t>Case Studies</a:t>
            </a:r>
          </a:p>
        </p:txBody>
      </p:sp>
      <p:sp>
        <p:nvSpPr>
          <p:cNvPr id="13" name="Title 1">
            <a:extLst>
              <a:ext uri="{FF2B5EF4-FFF2-40B4-BE49-F238E27FC236}">
                <a16:creationId xmlns:a16="http://schemas.microsoft.com/office/drawing/2014/main" id="{B0011B28-1D3F-264A-A57A-CBD59C6D7CF8}"/>
              </a:ext>
            </a:extLst>
          </p:cNvPr>
          <p:cNvSpPr>
            <a:spLocks noGrp="1"/>
          </p:cNvSpPr>
          <p:nvPr>
            <p:ph type="title" hasCustomPrompt="1"/>
          </p:nvPr>
        </p:nvSpPr>
        <p:spPr>
          <a:xfrm>
            <a:off x="477078" y="419570"/>
            <a:ext cx="7901605" cy="1023730"/>
          </a:xfrm>
        </p:spPr>
        <p:txBody>
          <a:bodyPr>
            <a:normAutofit/>
          </a:bodyPr>
          <a:lstStyle>
            <a:lvl1pPr>
              <a:defRPr sz="2800">
                <a:solidFill>
                  <a:srgbClr val="242061"/>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14" name="Straight Connector 13">
            <a:extLst>
              <a:ext uri="{FF2B5EF4-FFF2-40B4-BE49-F238E27FC236}">
                <a16:creationId xmlns:a16="http://schemas.microsoft.com/office/drawing/2014/main" id="{6E6CB3D1-9D13-3148-A145-6456FCE75537}"/>
              </a:ext>
            </a:extLst>
          </p:cNvPr>
          <p:cNvCxnSpPr/>
          <p:nvPr userDrawn="1"/>
        </p:nvCxnSpPr>
        <p:spPr>
          <a:xfrm>
            <a:off x="1692966" y="6023113"/>
            <a:ext cx="0" cy="515800"/>
          </a:xfrm>
          <a:prstGeom prst="line">
            <a:avLst/>
          </a:prstGeom>
          <a:ln w="9525">
            <a:solidFill>
              <a:srgbClr val="24206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B3E4613E-FB53-2242-AF22-DC3C0C27C690}"/>
              </a:ext>
            </a:extLst>
          </p:cNvPr>
          <p:cNvSpPr/>
          <p:nvPr userDrawn="1"/>
        </p:nvSpPr>
        <p:spPr>
          <a:xfrm>
            <a:off x="1812066" y="6117640"/>
            <a:ext cx="1893467" cy="353943"/>
          </a:xfrm>
          <a:prstGeom prst="rect">
            <a:avLst/>
          </a:prstGeom>
        </p:spPr>
        <p:txBody>
          <a:bodyPr wrap="none">
            <a:spAutoFit/>
          </a:bodyPr>
          <a:lstStyle/>
          <a:p>
            <a:r>
              <a:rPr lang="en-US" sz="850" b="1" dirty="0">
                <a:solidFill>
                  <a:srgbClr val="242061"/>
                </a:solidFill>
                <a:latin typeface="Arial" panose="020B0604020202020204" pitchFamily="34" charset="0"/>
                <a:cs typeface="Arial" panose="020B0604020202020204" pitchFamily="34" charset="0"/>
              </a:rPr>
              <a:t>CONTACT US </a:t>
            </a:r>
          </a:p>
          <a:p>
            <a:r>
              <a:rPr lang="en-US" sz="850" dirty="0">
                <a:solidFill>
                  <a:srgbClr val="242061"/>
                </a:solidFill>
                <a:latin typeface="Arial" panose="020B0604020202020204" pitchFamily="34" charset="0"/>
                <a:cs typeface="Arial" panose="020B0604020202020204" pitchFamily="34" charset="0"/>
              </a:rPr>
              <a:t>@ </a:t>
            </a:r>
            <a:r>
              <a:rPr lang="en-US" sz="850" dirty="0" err="1">
                <a:solidFill>
                  <a:srgbClr val="242061"/>
                </a:solidFill>
                <a:latin typeface="Arial" panose="020B0604020202020204" pitchFamily="34" charset="0"/>
                <a:cs typeface="Arial" panose="020B0604020202020204" pitchFamily="34" charset="0"/>
              </a:rPr>
              <a:t>www.healthcommons.ca</a:t>
            </a:r>
            <a:r>
              <a:rPr lang="en-US" sz="850" dirty="0">
                <a:solidFill>
                  <a:srgbClr val="242061"/>
                </a:solidFill>
                <a:latin typeface="Arial" panose="020B0604020202020204" pitchFamily="34" charset="0"/>
                <a:cs typeface="Arial" panose="020B0604020202020204" pitchFamily="34" charset="0"/>
              </a:rPr>
              <a:t>/contact</a:t>
            </a:r>
          </a:p>
        </p:txBody>
      </p:sp>
    </p:spTree>
    <p:extLst>
      <p:ext uri="{BB962C8B-B14F-4D97-AF65-F5344CB8AC3E}">
        <p14:creationId xmlns:p14="http://schemas.microsoft.com/office/powerpoint/2010/main" val="2603199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805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0133934-8AF0-0F40-81CD-B9C73567017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5696059" y="6066245"/>
            <a:ext cx="1013448" cy="515800"/>
          </a:xfrm>
          <a:prstGeom prst="rect">
            <a:avLst/>
          </a:prstGeom>
        </p:spPr>
      </p:pic>
      <p:sp>
        <p:nvSpPr>
          <p:cNvPr id="13" name="Title 1">
            <a:extLst>
              <a:ext uri="{FF2B5EF4-FFF2-40B4-BE49-F238E27FC236}">
                <a16:creationId xmlns:a16="http://schemas.microsoft.com/office/drawing/2014/main" id="{B0011B28-1D3F-264A-A57A-CBD59C6D7CF8}"/>
              </a:ext>
            </a:extLst>
          </p:cNvPr>
          <p:cNvSpPr>
            <a:spLocks noGrp="1"/>
          </p:cNvSpPr>
          <p:nvPr>
            <p:ph type="title" hasCustomPrompt="1"/>
          </p:nvPr>
        </p:nvSpPr>
        <p:spPr>
          <a:xfrm>
            <a:off x="477078" y="419570"/>
            <a:ext cx="7901605" cy="1023730"/>
          </a:xfrm>
        </p:spPr>
        <p:txBody>
          <a:bodyPr>
            <a:normAutofit/>
          </a:bodyPr>
          <a:lstStyle>
            <a:lvl1pPr>
              <a:defRPr sz="2800" baseline="0">
                <a:solidFill>
                  <a:srgbClr val="242061"/>
                </a:solidFill>
                <a:latin typeface="Arial" panose="020B0604020202020204" pitchFamily="34" charset="0"/>
                <a:cs typeface="Arial" panose="020B0604020202020204" pitchFamily="34" charset="0"/>
              </a:defRPr>
            </a:lvl1pPr>
          </a:lstStyle>
          <a:p>
            <a:r>
              <a:rPr lang="en-US" dirty="0"/>
              <a:t>NOTE TO ONTARIO HEALTH TEAMS</a:t>
            </a:r>
          </a:p>
        </p:txBody>
      </p:sp>
      <p:cxnSp>
        <p:nvCxnSpPr>
          <p:cNvPr id="14" name="Straight Connector 13">
            <a:extLst>
              <a:ext uri="{FF2B5EF4-FFF2-40B4-BE49-F238E27FC236}">
                <a16:creationId xmlns:a16="http://schemas.microsoft.com/office/drawing/2014/main" id="{6E6CB3D1-9D13-3148-A145-6456FCE75537}"/>
              </a:ext>
            </a:extLst>
          </p:cNvPr>
          <p:cNvCxnSpPr/>
          <p:nvPr userDrawn="1"/>
        </p:nvCxnSpPr>
        <p:spPr>
          <a:xfrm>
            <a:off x="6911947" y="6066245"/>
            <a:ext cx="0" cy="515800"/>
          </a:xfrm>
          <a:prstGeom prst="line">
            <a:avLst/>
          </a:prstGeom>
          <a:ln w="9525">
            <a:solidFill>
              <a:srgbClr val="24206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B3E4613E-FB53-2242-AF22-DC3C0C27C690}"/>
              </a:ext>
            </a:extLst>
          </p:cNvPr>
          <p:cNvSpPr/>
          <p:nvPr userDrawn="1"/>
        </p:nvSpPr>
        <p:spPr>
          <a:xfrm>
            <a:off x="7031047" y="6160772"/>
            <a:ext cx="1893467" cy="353943"/>
          </a:xfrm>
          <a:prstGeom prst="rect">
            <a:avLst/>
          </a:prstGeom>
        </p:spPr>
        <p:txBody>
          <a:bodyPr wrap="none">
            <a:spAutoFit/>
          </a:bodyPr>
          <a:lstStyle/>
          <a:p>
            <a:r>
              <a:rPr lang="en-US" sz="850" b="1">
                <a:solidFill>
                  <a:srgbClr val="242061"/>
                </a:solidFill>
                <a:latin typeface="Arial" panose="020B0604020202020204" pitchFamily="34" charset="0"/>
                <a:cs typeface="Arial" panose="020B0604020202020204" pitchFamily="34" charset="0"/>
              </a:rPr>
              <a:t>CONTACT US </a:t>
            </a:r>
          </a:p>
          <a:p>
            <a:r>
              <a:rPr lang="en-US" sz="850">
                <a:solidFill>
                  <a:srgbClr val="242061"/>
                </a:solidFill>
                <a:latin typeface="Arial" panose="020B0604020202020204" pitchFamily="34" charset="0"/>
                <a:cs typeface="Arial" panose="020B0604020202020204" pitchFamily="34" charset="0"/>
              </a:rPr>
              <a:t>@ </a:t>
            </a:r>
            <a:r>
              <a:rPr lang="en-US" sz="850" err="1">
                <a:solidFill>
                  <a:srgbClr val="242061"/>
                </a:solidFill>
                <a:latin typeface="Arial" panose="020B0604020202020204" pitchFamily="34" charset="0"/>
                <a:cs typeface="Arial" panose="020B0604020202020204" pitchFamily="34" charset="0"/>
              </a:rPr>
              <a:t>www.healthcommons.ca</a:t>
            </a:r>
            <a:r>
              <a:rPr lang="en-US" sz="850">
                <a:solidFill>
                  <a:srgbClr val="242061"/>
                </a:solidFill>
                <a:latin typeface="Arial" panose="020B0604020202020204" pitchFamily="34" charset="0"/>
                <a:cs typeface="Arial" panose="020B0604020202020204" pitchFamily="34" charset="0"/>
              </a:rPr>
              <a:t>/contact</a:t>
            </a:r>
          </a:p>
        </p:txBody>
      </p:sp>
    </p:spTree>
    <p:extLst>
      <p:ext uri="{BB962C8B-B14F-4D97-AF65-F5344CB8AC3E}">
        <p14:creationId xmlns:p14="http://schemas.microsoft.com/office/powerpoint/2010/main" val="2523356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E0D7EB-42F7-344C-9782-501AAB6DDB0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2A151A-726A-694F-9090-0CD361FBE23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8E8400-1077-3C4B-BBFB-5870CEB78E8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F3D9A81-3346-A84C-83EE-3F7D6F93FBAC}" type="datetimeFigureOut">
              <a:rPr lang="en-US" smtClean="0"/>
              <a:t>2/12/20</a:t>
            </a:fld>
            <a:endParaRPr lang="en-US"/>
          </a:p>
        </p:txBody>
      </p:sp>
      <p:sp>
        <p:nvSpPr>
          <p:cNvPr id="5" name="Footer Placeholder 4">
            <a:extLst>
              <a:ext uri="{FF2B5EF4-FFF2-40B4-BE49-F238E27FC236}">
                <a16:creationId xmlns:a16="http://schemas.microsoft.com/office/drawing/2014/main" id="{05893455-620F-C740-9BFC-AA76A277631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BF9FA2-152C-A24D-AEB5-EE2596D711B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14AAA7-D6EB-744C-B0F5-5D3197FCB011}" type="slidenum">
              <a:rPr lang="en-US" smtClean="0"/>
              <a:t>‹#›</a:t>
            </a:fld>
            <a:endParaRPr lang="en-US"/>
          </a:p>
        </p:txBody>
      </p:sp>
    </p:spTree>
    <p:extLst>
      <p:ext uri="{BB962C8B-B14F-4D97-AF65-F5344CB8AC3E}">
        <p14:creationId xmlns:p14="http://schemas.microsoft.com/office/powerpoint/2010/main" val="977231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mcmasterforum.org/docs/default-source/rise-docs/rise-briefs/rb1_oht-building-blocks.pdf?sfvrsn=18" TargetMode="External"/><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healthcommons.ca/contact"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hyperlink" Target="http://www.healthcommons.ca/contact"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hyperlink" Target="http://www.healthcommons.ca/contact"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76AEE8-789F-624A-97FA-72D3E2DDC69F}"/>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19673" y="5286737"/>
            <a:ext cx="2085806" cy="1061582"/>
          </a:xfrm>
          <a:prstGeom prst="rect">
            <a:avLst/>
          </a:prstGeom>
        </p:spPr>
      </p:pic>
      <p:sp>
        <p:nvSpPr>
          <p:cNvPr id="13" name="Rectangle 12">
            <a:extLst>
              <a:ext uri="{FF2B5EF4-FFF2-40B4-BE49-F238E27FC236}">
                <a16:creationId xmlns:a16="http://schemas.microsoft.com/office/drawing/2014/main" id="{E5DC2BB4-2FFC-ED45-920A-6CE7A04D1FA8}"/>
              </a:ext>
            </a:extLst>
          </p:cNvPr>
          <p:cNvSpPr/>
          <p:nvPr/>
        </p:nvSpPr>
        <p:spPr>
          <a:xfrm>
            <a:off x="2483096" y="2187450"/>
            <a:ext cx="6660903" cy="2483099"/>
          </a:xfrm>
          <a:prstGeom prst="rect">
            <a:avLst/>
          </a:prstGeom>
          <a:solidFill>
            <a:srgbClr val="12A9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C87EEA8-7E97-BB46-BBB7-4C4A059577B2}"/>
              </a:ext>
            </a:extLst>
          </p:cNvPr>
          <p:cNvSpPr txBox="1"/>
          <p:nvPr/>
        </p:nvSpPr>
        <p:spPr>
          <a:xfrm>
            <a:off x="2735905" y="2293498"/>
            <a:ext cx="3756990" cy="1020280"/>
          </a:xfrm>
          <a:prstGeom prst="rect">
            <a:avLst/>
          </a:prstGeom>
          <a:noFill/>
        </p:spPr>
        <p:txBody>
          <a:bodyPr wrap="square" rtlCol="0">
            <a:spAutoFit/>
          </a:bodyPr>
          <a:lstStyle/>
          <a:p>
            <a:r>
              <a:rPr lang="en-US" sz="6000" b="1" dirty="0">
                <a:solidFill>
                  <a:srgbClr val="242061"/>
                </a:solidFill>
                <a:latin typeface="Arial" panose="020B0604020202020204" pitchFamily="34" charset="0"/>
                <a:cs typeface="Arial" panose="020B0604020202020204" pitchFamily="34" charset="0"/>
              </a:rPr>
              <a:t>TOOL</a:t>
            </a:r>
          </a:p>
        </p:txBody>
      </p:sp>
      <p:cxnSp>
        <p:nvCxnSpPr>
          <p:cNvPr id="16" name="Straight Connector 15">
            <a:extLst>
              <a:ext uri="{FF2B5EF4-FFF2-40B4-BE49-F238E27FC236}">
                <a16:creationId xmlns:a16="http://schemas.microsoft.com/office/drawing/2014/main" id="{BD20E6C4-DBEA-074A-B510-86F42A69FEB8}"/>
              </a:ext>
            </a:extLst>
          </p:cNvPr>
          <p:cNvCxnSpPr>
            <a:cxnSpLocks/>
          </p:cNvCxnSpPr>
          <p:nvPr/>
        </p:nvCxnSpPr>
        <p:spPr>
          <a:xfrm flipH="1">
            <a:off x="2735905" y="3351815"/>
            <a:ext cx="5702417" cy="0"/>
          </a:xfrm>
          <a:prstGeom prst="line">
            <a:avLst/>
          </a:prstGeom>
          <a:ln w="12700">
            <a:solidFill>
              <a:srgbClr val="24206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59132056-23D4-D94D-B4BB-680989522FD8}"/>
              </a:ext>
            </a:extLst>
          </p:cNvPr>
          <p:cNvSpPr txBox="1"/>
          <p:nvPr/>
        </p:nvSpPr>
        <p:spPr>
          <a:xfrm>
            <a:off x="2641636" y="3499728"/>
            <a:ext cx="5950896" cy="1077218"/>
          </a:xfrm>
          <a:prstGeom prst="rect">
            <a:avLst/>
          </a:prstGeom>
          <a:noFill/>
        </p:spPr>
        <p:txBody>
          <a:bodyPr wrap="square" rtlCol="0">
            <a:spAutoFit/>
          </a:bodyPr>
          <a:lstStyle/>
          <a:p>
            <a:pPr>
              <a:lnSpc>
                <a:spcPct val="80000"/>
              </a:lnSpc>
              <a:spcAft>
                <a:spcPts val="600"/>
              </a:spcAft>
            </a:pPr>
            <a:r>
              <a:rPr lang="en-US" sz="4000" dirty="0">
                <a:solidFill>
                  <a:srgbClr val="242061"/>
                </a:solidFill>
                <a:latin typeface="Arial" panose="020B0604020202020204" pitchFamily="34" charset="0"/>
                <a:cs typeface="Arial" panose="020B0604020202020204" pitchFamily="34" charset="0"/>
              </a:rPr>
              <a:t>Case Studies of People Who Use Substances</a:t>
            </a:r>
          </a:p>
        </p:txBody>
      </p:sp>
      <p:sp>
        <p:nvSpPr>
          <p:cNvPr id="18" name="Right Triangle 17">
            <a:extLst>
              <a:ext uri="{FF2B5EF4-FFF2-40B4-BE49-F238E27FC236}">
                <a16:creationId xmlns:a16="http://schemas.microsoft.com/office/drawing/2014/main" id="{7AC6B4FB-1F4D-3541-B773-E711D879E4E0}"/>
              </a:ext>
            </a:extLst>
          </p:cNvPr>
          <p:cNvSpPr/>
          <p:nvPr/>
        </p:nvSpPr>
        <p:spPr>
          <a:xfrm>
            <a:off x="-2" y="2187451"/>
            <a:ext cx="2483099" cy="2483099"/>
          </a:xfrm>
          <a:prstGeom prst="rtTriangle">
            <a:avLst/>
          </a:prstGeom>
          <a:solidFill>
            <a:srgbClr val="ED2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ight Triangle 18">
            <a:extLst>
              <a:ext uri="{FF2B5EF4-FFF2-40B4-BE49-F238E27FC236}">
                <a16:creationId xmlns:a16="http://schemas.microsoft.com/office/drawing/2014/main" id="{B9C7FF0B-6DC3-4348-880B-7AD0B5602D99}"/>
              </a:ext>
            </a:extLst>
          </p:cNvPr>
          <p:cNvSpPr/>
          <p:nvPr/>
        </p:nvSpPr>
        <p:spPr>
          <a:xfrm rot="10800000">
            <a:off x="-1" y="2187451"/>
            <a:ext cx="2483099" cy="2483099"/>
          </a:xfrm>
          <a:prstGeom prst="rtTriangle">
            <a:avLst/>
          </a:prstGeom>
          <a:solidFill>
            <a:srgbClr val="F25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ight Triangle 19">
            <a:extLst>
              <a:ext uri="{FF2B5EF4-FFF2-40B4-BE49-F238E27FC236}">
                <a16:creationId xmlns:a16="http://schemas.microsoft.com/office/drawing/2014/main" id="{6E247826-ECAA-4D40-92D3-265E979455D8}"/>
              </a:ext>
            </a:extLst>
          </p:cNvPr>
          <p:cNvSpPr/>
          <p:nvPr/>
        </p:nvSpPr>
        <p:spPr>
          <a:xfrm>
            <a:off x="2483094" y="9094"/>
            <a:ext cx="2178357" cy="2178357"/>
          </a:xfrm>
          <a:prstGeom prst="rtTriangle">
            <a:avLst/>
          </a:prstGeom>
          <a:solidFill>
            <a:srgbClr val="65C6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C90F3649-5A7A-D548-9B40-EFF99E9171B8}"/>
              </a:ext>
            </a:extLst>
          </p:cNvPr>
          <p:cNvSpPr/>
          <p:nvPr/>
        </p:nvSpPr>
        <p:spPr>
          <a:xfrm rot="10800000">
            <a:off x="2483094" y="9094"/>
            <a:ext cx="2178357" cy="2178357"/>
          </a:xfrm>
          <a:prstGeom prst="rtTriangle">
            <a:avLst/>
          </a:prstGeom>
          <a:solidFill>
            <a:srgbClr val="12A9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A close up of a logo&#10;&#10;Description automatically generated">
            <a:extLst>
              <a:ext uri="{FF2B5EF4-FFF2-40B4-BE49-F238E27FC236}">
                <a16:creationId xmlns:a16="http://schemas.microsoft.com/office/drawing/2014/main" id="{D5BD2BD3-192D-3644-B41A-CC8599A7E8E6}"/>
              </a:ext>
            </a:extLst>
          </p:cNvPr>
          <p:cNvPicPr>
            <a:picLocks noChangeAspect="1"/>
          </p:cNvPicPr>
          <p:nvPr/>
        </p:nvPicPr>
        <p:blipFill>
          <a:blip r:embed="rId3"/>
          <a:stretch>
            <a:fillRect/>
          </a:stretch>
        </p:blipFill>
        <p:spPr>
          <a:xfrm>
            <a:off x="2641636" y="355356"/>
            <a:ext cx="1625600" cy="1524000"/>
          </a:xfrm>
          <a:prstGeom prst="rect">
            <a:avLst/>
          </a:prstGeom>
        </p:spPr>
      </p:pic>
      <p:pic>
        <p:nvPicPr>
          <p:cNvPr id="28" name="Picture 27" descr="A close up of a logo&#10;&#10;Description automatically generated">
            <a:extLst>
              <a:ext uri="{FF2B5EF4-FFF2-40B4-BE49-F238E27FC236}">
                <a16:creationId xmlns:a16="http://schemas.microsoft.com/office/drawing/2014/main" id="{E06A28C8-AF43-134B-A8A3-36F146FFD3AB}"/>
              </a:ext>
            </a:extLst>
          </p:cNvPr>
          <p:cNvPicPr>
            <a:picLocks noChangeAspect="1"/>
          </p:cNvPicPr>
          <p:nvPr/>
        </p:nvPicPr>
        <p:blipFill>
          <a:blip r:embed="rId4"/>
          <a:stretch>
            <a:fillRect/>
          </a:stretch>
        </p:blipFill>
        <p:spPr>
          <a:xfrm>
            <a:off x="304743" y="2563970"/>
            <a:ext cx="1944316" cy="1822796"/>
          </a:xfrm>
          <a:prstGeom prst="rect">
            <a:avLst/>
          </a:prstGeom>
        </p:spPr>
      </p:pic>
    </p:spTree>
    <p:extLst>
      <p:ext uri="{BB962C8B-B14F-4D97-AF65-F5344CB8AC3E}">
        <p14:creationId xmlns:p14="http://schemas.microsoft.com/office/powerpoint/2010/main" val="2393697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3711201" y="1443300"/>
            <a:ext cx="4893778" cy="4524315"/>
          </a:xfrm>
          <a:prstGeom prst="rect">
            <a:avLst/>
          </a:prstGeom>
          <a:noFill/>
        </p:spPr>
        <p:txBody>
          <a:bodyPr wrap="square" rtlCol="0" anchor="t">
            <a:spAutoFit/>
          </a:bodyPr>
          <a:lstStyle/>
          <a:p>
            <a:pPr fontAlgn="base"/>
            <a:r>
              <a:rPr lang="en-US" sz="1200" dirty="0">
                <a:solidFill>
                  <a:srgbClr val="242061"/>
                </a:solidFill>
              </a:rPr>
              <a:t>Many Ontario Health Teams (OHTs) are focusing on integrating care for people experience mental health challenges and/or using substances in Year 1. The </a:t>
            </a:r>
            <a:r>
              <a:rPr lang="en-US" sz="1200" b="1" dirty="0">
                <a:solidFill>
                  <a:srgbClr val="242061"/>
                </a:solidFill>
              </a:rPr>
              <a:t>Case Studies Tool </a:t>
            </a:r>
            <a:r>
              <a:rPr lang="en-US" sz="1200" dirty="0">
                <a:solidFill>
                  <a:srgbClr val="242061"/>
                </a:solidFill>
              </a:rPr>
              <a:t>can help OHTs consider the nuances and complexities of this population when planning and designing services.  </a:t>
            </a:r>
          </a:p>
          <a:p>
            <a:pPr fontAlgn="base"/>
            <a:endParaRPr lang="en-US" sz="1200" dirty="0">
              <a:solidFill>
                <a:srgbClr val="242061"/>
              </a:solidFill>
            </a:endParaRPr>
          </a:p>
          <a:p>
            <a:pPr fontAlgn="base"/>
            <a:r>
              <a:rPr lang="en-US" sz="1200" b="1" dirty="0">
                <a:solidFill>
                  <a:srgbClr val="242061"/>
                </a:solidFill>
              </a:rPr>
              <a:t>When building your application, consider with your team… </a:t>
            </a:r>
          </a:p>
          <a:p>
            <a:pPr marL="171450" indent="-171450" fontAlgn="base">
              <a:buFont typeface="Arial" panose="020B0604020202020204" pitchFamily="34" charset="0"/>
              <a:buChar char="•"/>
            </a:pPr>
            <a:r>
              <a:rPr lang="en-US" sz="1200" dirty="0">
                <a:solidFill>
                  <a:srgbClr val="242061"/>
                </a:solidFill>
              </a:rPr>
              <a:t>What are the most pressing health and social needs of each case? How might this vary in our local context? </a:t>
            </a:r>
            <a:endParaRPr lang="en-US" sz="1200" dirty="0">
              <a:solidFill>
                <a:srgbClr val="242061"/>
              </a:solidFill>
              <a:cs typeface="Arial"/>
            </a:endParaRPr>
          </a:p>
          <a:p>
            <a:pPr marL="171450" indent="-171450" fontAlgn="base">
              <a:buFont typeface="Arial" panose="020B0604020202020204" pitchFamily="34" charset="0"/>
              <a:buChar char="•"/>
            </a:pPr>
            <a:r>
              <a:rPr lang="en-US" sz="1200" dirty="0">
                <a:solidFill>
                  <a:srgbClr val="242061"/>
                </a:solidFill>
              </a:rPr>
              <a:t>What are the barriers and challenges each person experiences as a result of our current health care system and local resources?</a:t>
            </a:r>
          </a:p>
          <a:p>
            <a:pPr marL="171450" indent="-171450" fontAlgn="base">
              <a:buFont typeface="Arial" panose="020B0604020202020204" pitchFamily="34" charset="0"/>
              <a:buChar char="•"/>
            </a:pPr>
            <a:r>
              <a:rPr lang="en-US" sz="1200" dirty="0">
                <a:solidFill>
                  <a:srgbClr val="242061"/>
                </a:solidFill>
              </a:rPr>
              <a:t>How could each person's needs be better met with an improved, more integrated, or newly designed program/service? </a:t>
            </a:r>
          </a:p>
          <a:p>
            <a:pPr fontAlgn="base"/>
            <a:endParaRPr lang="en-US" sz="1200" dirty="0">
              <a:solidFill>
                <a:srgbClr val="242061"/>
              </a:solidFill>
            </a:endParaRPr>
          </a:p>
          <a:p>
            <a:pPr fontAlgn="base"/>
            <a:r>
              <a:rPr lang="en-US" sz="1200" b="1" dirty="0">
                <a:solidFill>
                  <a:srgbClr val="242061"/>
                </a:solidFill>
              </a:rPr>
              <a:t>When you’re ready to tackle the specifics of your plan, consider with your team…</a:t>
            </a:r>
          </a:p>
          <a:p>
            <a:pPr marL="171450" indent="-171450" fontAlgn="base">
              <a:buFont typeface="Arial" panose="020B0604020202020204" pitchFamily="34" charset="0"/>
              <a:buChar char="•"/>
            </a:pPr>
            <a:r>
              <a:rPr lang="en-US" sz="1200" dirty="0">
                <a:solidFill>
                  <a:srgbClr val="242061"/>
                </a:solidFill>
              </a:rPr>
              <a:t>How can we ensure our service is accessible and safe to each person?</a:t>
            </a:r>
            <a:endParaRPr lang="en-US" sz="1200" dirty="0">
              <a:solidFill>
                <a:srgbClr val="242061"/>
              </a:solidFill>
              <a:cs typeface="Arial"/>
            </a:endParaRPr>
          </a:p>
          <a:p>
            <a:pPr marL="171450" indent="-171450" fontAlgn="base">
              <a:buFont typeface="Arial" panose="020B0604020202020204" pitchFamily="34" charset="0"/>
              <a:buChar char="•"/>
            </a:pPr>
            <a:r>
              <a:rPr lang="en-US" sz="1200" dirty="0">
                <a:solidFill>
                  <a:srgbClr val="242061"/>
                </a:solidFill>
              </a:rPr>
              <a:t>How can we make our service interesting and engaging for this person? Which of the cases would be least likely to use or benefit from this service?</a:t>
            </a:r>
          </a:p>
          <a:p>
            <a:pPr marL="171450" indent="-171450" fontAlgn="base">
              <a:buFont typeface="Arial" panose="020B0604020202020204" pitchFamily="34" charset="0"/>
              <a:buChar char="•"/>
            </a:pPr>
            <a:r>
              <a:rPr lang="en-US" sz="1200" dirty="0">
                <a:solidFill>
                  <a:srgbClr val="242061"/>
                </a:solidFill>
              </a:rPr>
              <a:t>Do our plans to integrate care promote social inclusion and mental wellness for each person?</a:t>
            </a:r>
            <a:endParaRPr lang="en-US" sz="1200" dirty="0">
              <a:solidFill>
                <a:srgbClr val="242061"/>
              </a:solidFill>
              <a:cs typeface="Arial"/>
            </a:endParaRPr>
          </a:p>
          <a:p>
            <a:endParaRPr lang="en-US" sz="1200" dirty="0">
              <a:solidFill>
                <a:srgbClr val="242061"/>
              </a:solidFill>
            </a:endParaRPr>
          </a:p>
        </p:txBody>
      </p:sp>
      <p:sp>
        <p:nvSpPr>
          <p:cNvPr id="22" name="Rectangle 21"/>
          <p:cNvSpPr/>
          <p:nvPr/>
        </p:nvSpPr>
        <p:spPr>
          <a:xfrm>
            <a:off x="477078" y="1443300"/>
            <a:ext cx="2743200" cy="443568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99820" y="1537400"/>
            <a:ext cx="2243059" cy="1015663"/>
          </a:xfrm>
          <a:prstGeom prst="rect">
            <a:avLst/>
          </a:prstGeom>
        </p:spPr>
        <p:txBody>
          <a:bodyPr wrap="square" anchor="t">
            <a:spAutoFit/>
          </a:bodyPr>
          <a:lstStyle/>
          <a:p>
            <a:pPr fontAlgn="base"/>
            <a:r>
              <a:rPr lang="en-US" sz="1200" b="1" dirty="0">
                <a:solidFill>
                  <a:srgbClr val="242061"/>
                </a:solidFill>
              </a:rPr>
              <a:t>Relevant for Teams in:</a:t>
            </a:r>
            <a:r>
              <a:rPr lang="en-US" sz="1200" dirty="0">
                <a:solidFill>
                  <a:srgbClr val="242061"/>
                </a:solidFill>
              </a:rPr>
              <a:t> </a:t>
            </a:r>
          </a:p>
          <a:p>
            <a:pPr fontAlgn="base"/>
            <a:endParaRPr lang="en-US" sz="1200" b="1" dirty="0">
              <a:solidFill>
                <a:srgbClr val="242061"/>
              </a:solidFill>
            </a:endParaRPr>
          </a:p>
          <a:p>
            <a:pPr fontAlgn="base"/>
            <a:endParaRPr lang="en-US" sz="1200" b="1" dirty="0">
              <a:solidFill>
                <a:srgbClr val="242061"/>
              </a:solidFill>
            </a:endParaRPr>
          </a:p>
          <a:p>
            <a:pPr fontAlgn="base"/>
            <a:endParaRPr lang="en-US" sz="1200" b="1" dirty="0">
              <a:solidFill>
                <a:srgbClr val="242061"/>
              </a:solidFill>
            </a:endParaRPr>
          </a:p>
          <a:p>
            <a:pPr fontAlgn="base"/>
            <a:endParaRPr lang="en-US" sz="1200" b="1" dirty="0">
              <a:solidFill>
                <a:srgbClr val="242061"/>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787" y="2334150"/>
            <a:ext cx="516049" cy="516049"/>
          </a:xfrm>
          <a:prstGeom prst="rect">
            <a:avLst/>
          </a:prstGeom>
        </p:spPr>
      </p:pic>
      <p:sp>
        <p:nvSpPr>
          <p:cNvPr id="20" name="TextBox 19"/>
          <p:cNvSpPr txBox="1"/>
          <p:nvPr/>
        </p:nvSpPr>
        <p:spPr>
          <a:xfrm>
            <a:off x="1238709" y="2003086"/>
            <a:ext cx="1481328" cy="276999"/>
          </a:xfrm>
          <a:prstGeom prst="rect">
            <a:avLst/>
          </a:prstGeom>
          <a:noFill/>
        </p:spPr>
        <p:txBody>
          <a:bodyPr wrap="square" rtlCol="0" anchor="t">
            <a:spAutoFit/>
          </a:bodyPr>
          <a:lstStyle/>
          <a:p>
            <a:r>
              <a:rPr lang="en-US" sz="1200" dirty="0">
                <a:solidFill>
                  <a:srgbClr val="242061"/>
                </a:solidFill>
              </a:rPr>
              <a:t>Application Stages</a:t>
            </a:r>
          </a:p>
        </p:txBody>
      </p:sp>
      <p:sp>
        <p:nvSpPr>
          <p:cNvPr id="21" name="TextBox 20"/>
          <p:cNvSpPr txBox="1"/>
          <p:nvPr/>
        </p:nvSpPr>
        <p:spPr>
          <a:xfrm>
            <a:off x="1238710" y="2496696"/>
            <a:ext cx="2042804" cy="276999"/>
          </a:xfrm>
          <a:prstGeom prst="rect">
            <a:avLst/>
          </a:prstGeom>
          <a:noFill/>
        </p:spPr>
        <p:txBody>
          <a:bodyPr wrap="square" rtlCol="0">
            <a:spAutoFit/>
          </a:bodyPr>
          <a:lstStyle/>
          <a:p>
            <a:r>
              <a:rPr lang="en-US" sz="1200" dirty="0">
                <a:solidFill>
                  <a:srgbClr val="242061"/>
                </a:solidFill>
              </a:rPr>
              <a:t>Year 1 Implementation</a:t>
            </a:r>
          </a:p>
        </p:txBody>
      </p:sp>
      <p:sp>
        <p:nvSpPr>
          <p:cNvPr id="27" name="Title 26"/>
          <p:cNvSpPr>
            <a:spLocks noGrp="1"/>
          </p:cNvSpPr>
          <p:nvPr>
            <p:ph type="title"/>
          </p:nvPr>
        </p:nvSpPr>
        <p:spPr/>
        <p:txBody>
          <a:bodyPr/>
          <a:lstStyle/>
          <a:p>
            <a:r>
              <a:rPr lang="en-US" dirty="0">
                <a:latin typeface="Arial"/>
                <a:cs typeface="Arial"/>
              </a:rPr>
              <a:t>NOTES FOR ONTARIO HEALTH TEAMS</a:t>
            </a:r>
          </a:p>
        </p:txBody>
      </p:sp>
      <p:sp>
        <p:nvSpPr>
          <p:cNvPr id="28" name="Rectangle 27"/>
          <p:cNvSpPr/>
          <p:nvPr/>
        </p:nvSpPr>
        <p:spPr>
          <a:xfrm>
            <a:off x="747787" y="4054514"/>
            <a:ext cx="2323217" cy="1754326"/>
          </a:xfrm>
          <a:prstGeom prst="rect">
            <a:avLst/>
          </a:prstGeom>
        </p:spPr>
        <p:txBody>
          <a:bodyPr wrap="square">
            <a:spAutoFit/>
          </a:bodyPr>
          <a:lstStyle/>
          <a:p>
            <a:pPr marL="171450" indent="-171450" fontAlgn="base">
              <a:buFont typeface="Arial" panose="020B0604020202020204" pitchFamily="34" charset="0"/>
              <a:buChar char="•"/>
            </a:pPr>
            <a:r>
              <a:rPr lang="en-US" sz="1200" dirty="0">
                <a:solidFill>
                  <a:srgbClr val="242061"/>
                </a:solidFill>
                <a:hlinkClick r:id="rId3"/>
              </a:rPr>
              <a:t>Building Block 3: </a:t>
            </a:r>
            <a:r>
              <a:rPr lang="en-US" sz="1200" dirty="0">
                <a:solidFill>
                  <a:srgbClr val="242061"/>
                </a:solidFill>
              </a:rPr>
              <a:t>Patient partnership and community engagement (Domain 12 - Community engagement)</a:t>
            </a:r>
          </a:p>
          <a:p>
            <a:pPr marL="171450" indent="-171450" fontAlgn="base">
              <a:buFont typeface="Arial" panose="020B0604020202020204" pitchFamily="34" charset="0"/>
              <a:buChar char="•"/>
            </a:pPr>
            <a:r>
              <a:rPr lang="en-US" sz="1200" dirty="0">
                <a:solidFill>
                  <a:srgbClr val="242061"/>
                </a:solidFill>
                <a:hlinkClick r:id="rId3"/>
              </a:rPr>
              <a:t>Building Block 6: </a:t>
            </a:r>
            <a:r>
              <a:rPr lang="en-US" sz="1200" dirty="0">
                <a:solidFill>
                  <a:srgbClr val="242061"/>
                </a:solidFill>
              </a:rPr>
              <a:t>Leadership, accountability and governance (Domain 47 - Proactive provider engagement)</a:t>
            </a:r>
          </a:p>
        </p:txBody>
      </p:sp>
      <p:sp>
        <p:nvSpPr>
          <p:cNvPr id="30" name="Rectangle 29"/>
          <p:cNvSpPr/>
          <p:nvPr/>
        </p:nvSpPr>
        <p:spPr>
          <a:xfrm>
            <a:off x="586709" y="2976572"/>
            <a:ext cx="2243059" cy="276999"/>
          </a:xfrm>
          <a:prstGeom prst="rect">
            <a:avLst/>
          </a:prstGeom>
        </p:spPr>
        <p:txBody>
          <a:bodyPr wrap="square" anchor="t">
            <a:spAutoFit/>
          </a:bodyPr>
          <a:lstStyle/>
          <a:p>
            <a:pPr fontAlgn="base"/>
            <a:r>
              <a:rPr lang="en-US" sz="1200" b="1" dirty="0">
                <a:solidFill>
                  <a:srgbClr val="242061"/>
                </a:solidFill>
              </a:rPr>
              <a:t>Priority Population:</a:t>
            </a:r>
          </a:p>
        </p:txBody>
      </p:sp>
      <p:sp>
        <p:nvSpPr>
          <p:cNvPr id="31" name="Rectangle 30"/>
          <p:cNvSpPr/>
          <p:nvPr/>
        </p:nvSpPr>
        <p:spPr>
          <a:xfrm>
            <a:off x="727148" y="3297743"/>
            <a:ext cx="2243059" cy="461665"/>
          </a:xfrm>
          <a:prstGeom prst="rect">
            <a:avLst/>
          </a:prstGeom>
        </p:spPr>
        <p:txBody>
          <a:bodyPr wrap="square">
            <a:spAutoFit/>
          </a:bodyPr>
          <a:lstStyle/>
          <a:p>
            <a:pPr marL="171450" indent="-171450" fontAlgn="base">
              <a:buFont typeface="Arial" panose="020B0604020202020204" pitchFamily="34" charset="0"/>
              <a:buChar char="•"/>
            </a:pPr>
            <a:r>
              <a:rPr lang="en-US" sz="1200" dirty="0">
                <a:solidFill>
                  <a:srgbClr val="242061"/>
                </a:solidFill>
              </a:rPr>
              <a:t>Mental Health + Substance Use</a:t>
            </a:r>
          </a:p>
        </p:txBody>
      </p:sp>
      <p:sp>
        <p:nvSpPr>
          <p:cNvPr id="32" name="Rectangle 31"/>
          <p:cNvSpPr/>
          <p:nvPr/>
        </p:nvSpPr>
        <p:spPr>
          <a:xfrm>
            <a:off x="584653" y="3760673"/>
            <a:ext cx="1675459" cy="276999"/>
          </a:xfrm>
          <a:prstGeom prst="rect">
            <a:avLst/>
          </a:prstGeom>
        </p:spPr>
        <p:txBody>
          <a:bodyPr wrap="none">
            <a:spAutoFit/>
          </a:bodyPr>
          <a:lstStyle/>
          <a:p>
            <a:pPr fontAlgn="base"/>
            <a:r>
              <a:rPr lang="en-US" sz="1200" b="1" dirty="0">
                <a:solidFill>
                  <a:srgbClr val="242061"/>
                </a:solidFill>
              </a:rPr>
              <a:t>Connecting to RISE:</a:t>
            </a:r>
          </a:p>
        </p:txBody>
      </p:sp>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311" y="1920101"/>
            <a:ext cx="366999" cy="366999"/>
          </a:xfrm>
          <a:prstGeom prst="rect">
            <a:avLst/>
          </a:prstGeom>
        </p:spPr>
      </p:pic>
    </p:spTree>
    <p:extLst>
      <p:ext uri="{BB962C8B-B14F-4D97-AF65-F5344CB8AC3E}">
        <p14:creationId xmlns:p14="http://schemas.microsoft.com/office/powerpoint/2010/main" val="2524881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CF5A8-DE07-3E4D-B8F7-FBC6EDAB26B5}"/>
              </a:ext>
            </a:extLst>
          </p:cNvPr>
          <p:cNvSpPr>
            <a:spLocks noGrp="1"/>
          </p:cNvSpPr>
          <p:nvPr>
            <p:ph type="title"/>
          </p:nvPr>
        </p:nvSpPr>
        <p:spPr/>
        <p:txBody>
          <a:bodyPr/>
          <a:lstStyle/>
          <a:p>
            <a:r>
              <a:rPr lang="en-US" dirty="0"/>
              <a:t>IN A NUTSHELL</a:t>
            </a:r>
            <a:endParaRPr lang="en-US" sz="1800" dirty="0"/>
          </a:p>
        </p:txBody>
      </p:sp>
      <p:sp>
        <p:nvSpPr>
          <p:cNvPr id="3" name="Rectangle 2">
            <a:extLst>
              <a:ext uri="{FF2B5EF4-FFF2-40B4-BE49-F238E27FC236}">
                <a16:creationId xmlns:a16="http://schemas.microsoft.com/office/drawing/2014/main" id="{694FFC73-95D2-E94C-8446-F2FC53E5502B}"/>
              </a:ext>
            </a:extLst>
          </p:cNvPr>
          <p:cNvSpPr/>
          <p:nvPr/>
        </p:nvSpPr>
        <p:spPr>
          <a:xfrm>
            <a:off x="2981547" y="1730318"/>
            <a:ext cx="5397136" cy="3200876"/>
          </a:xfrm>
          <a:prstGeom prst="rect">
            <a:avLst/>
          </a:prstGeom>
        </p:spPr>
        <p:txBody>
          <a:bodyPr wrap="square" anchor="t">
            <a:spAutoFit/>
          </a:bodyPr>
          <a:lstStyle/>
          <a:p>
            <a:pPr fontAlgn="base"/>
            <a:r>
              <a:rPr lang="en-US" sz="1600" i="1" dirty="0">
                <a:solidFill>
                  <a:srgbClr val="242061"/>
                </a:solidFill>
                <a:latin typeface="Arial" panose="020B0604020202020204" pitchFamily="34" charset="0"/>
                <a:cs typeface="Arial" panose="020B0604020202020204" pitchFamily="34" charset="0"/>
              </a:rPr>
              <a:t>One way to demonstrate a person-</a:t>
            </a:r>
            <a:r>
              <a:rPr lang="en-US" sz="1600" i="1" dirty="0" err="1">
                <a:solidFill>
                  <a:srgbClr val="242061"/>
                </a:solidFill>
                <a:latin typeface="Arial" panose="020B0604020202020204" pitchFamily="34" charset="0"/>
                <a:cs typeface="Arial" panose="020B0604020202020204" pitchFamily="34" charset="0"/>
              </a:rPr>
              <a:t>centred</a:t>
            </a:r>
            <a:r>
              <a:rPr lang="en-US" sz="1600" i="1" dirty="0">
                <a:solidFill>
                  <a:srgbClr val="242061"/>
                </a:solidFill>
                <a:latin typeface="Arial" panose="020B0604020202020204" pitchFamily="34" charset="0"/>
                <a:cs typeface="Arial" panose="020B0604020202020204" pitchFamily="34" charset="0"/>
              </a:rPr>
              <a:t> approach to healthcare is to include people with lived experience in service planning and delivery. It is ideal to engage directly with people who use substances in the design of the services that affect their health and well-being. If it is not feasible to engage with people with lived experience directly, we can meaningfully and creatively bring their stories into planning conversations.</a:t>
            </a:r>
          </a:p>
          <a:p>
            <a:pPr fontAlgn="base"/>
            <a:endParaRPr lang="en-US" sz="1400" b="1" dirty="0">
              <a:latin typeface="Arial" panose="020B0604020202020204" pitchFamily="34" charset="0"/>
              <a:cs typeface="Arial" panose="020B0604020202020204" pitchFamily="34" charset="0"/>
            </a:endParaRPr>
          </a:p>
          <a:p>
            <a:r>
              <a:rPr lang="en-US" sz="1200" b="1" dirty="0">
                <a:solidFill>
                  <a:srgbClr val="242061"/>
                </a:solidFill>
                <a:latin typeface="Arial" panose="020B0604020202020204" pitchFamily="34" charset="0"/>
                <a:cs typeface="Arial" panose="020B0604020202020204" pitchFamily="34" charset="0"/>
              </a:rPr>
              <a:t>What does this tool help you do?</a:t>
            </a:r>
          </a:p>
          <a:p>
            <a:br>
              <a:rPr lang="en-US" sz="1200" b="1" dirty="0">
                <a:solidFill>
                  <a:srgbClr val="242061"/>
                </a:solidFill>
                <a:latin typeface="Arial" panose="020B0604020202020204" pitchFamily="34" charset="0"/>
                <a:cs typeface="Arial" panose="020B0604020202020204" pitchFamily="34" charset="0"/>
              </a:rPr>
            </a:br>
            <a:r>
              <a:rPr lang="en-US" sz="1200" dirty="0">
                <a:solidFill>
                  <a:srgbClr val="242061"/>
                </a:solidFill>
                <a:latin typeface="Arial" panose="020B0604020202020204" pitchFamily="34" charset="0"/>
                <a:cs typeface="Arial" panose="020B0604020202020204" pitchFamily="34" charset="0"/>
              </a:rPr>
              <a:t>This tool brings the perspectives and experiences of clients and/or patients who use substances. It is used to help ground any planning conversations in the lived realities of the people the planning process is meant to serve.</a:t>
            </a:r>
            <a:endParaRPr lang="en-US" sz="1200" dirty="0">
              <a:latin typeface="Arial" panose="020B0604020202020204" pitchFamily="34" charset="0"/>
              <a:cs typeface="Arial" panose="020B0604020202020204" pitchFamily="34" charset="0"/>
            </a:endParaRPr>
          </a:p>
        </p:txBody>
      </p:sp>
      <p:grpSp>
        <p:nvGrpSpPr>
          <p:cNvPr id="10" name="Group 9"/>
          <p:cNvGrpSpPr/>
          <p:nvPr/>
        </p:nvGrpSpPr>
        <p:grpSpPr>
          <a:xfrm>
            <a:off x="1488428" y="1853382"/>
            <a:ext cx="1381958" cy="1381956"/>
            <a:chOff x="1488430" y="1853382"/>
            <a:chExt cx="1381958" cy="1381956"/>
          </a:xfrm>
        </p:grpSpPr>
        <p:sp>
          <p:nvSpPr>
            <p:cNvPr id="4" name="Right Triangle 3">
              <a:extLst>
                <a:ext uri="{FF2B5EF4-FFF2-40B4-BE49-F238E27FC236}">
                  <a16:creationId xmlns:a16="http://schemas.microsoft.com/office/drawing/2014/main" id="{C984E9A9-DB9E-9B44-8E8F-791DDCE8A65A}"/>
                </a:ext>
              </a:extLst>
            </p:cNvPr>
            <p:cNvSpPr/>
            <p:nvPr/>
          </p:nvSpPr>
          <p:spPr>
            <a:xfrm>
              <a:off x="1488432" y="1853382"/>
              <a:ext cx="1381956" cy="1381956"/>
            </a:xfrm>
            <a:prstGeom prst="rtTriangle">
              <a:avLst/>
            </a:prstGeom>
            <a:solidFill>
              <a:srgbClr val="662C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ight Triangle 4">
              <a:extLst>
                <a:ext uri="{FF2B5EF4-FFF2-40B4-BE49-F238E27FC236}">
                  <a16:creationId xmlns:a16="http://schemas.microsoft.com/office/drawing/2014/main" id="{5BF392FB-19B8-A444-8B51-86B6AA608496}"/>
                </a:ext>
              </a:extLst>
            </p:cNvPr>
            <p:cNvSpPr/>
            <p:nvPr/>
          </p:nvSpPr>
          <p:spPr>
            <a:xfrm rot="10800000">
              <a:off x="1488432" y="1853382"/>
              <a:ext cx="1381956" cy="1381956"/>
            </a:xfrm>
            <a:prstGeom prst="rtTriangle">
              <a:avLst/>
            </a:prstGeom>
            <a:solidFill>
              <a:srgbClr val="ED21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close up of a logo&#10;&#10;Description automatically generated">
              <a:extLst>
                <a:ext uri="{FF2B5EF4-FFF2-40B4-BE49-F238E27FC236}">
                  <a16:creationId xmlns:a16="http://schemas.microsoft.com/office/drawing/2014/main" id="{E96243F3-6656-8F4C-B3A9-168C766B98B8}"/>
                </a:ext>
              </a:extLst>
            </p:cNvPr>
            <p:cNvPicPr>
              <a:picLocks noChangeAspect="1"/>
            </p:cNvPicPr>
            <p:nvPr/>
          </p:nvPicPr>
          <p:blipFill>
            <a:blip r:embed="rId3"/>
            <a:stretch>
              <a:fillRect/>
            </a:stretch>
          </p:blipFill>
          <p:spPr>
            <a:xfrm>
              <a:off x="1488430" y="1853382"/>
              <a:ext cx="1381956" cy="1295584"/>
            </a:xfrm>
            <a:prstGeom prst="rect">
              <a:avLst/>
            </a:prstGeom>
          </p:spPr>
        </p:pic>
      </p:grpSp>
    </p:spTree>
    <p:extLst>
      <p:ext uri="{BB962C8B-B14F-4D97-AF65-F5344CB8AC3E}">
        <p14:creationId xmlns:p14="http://schemas.microsoft.com/office/powerpoint/2010/main" val="238819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BB5A-0AA4-BC4D-BDFE-2336E34082A9}"/>
              </a:ext>
            </a:extLst>
          </p:cNvPr>
          <p:cNvSpPr>
            <a:spLocks noGrp="1"/>
          </p:cNvSpPr>
          <p:nvPr>
            <p:ph type="title"/>
          </p:nvPr>
        </p:nvSpPr>
        <p:spPr/>
        <p:txBody>
          <a:bodyPr/>
          <a:lstStyle/>
          <a:p>
            <a:r>
              <a:rPr lang="en-US" dirty="0"/>
              <a:t>ABOUT THIS TOOL</a:t>
            </a:r>
          </a:p>
        </p:txBody>
      </p:sp>
      <p:sp>
        <p:nvSpPr>
          <p:cNvPr id="3" name="Rectangle 2">
            <a:extLst>
              <a:ext uri="{FF2B5EF4-FFF2-40B4-BE49-F238E27FC236}">
                <a16:creationId xmlns:a16="http://schemas.microsoft.com/office/drawing/2014/main" id="{1D696326-02E7-2C4F-AE4F-80D7801BEA88}"/>
              </a:ext>
            </a:extLst>
          </p:cNvPr>
          <p:cNvSpPr/>
          <p:nvPr/>
        </p:nvSpPr>
        <p:spPr>
          <a:xfrm>
            <a:off x="2981547" y="1961227"/>
            <a:ext cx="5397136" cy="2677656"/>
          </a:xfrm>
          <a:prstGeom prst="rect">
            <a:avLst/>
          </a:prstGeom>
        </p:spPr>
        <p:txBody>
          <a:bodyPr wrap="square" anchor="t">
            <a:spAutoFit/>
          </a:bodyPr>
          <a:lstStyle/>
          <a:p>
            <a:r>
              <a:rPr lang="en-US" sz="1200" b="1" dirty="0">
                <a:solidFill>
                  <a:srgbClr val="242061"/>
                </a:solidFill>
                <a:latin typeface="Arial" panose="020B0604020202020204" pitchFamily="34" charset="0"/>
                <a:cs typeface="Arial" panose="020B0604020202020204" pitchFamily="34" charset="0"/>
              </a:rPr>
              <a:t>What was the tool developed for?</a:t>
            </a:r>
          </a:p>
          <a:p>
            <a:pPr lvl="0"/>
            <a:br>
              <a:rPr lang="en-US" sz="1200" b="1" dirty="0">
                <a:solidFill>
                  <a:srgbClr val="242061"/>
                </a:solidFill>
                <a:cs typeface="Arial" panose="020B0604020202020204" pitchFamily="34" charset="0"/>
              </a:rPr>
            </a:br>
            <a:r>
              <a:rPr lang="en-US" sz="1200" dirty="0">
                <a:solidFill>
                  <a:srgbClr val="242061"/>
                </a:solidFill>
              </a:rPr>
              <a:t>Partnering with an Ontario Health Team in a large, urban area, we worked with front-line service providers to generate a series of case studies for people who use substances. These case studies are based on real people’s stories, strengths, and challenges, but have been modified to protect the privacy of clients/patients.</a:t>
            </a:r>
            <a:br>
              <a:rPr lang="en-US" sz="1200" dirty="0">
                <a:solidFill>
                  <a:srgbClr val="242061"/>
                </a:solidFill>
                <a:latin typeface="Arial" panose="020B0604020202020204" pitchFamily="34" charset="0"/>
                <a:cs typeface="Arial" panose="020B0604020202020204" pitchFamily="34" charset="0"/>
              </a:rPr>
            </a:br>
            <a:endParaRPr lang="en-US" sz="1200" dirty="0">
              <a:solidFill>
                <a:srgbClr val="242061"/>
              </a:solidFill>
              <a:latin typeface="Arial" panose="020B0604020202020204" pitchFamily="34" charset="0"/>
              <a:cs typeface="Arial" panose="020B0604020202020204" pitchFamily="34" charset="0"/>
            </a:endParaRPr>
          </a:p>
          <a:p>
            <a:r>
              <a:rPr lang="en-US" sz="1200" b="1" dirty="0">
                <a:solidFill>
                  <a:srgbClr val="242061"/>
                </a:solidFill>
                <a:latin typeface="Arial" panose="020B0604020202020204" pitchFamily="34" charset="0"/>
                <a:cs typeface="Arial" panose="020B0604020202020204" pitchFamily="34" charset="0"/>
              </a:rPr>
              <a:t>How did we use it?</a:t>
            </a:r>
          </a:p>
          <a:p>
            <a:br>
              <a:rPr lang="en-US" sz="1200" dirty="0">
                <a:latin typeface="Arial" panose="020B0604020202020204" pitchFamily="34" charset="0"/>
                <a:cs typeface="Arial" panose="020B0604020202020204" pitchFamily="34" charset="0"/>
              </a:rPr>
            </a:br>
            <a:r>
              <a:rPr lang="en-US" sz="1200" dirty="0">
                <a:solidFill>
                  <a:srgbClr val="242061"/>
                </a:solidFill>
                <a:latin typeface="Arial"/>
                <a:cs typeface="Arial"/>
              </a:rPr>
              <a:t>We used these case studies to bring the stories of our clients/patients into an engagement session for providers who serve people who use substances. This session allowed providers to ground their conversations around integrating care in the stories and complexities of the people we serve.</a:t>
            </a:r>
          </a:p>
        </p:txBody>
      </p:sp>
      <p:grpSp>
        <p:nvGrpSpPr>
          <p:cNvPr id="4" name="Group 3">
            <a:extLst>
              <a:ext uri="{FF2B5EF4-FFF2-40B4-BE49-F238E27FC236}">
                <a16:creationId xmlns:a16="http://schemas.microsoft.com/office/drawing/2014/main" id="{0378CE0D-4F38-9C49-9AC9-F1D7C0BB83A2}"/>
              </a:ext>
            </a:extLst>
          </p:cNvPr>
          <p:cNvGrpSpPr/>
          <p:nvPr/>
        </p:nvGrpSpPr>
        <p:grpSpPr>
          <a:xfrm>
            <a:off x="2347677" y="2040420"/>
            <a:ext cx="544610" cy="544610"/>
            <a:chOff x="5896138" y="1523584"/>
            <a:chExt cx="1191947" cy="1191947"/>
          </a:xfrm>
        </p:grpSpPr>
        <p:sp>
          <p:nvSpPr>
            <p:cNvPr id="5" name="Right Triangle 4">
              <a:extLst>
                <a:ext uri="{FF2B5EF4-FFF2-40B4-BE49-F238E27FC236}">
                  <a16:creationId xmlns:a16="http://schemas.microsoft.com/office/drawing/2014/main" id="{E76B6014-95FD-D84E-9414-8E6F95A46AD1}"/>
                </a:ext>
              </a:extLst>
            </p:cNvPr>
            <p:cNvSpPr/>
            <p:nvPr/>
          </p:nvSpPr>
          <p:spPr>
            <a:xfrm>
              <a:off x="5896138" y="1523584"/>
              <a:ext cx="1191947" cy="1191947"/>
            </a:xfrm>
            <a:prstGeom prst="rtTriangle">
              <a:avLst/>
            </a:prstGeom>
            <a:solidFill>
              <a:srgbClr val="65C6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a:extLst>
                <a:ext uri="{FF2B5EF4-FFF2-40B4-BE49-F238E27FC236}">
                  <a16:creationId xmlns:a16="http://schemas.microsoft.com/office/drawing/2014/main" id="{6B99ABD0-EE0B-C448-B889-A128E4EA04BB}"/>
                </a:ext>
              </a:extLst>
            </p:cNvPr>
            <p:cNvSpPr/>
            <p:nvPr/>
          </p:nvSpPr>
          <p:spPr>
            <a:xfrm rot="10800000">
              <a:off x="5896138" y="1523584"/>
              <a:ext cx="1191947" cy="1191947"/>
            </a:xfrm>
            <a:prstGeom prst="rtTriangle">
              <a:avLst/>
            </a:prstGeom>
            <a:solidFill>
              <a:srgbClr val="12A9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2262377" y="3410374"/>
            <a:ext cx="674540" cy="632381"/>
            <a:chOff x="2282711" y="3410373"/>
            <a:chExt cx="674540" cy="632381"/>
          </a:xfrm>
        </p:grpSpPr>
        <p:grpSp>
          <p:nvGrpSpPr>
            <p:cNvPr id="7" name="Group 6">
              <a:extLst>
                <a:ext uri="{FF2B5EF4-FFF2-40B4-BE49-F238E27FC236}">
                  <a16:creationId xmlns:a16="http://schemas.microsoft.com/office/drawing/2014/main" id="{BF725C5A-61D3-8C46-88CF-8C188642C396}"/>
                </a:ext>
              </a:extLst>
            </p:cNvPr>
            <p:cNvGrpSpPr/>
            <p:nvPr/>
          </p:nvGrpSpPr>
          <p:grpSpPr>
            <a:xfrm>
              <a:off x="2347677" y="3454259"/>
              <a:ext cx="544610" cy="544610"/>
              <a:chOff x="5896138" y="2950523"/>
              <a:chExt cx="1191947" cy="1191947"/>
            </a:xfrm>
          </p:grpSpPr>
          <p:sp>
            <p:nvSpPr>
              <p:cNvPr id="8" name="Right Triangle 7">
                <a:extLst>
                  <a:ext uri="{FF2B5EF4-FFF2-40B4-BE49-F238E27FC236}">
                    <a16:creationId xmlns:a16="http://schemas.microsoft.com/office/drawing/2014/main" id="{0DF6CC53-86B4-7742-9F82-ADE95F8302E9}"/>
                  </a:ext>
                </a:extLst>
              </p:cNvPr>
              <p:cNvSpPr/>
              <p:nvPr/>
            </p:nvSpPr>
            <p:spPr>
              <a:xfrm>
                <a:off x="5896138" y="2950523"/>
                <a:ext cx="1191947" cy="1191947"/>
              </a:xfrm>
              <a:prstGeom prst="rtTriangle">
                <a:avLst/>
              </a:prstGeom>
              <a:solidFill>
                <a:srgbClr val="FCB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C9A46A2F-0694-634C-9B2A-DB718F3F72D1}"/>
                  </a:ext>
                </a:extLst>
              </p:cNvPr>
              <p:cNvSpPr/>
              <p:nvPr/>
            </p:nvSpPr>
            <p:spPr>
              <a:xfrm rot="10800000">
                <a:off x="5896138" y="2950523"/>
                <a:ext cx="1191947" cy="1191947"/>
              </a:xfrm>
              <a:prstGeom prst="rtTriangle">
                <a:avLst/>
              </a:prstGeom>
              <a:solidFill>
                <a:srgbClr val="F25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Picture 10" descr="A close up of a logo&#10;&#10;Description automatically generated">
              <a:extLst>
                <a:ext uri="{FF2B5EF4-FFF2-40B4-BE49-F238E27FC236}">
                  <a16:creationId xmlns:a16="http://schemas.microsoft.com/office/drawing/2014/main" id="{646BC451-7E4F-B048-8DD5-1B5C2020FB9E}"/>
                </a:ext>
              </a:extLst>
            </p:cNvPr>
            <p:cNvPicPr>
              <a:picLocks noChangeAspect="1"/>
            </p:cNvPicPr>
            <p:nvPr/>
          </p:nvPicPr>
          <p:blipFill>
            <a:blip r:embed="rId2"/>
            <a:stretch>
              <a:fillRect/>
            </a:stretch>
          </p:blipFill>
          <p:spPr>
            <a:xfrm>
              <a:off x="2282711" y="3410373"/>
              <a:ext cx="674540" cy="632381"/>
            </a:xfrm>
            <a:prstGeom prst="rect">
              <a:avLst/>
            </a:prstGeom>
          </p:spPr>
        </p:pic>
      </p:grpSp>
      <p:pic>
        <p:nvPicPr>
          <p:cNvPr id="13" name="Picture 12" descr="A close up of a logo&#10;&#10;Description automatically generated">
            <a:extLst>
              <a:ext uri="{FF2B5EF4-FFF2-40B4-BE49-F238E27FC236}">
                <a16:creationId xmlns:a16="http://schemas.microsoft.com/office/drawing/2014/main" id="{CD8B03DB-51C3-F74F-9574-646D4D5C239F}"/>
              </a:ext>
            </a:extLst>
          </p:cNvPr>
          <p:cNvPicPr>
            <a:picLocks noChangeAspect="1"/>
          </p:cNvPicPr>
          <p:nvPr/>
        </p:nvPicPr>
        <p:blipFill>
          <a:blip r:embed="rId3"/>
          <a:stretch>
            <a:fillRect/>
          </a:stretch>
        </p:blipFill>
        <p:spPr>
          <a:xfrm>
            <a:off x="2265519" y="1991651"/>
            <a:ext cx="671398" cy="629436"/>
          </a:xfrm>
          <a:prstGeom prst="rect">
            <a:avLst/>
          </a:prstGeom>
        </p:spPr>
      </p:pic>
    </p:spTree>
    <p:extLst>
      <p:ext uri="{BB962C8B-B14F-4D97-AF65-F5344CB8AC3E}">
        <p14:creationId xmlns:p14="http://schemas.microsoft.com/office/powerpoint/2010/main" val="108750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23DB39CF-FD0C-D041-ADC8-7DFD3AF414A0}"/>
              </a:ext>
            </a:extLst>
          </p:cNvPr>
          <p:cNvSpPr/>
          <p:nvPr/>
        </p:nvSpPr>
        <p:spPr>
          <a:xfrm rot="5400000">
            <a:off x="-1" y="-1"/>
            <a:ext cx="6122504" cy="6122504"/>
          </a:xfrm>
          <a:prstGeom prst="rtTriangle">
            <a:avLst/>
          </a:prstGeom>
          <a:solidFill>
            <a:srgbClr val="D7DF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DFEF016-1CE1-CB43-87A2-EECECFF51345}"/>
              </a:ext>
            </a:extLst>
          </p:cNvPr>
          <p:cNvSpPr txBox="1"/>
          <p:nvPr/>
        </p:nvSpPr>
        <p:spPr>
          <a:xfrm>
            <a:off x="422015" y="882819"/>
            <a:ext cx="4149985" cy="1443408"/>
          </a:xfrm>
          <a:prstGeom prst="rect">
            <a:avLst/>
          </a:prstGeom>
          <a:noFill/>
        </p:spPr>
        <p:txBody>
          <a:bodyPr wrap="square" rtlCol="0">
            <a:spAutoFit/>
          </a:bodyPr>
          <a:lstStyle/>
          <a:p>
            <a:pPr>
              <a:lnSpc>
                <a:spcPts val="3500"/>
              </a:lnSpc>
            </a:pPr>
            <a:r>
              <a:rPr lang="en-US" sz="4000" b="1" dirty="0">
                <a:solidFill>
                  <a:srgbClr val="242061"/>
                </a:solidFill>
                <a:latin typeface="Arial" panose="020B0604020202020204" pitchFamily="34" charset="0"/>
                <a:cs typeface="Arial" panose="020B0604020202020204" pitchFamily="34" charset="0"/>
              </a:rPr>
              <a:t>HOW YOU </a:t>
            </a:r>
            <a:br>
              <a:rPr lang="en-US" sz="4000" b="1" dirty="0">
                <a:solidFill>
                  <a:srgbClr val="242061"/>
                </a:solidFill>
                <a:latin typeface="Arial" panose="020B0604020202020204" pitchFamily="34" charset="0"/>
                <a:cs typeface="Arial" panose="020B0604020202020204" pitchFamily="34" charset="0"/>
              </a:rPr>
            </a:br>
            <a:r>
              <a:rPr lang="en-US" sz="4000" b="1" dirty="0">
                <a:solidFill>
                  <a:srgbClr val="242061"/>
                </a:solidFill>
                <a:latin typeface="Arial" panose="020B0604020202020204" pitchFamily="34" charset="0"/>
                <a:cs typeface="Arial" panose="020B0604020202020204" pitchFamily="34" charset="0"/>
              </a:rPr>
              <a:t>CAN USE </a:t>
            </a:r>
            <a:br>
              <a:rPr lang="en-US" sz="4000" b="1" dirty="0">
                <a:solidFill>
                  <a:srgbClr val="242061"/>
                </a:solidFill>
                <a:latin typeface="Arial" panose="020B0604020202020204" pitchFamily="34" charset="0"/>
                <a:cs typeface="Arial" panose="020B0604020202020204" pitchFamily="34" charset="0"/>
              </a:rPr>
            </a:br>
            <a:r>
              <a:rPr lang="en-US" sz="4000" b="1" dirty="0">
                <a:solidFill>
                  <a:srgbClr val="242061"/>
                </a:solidFill>
                <a:latin typeface="Arial" panose="020B0604020202020204" pitchFamily="34" charset="0"/>
                <a:cs typeface="Arial" panose="020B0604020202020204" pitchFamily="34" charset="0"/>
              </a:rPr>
              <a:t>THIS TOOL</a:t>
            </a:r>
          </a:p>
        </p:txBody>
      </p:sp>
      <p:sp>
        <p:nvSpPr>
          <p:cNvPr id="22" name="TextBox 6">
            <a:extLst>
              <a:ext uri="{FF2B5EF4-FFF2-40B4-BE49-F238E27FC236}">
                <a16:creationId xmlns:a16="http://schemas.microsoft.com/office/drawing/2014/main" id="{8923E1AB-F41B-5248-9B93-A19F944CA002}"/>
              </a:ext>
            </a:extLst>
          </p:cNvPr>
          <p:cNvSpPr txBox="1"/>
          <p:nvPr/>
        </p:nvSpPr>
        <p:spPr>
          <a:xfrm>
            <a:off x="5059070" y="2855429"/>
            <a:ext cx="3180469" cy="2677656"/>
          </a:xfrm>
          <a:prstGeom prst="rect">
            <a:avLst/>
          </a:prstGeom>
          <a:noFill/>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solidFill>
                  <a:srgbClr val="242061"/>
                </a:solidFill>
                <a:latin typeface="Arial" panose="020B0604020202020204" pitchFamily="34" charset="0"/>
                <a:cs typeface="Arial" panose="020B0604020202020204" pitchFamily="34" charset="0"/>
              </a:rPr>
              <a:t>Edit the case studies </a:t>
            </a:r>
            <a:r>
              <a:rPr lang="en-US" sz="1200" dirty="0">
                <a:solidFill>
                  <a:srgbClr val="242061"/>
                </a:solidFill>
                <a:latin typeface="Arial" panose="020B0604020202020204" pitchFamily="34" charset="0"/>
                <a:cs typeface="Arial" panose="020B0604020202020204" pitchFamily="34" charset="0"/>
              </a:rPr>
              <a:t>to make them your own. Incorporate your own client/patient stories.</a:t>
            </a:r>
          </a:p>
          <a:p>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a:p>
            <a:r>
              <a:rPr lang="en-US" sz="1200" b="1" dirty="0">
                <a:solidFill>
                  <a:srgbClr val="242061"/>
                </a:solidFill>
                <a:latin typeface="Arial" panose="020B0604020202020204" pitchFamily="34" charset="0"/>
                <a:cs typeface="Arial" panose="020B0604020202020204" pitchFamily="34" charset="0"/>
              </a:rPr>
              <a:t>Bring these </a:t>
            </a:r>
            <a:r>
              <a:rPr lang="en-US" sz="1200" dirty="0">
                <a:solidFill>
                  <a:srgbClr val="242061"/>
                </a:solidFill>
                <a:latin typeface="Arial" panose="020B0604020202020204" pitchFamily="34" charset="0"/>
                <a:cs typeface="Arial" panose="020B0604020202020204" pitchFamily="34" charset="0"/>
              </a:rPr>
              <a:t>to your next planning meeting! Use them as a prompt to ask questions and challenge your assumptions.</a:t>
            </a:r>
          </a:p>
          <a:p>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a:p>
            <a:r>
              <a:rPr lang="en-US" sz="1200" b="1" dirty="0">
                <a:solidFill>
                  <a:srgbClr val="242061"/>
                </a:solidFill>
                <a:latin typeface="Arial" panose="020B0604020202020204" pitchFamily="34" charset="0"/>
                <a:cs typeface="Arial" panose="020B0604020202020204" pitchFamily="34" charset="0"/>
              </a:rPr>
              <a:t>Share </a:t>
            </a:r>
            <a:r>
              <a:rPr lang="en-US" sz="1200" dirty="0">
                <a:solidFill>
                  <a:srgbClr val="242061"/>
                </a:solidFill>
                <a:latin typeface="Arial" panose="020B0604020202020204" pitchFamily="34" charset="0"/>
                <a:cs typeface="Arial" panose="020B0604020202020204" pitchFamily="34" charset="0"/>
              </a:rPr>
              <a:t>with your partners. What can you learn about how they work with clients/patients with complexity?</a:t>
            </a:r>
          </a:p>
          <a:p>
            <a:endParaRPr lang="en-US" sz="1200" dirty="0">
              <a:solidFill>
                <a:srgbClr val="242061"/>
              </a:solidFill>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6D2520A6-7A5D-D848-BD17-41514451C4E1}"/>
              </a:ext>
            </a:extLst>
          </p:cNvPr>
          <p:cNvSpPr/>
          <p:nvPr/>
        </p:nvSpPr>
        <p:spPr>
          <a:xfrm>
            <a:off x="4457701" y="2953114"/>
            <a:ext cx="531744" cy="531744"/>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55DA3E3-3296-BE43-977B-0DEDCBE9927E}"/>
              </a:ext>
            </a:extLst>
          </p:cNvPr>
          <p:cNvSpPr/>
          <p:nvPr/>
        </p:nvSpPr>
        <p:spPr>
          <a:xfrm>
            <a:off x="4457701" y="3869203"/>
            <a:ext cx="531744" cy="531744"/>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14735C7C-C828-FE4E-8FF0-9F1ACDA62217}"/>
              </a:ext>
            </a:extLst>
          </p:cNvPr>
          <p:cNvSpPr/>
          <p:nvPr/>
        </p:nvSpPr>
        <p:spPr>
          <a:xfrm>
            <a:off x="4469174" y="4745731"/>
            <a:ext cx="531744" cy="531744"/>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54" descr="A close up of a logo&#10;&#10;Description automatically generated">
            <a:extLst>
              <a:ext uri="{FF2B5EF4-FFF2-40B4-BE49-F238E27FC236}">
                <a16:creationId xmlns:a16="http://schemas.microsoft.com/office/drawing/2014/main" id="{0D68571A-D9CF-A248-9FD6-D3B225C792E9}"/>
              </a:ext>
            </a:extLst>
          </p:cNvPr>
          <p:cNvPicPr>
            <a:picLocks noChangeAspect="1"/>
          </p:cNvPicPr>
          <p:nvPr/>
        </p:nvPicPr>
        <p:blipFill>
          <a:blip r:embed="rId2"/>
          <a:stretch>
            <a:fillRect/>
          </a:stretch>
        </p:blipFill>
        <p:spPr>
          <a:xfrm>
            <a:off x="4352624" y="3793438"/>
            <a:ext cx="741897" cy="695528"/>
          </a:xfrm>
          <a:prstGeom prst="rect">
            <a:avLst/>
          </a:prstGeom>
        </p:spPr>
      </p:pic>
      <p:pic>
        <p:nvPicPr>
          <p:cNvPr id="61" name="Picture 60" descr="A close up of a logo&#10;&#10;Description automatically generated">
            <a:extLst>
              <a:ext uri="{FF2B5EF4-FFF2-40B4-BE49-F238E27FC236}">
                <a16:creationId xmlns:a16="http://schemas.microsoft.com/office/drawing/2014/main" id="{D6B99A49-3972-0F4E-8F36-1143235AFFD2}"/>
              </a:ext>
            </a:extLst>
          </p:cNvPr>
          <p:cNvPicPr>
            <a:picLocks noChangeAspect="1"/>
          </p:cNvPicPr>
          <p:nvPr/>
        </p:nvPicPr>
        <p:blipFill>
          <a:blip r:embed="rId3"/>
          <a:stretch>
            <a:fillRect/>
          </a:stretch>
        </p:blipFill>
        <p:spPr>
          <a:xfrm>
            <a:off x="4326599" y="2855429"/>
            <a:ext cx="741898" cy="695529"/>
          </a:xfrm>
          <a:prstGeom prst="rect">
            <a:avLst/>
          </a:prstGeom>
        </p:spPr>
      </p:pic>
      <p:pic>
        <p:nvPicPr>
          <p:cNvPr id="11" name="Picture 10"/>
          <p:cNvPicPr>
            <a:picLocks noChangeAspect="1"/>
          </p:cNvPicPr>
          <p:nvPr/>
        </p:nvPicPr>
        <p:blipFill>
          <a:blip r:embed="rId4" cstate="print">
            <a:lum bright="70000" contrast="-70000"/>
            <a:extLst>
              <a:ext uri="{28A0092B-C50C-407E-A947-70E740481C1C}">
                <a14:useLocalDpi xmlns:a14="http://schemas.microsoft.com/office/drawing/2010/main" val="0"/>
              </a:ext>
            </a:extLst>
          </a:blip>
          <a:stretch>
            <a:fillRect/>
          </a:stretch>
        </p:blipFill>
        <p:spPr>
          <a:xfrm>
            <a:off x="4548691" y="4830013"/>
            <a:ext cx="372710" cy="372710"/>
          </a:xfrm>
          <a:prstGeom prst="rect">
            <a:avLst/>
          </a:prstGeom>
        </p:spPr>
      </p:pic>
    </p:spTree>
    <p:extLst>
      <p:ext uri="{BB962C8B-B14F-4D97-AF65-F5344CB8AC3E}">
        <p14:creationId xmlns:p14="http://schemas.microsoft.com/office/powerpoint/2010/main" val="4054243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23DB39CF-FD0C-D041-ADC8-7DFD3AF414A0}"/>
              </a:ext>
            </a:extLst>
          </p:cNvPr>
          <p:cNvSpPr/>
          <p:nvPr/>
        </p:nvSpPr>
        <p:spPr>
          <a:xfrm rot="5400000">
            <a:off x="-1" y="-1"/>
            <a:ext cx="6122504" cy="6122504"/>
          </a:xfrm>
          <a:prstGeom prst="rtTriangle">
            <a:avLst/>
          </a:prstGeom>
          <a:solidFill>
            <a:srgbClr val="FCB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0DFEF016-1CE1-CB43-87A2-EECECFF51345}"/>
              </a:ext>
            </a:extLst>
          </p:cNvPr>
          <p:cNvSpPr txBox="1"/>
          <p:nvPr/>
        </p:nvSpPr>
        <p:spPr>
          <a:xfrm>
            <a:off x="422015" y="882819"/>
            <a:ext cx="4149985" cy="994568"/>
          </a:xfrm>
          <a:prstGeom prst="rect">
            <a:avLst/>
          </a:prstGeom>
          <a:noFill/>
        </p:spPr>
        <p:txBody>
          <a:bodyPr wrap="square" rtlCol="0">
            <a:spAutoFit/>
          </a:bodyPr>
          <a:lstStyle/>
          <a:p>
            <a:pPr>
              <a:lnSpc>
                <a:spcPts val="3500"/>
              </a:lnSpc>
            </a:pPr>
            <a:r>
              <a:rPr lang="en-US" sz="4000" b="1" dirty="0">
                <a:solidFill>
                  <a:srgbClr val="242061"/>
                </a:solidFill>
                <a:latin typeface="Arial" panose="020B0604020202020204" pitchFamily="34" charset="0"/>
                <a:cs typeface="Arial" panose="020B0604020202020204" pitchFamily="34" charset="0"/>
              </a:rPr>
              <a:t>WHAT’S INCLUDED</a:t>
            </a:r>
          </a:p>
        </p:txBody>
      </p:sp>
      <p:grpSp>
        <p:nvGrpSpPr>
          <p:cNvPr id="21" name="Group 20">
            <a:extLst>
              <a:ext uri="{FF2B5EF4-FFF2-40B4-BE49-F238E27FC236}">
                <a16:creationId xmlns:a16="http://schemas.microsoft.com/office/drawing/2014/main" id="{B62F7C7B-A52D-864E-B9C2-8ACB39462A0D}"/>
              </a:ext>
            </a:extLst>
          </p:cNvPr>
          <p:cNvGrpSpPr/>
          <p:nvPr/>
        </p:nvGrpSpPr>
        <p:grpSpPr>
          <a:xfrm>
            <a:off x="4572000" y="2838269"/>
            <a:ext cx="437321" cy="377687"/>
            <a:chOff x="6317900" y="2598657"/>
            <a:chExt cx="437321" cy="377687"/>
          </a:xfrm>
        </p:grpSpPr>
        <p:sp>
          <p:nvSpPr>
            <p:cNvPr id="3" name="Rectangle 2">
              <a:extLst>
                <a:ext uri="{FF2B5EF4-FFF2-40B4-BE49-F238E27FC236}">
                  <a16:creationId xmlns:a16="http://schemas.microsoft.com/office/drawing/2014/main" id="{E2403FF4-DDCF-CE49-873F-55BA368859A0}"/>
                </a:ext>
              </a:extLst>
            </p:cNvPr>
            <p:cNvSpPr/>
            <p:nvPr/>
          </p:nvSpPr>
          <p:spPr>
            <a:xfrm>
              <a:off x="6351104" y="2598657"/>
              <a:ext cx="370915" cy="370915"/>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A0B7CCD-A6D5-564D-85C2-46C035BCAB8F}"/>
                </a:ext>
              </a:extLst>
            </p:cNvPr>
            <p:cNvSpPr txBox="1"/>
            <p:nvPr/>
          </p:nvSpPr>
          <p:spPr>
            <a:xfrm>
              <a:off x="6317900" y="2607012"/>
              <a:ext cx="437321" cy="369332"/>
            </a:xfrm>
            <a:prstGeom prst="rect">
              <a:avLst/>
            </a:prstGeom>
            <a:noFill/>
          </p:spPr>
          <p:txBody>
            <a:bodyPr wrap="square" rtlCol="0">
              <a:spAutoFit/>
            </a:bodyPr>
            <a:lstStyle/>
            <a:p>
              <a:pPr algn="ctr"/>
              <a:r>
                <a:rPr lang="en-US" dirty="0">
                  <a:solidFill>
                    <a:schemeClr val="bg1"/>
                  </a:solidFill>
                  <a:latin typeface="Arial" panose="020B0604020202020204" pitchFamily="34" charset="0"/>
                  <a:cs typeface="Arial" panose="020B0604020202020204" pitchFamily="34" charset="0"/>
                </a:rPr>
                <a:t>1</a:t>
              </a:r>
            </a:p>
          </p:txBody>
        </p:sp>
      </p:grpSp>
      <p:grpSp>
        <p:nvGrpSpPr>
          <p:cNvPr id="22" name="Group 21">
            <a:extLst>
              <a:ext uri="{FF2B5EF4-FFF2-40B4-BE49-F238E27FC236}">
                <a16:creationId xmlns:a16="http://schemas.microsoft.com/office/drawing/2014/main" id="{3020186A-511E-8D43-96C0-975EFDC66F5E}"/>
              </a:ext>
            </a:extLst>
          </p:cNvPr>
          <p:cNvGrpSpPr/>
          <p:nvPr/>
        </p:nvGrpSpPr>
        <p:grpSpPr>
          <a:xfrm>
            <a:off x="4572000" y="3393973"/>
            <a:ext cx="437321" cy="377687"/>
            <a:chOff x="6317900" y="2598657"/>
            <a:chExt cx="437321" cy="377687"/>
          </a:xfrm>
        </p:grpSpPr>
        <p:sp>
          <p:nvSpPr>
            <p:cNvPr id="23" name="Rectangle 22">
              <a:extLst>
                <a:ext uri="{FF2B5EF4-FFF2-40B4-BE49-F238E27FC236}">
                  <a16:creationId xmlns:a16="http://schemas.microsoft.com/office/drawing/2014/main" id="{B825CC21-D3A2-EA47-AE28-775DC86A546D}"/>
                </a:ext>
              </a:extLst>
            </p:cNvPr>
            <p:cNvSpPr/>
            <p:nvPr/>
          </p:nvSpPr>
          <p:spPr>
            <a:xfrm>
              <a:off x="6351104" y="2598657"/>
              <a:ext cx="370915" cy="370915"/>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7A08F50-5308-F44C-806A-87BDA35FC965}"/>
                </a:ext>
              </a:extLst>
            </p:cNvPr>
            <p:cNvSpPr txBox="1"/>
            <p:nvPr/>
          </p:nvSpPr>
          <p:spPr>
            <a:xfrm>
              <a:off x="6317900" y="2607012"/>
              <a:ext cx="437321" cy="369332"/>
            </a:xfrm>
            <a:prstGeom prst="rect">
              <a:avLst/>
            </a:prstGeom>
            <a:noFill/>
          </p:spPr>
          <p:txBody>
            <a:bodyPr wrap="square" rtlCol="0">
              <a:spAutoFit/>
            </a:bodyPr>
            <a:lstStyle/>
            <a:p>
              <a:pPr algn="ctr"/>
              <a:r>
                <a:rPr lang="en-US" dirty="0">
                  <a:solidFill>
                    <a:schemeClr val="bg1"/>
                  </a:solidFill>
                  <a:latin typeface="Arial" panose="020B0604020202020204" pitchFamily="34" charset="0"/>
                  <a:cs typeface="Arial" panose="020B0604020202020204" pitchFamily="34" charset="0"/>
                </a:rPr>
                <a:t>2</a:t>
              </a:r>
            </a:p>
          </p:txBody>
        </p:sp>
      </p:grpSp>
      <p:grpSp>
        <p:nvGrpSpPr>
          <p:cNvPr id="25" name="Group 24">
            <a:extLst>
              <a:ext uri="{FF2B5EF4-FFF2-40B4-BE49-F238E27FC236}">
                <a16:creationId xmlns:a16="http://schemas.microsoft.com/office/drawing/2014/main" id="{8D173B75-E7DF-8742-A98A-DFD212E39B8C}"/>
              </a:ext>
            </a:extLst>
          </p:cNvPr>
          <p:cNvGrpSpPr/>
          <p:nvPr/>
        </p:nvGrpSpPr>
        <p:grpSpPr>
          <a:xfrm>
            <a:off x="4572000" y="3945216"/>
            <a:ext cx="437321" cy="377687"/>
            <a:chOff x="6317900" y="2598657"/>
            <a:chExt cx="437321" cy="377687"/>
          </a:xfrm>
        </p:grpSpPr>
        <p:sp>
          <p:nvSpPr>
            <p:cNvPr id="26" name="Rectangle 25">
              <a:extLst>
                <a:ext uri="{FF2B5EF4-FFF2-40B4-BE49-F238E27FC236}">
                  <a16:creationId xmlns:a16="http://schemas.microsoft.com/office/drawing/2014/main" id="{25A42219-802D-A84C-A554-83C9BB81744F}"/>
                </a:ext>
              </a:extLst>
            </p:cNvPr>
            <p:cNvSpPr/>
            <p:nvPr/>
          </p:nvSpPr>
          <p:spPr>
            <a:xfrm>
              <a:off x="6351104" y="2598657"/>
              <a:ext cx="370915" cy="370915"/>
            </a:xfrm>
            <a:prstGeom prst="rect">
              <a:avLst/>
            </a:prstGeom>
            <a:solidFill>
              <a:srgbClr val="242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F8462FC8-3AC0-0E4C-B57F-132AAFA54F4E}"/>
                </a:ext>
              </a:extLst>
            </p:cNvPr>
            <p:cNvSpPr txBox="1"/>
            <p:nvPr/>
          </p:nvSpPr>
          <p:spPr>
            <a:xfrm>
              <a:off x="6317900" y="2607012"/>
              <a:ext cx="437321" cy="369332"/>
            </a:xfrm>
            <a:prstGeom prst="rect">
              <a:avLst/>
            </a:prstGeom>
            <a:noFill/>
          </p:spPr>
          <p:txBody>
            <a:bodyPr wrap="square" rtlCol="0">
              <a:spAutoFit/>
            </a:bodyPr>
            <a:lstStyle/>
            <a:p>
              <a:pPr algn="ctr"/>
              <a:r>
                <a:rPr lang="en-US" dirty="0">
                  <a:solidFill>
                    <a:schemeClr val="bg1"/>
                  </a:solidFill>
                  <a:latin typeface="Arial" panose="020B0604020202020204" pitchFamily="34" charset="0"/>
                  <a:cs typeface="Arial" panose="020B0604020202020204" pitchFamily="34" charset="0"/>
                </a:rPr>
                <a:t>3</a:t>
              </a:r>
            </a:p>
          </p:txBody>
        </p:sp>
      </p:grpSp>
      <p:sp>
        <p:nvSpPr>
          <p:cNvPr id="37" name="TextBox 6">
            <a:extLst>
              <a:ext uri="{FF2B5EF4-FFF2-40B4-BE49-F238E27FC236}">
                <a16:creationId xmlns:a16="http://schemas.microsoft.com/office/drawing/2014/main" id="{3CDBDC82-987D-E542-AA65-7D7D09D20EC6}"/>
              </a:ext>
            </a:extLst>
          </p:cNvPr>
          <p:cNvSpPr txBox="1"/>
          <p:nvPr/>
        </p:nvSpPr>
        <p:spPr>
          <a:xfrm>
            <a:off x="5042525" y="2887725"/>
            <a:ext cx="3180469" cy="1754326"/>
          </a:xfrm>
          <a:prstGeom prst="rect">
            <a:avLst/>
          </a:prstGeom>
          <a:noFill/>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242061"/>
                </a:solidFill>
                <a:latin typeface="Arial" panose="020B0604020202020204" pitchFamily="34" charset="0"/>
                <a:cs typeface="Arial" panose="020B0604020202020204" pitchFamily="34" charset="0"/>
              </a:rPr>
              <a:t>Meet Simone</a:t>
            </a:r>
          </a:p>
          <a:p>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a:p>
            <a:r>
              <a:rPr lang="en-US" sz="1200" dirty="0">
                <a:solidFill>
                  <a:srgbClr val="242061"/>
                </a:solidFill>
                <a:latin typeface="Arial" panose="020B0604020202020204" pitchFamily="34" charset="0"/>
                <a:cs typeface="Arial" panose="020B0604020202020204" pitchFamily="34" charset="0"/>
              </a:rPr>
              <a:t>Meet </a:t>
            </a:r>
            <a:r>
              <a:rPr lang="en-US" sz="1200" dirty="0" err="1">
                <a:solidFill>
                  <a:srgbClr val="242061"/>
                </a:solidFill>
                <a:latin typeface="Arial" panose="020B0604020202020204" pitchFamily="34" charset="0"/>
                <a:cs typeface="Arial" panose="020B0604020202020204" pitchFamily="34" charset="0"/>
              </a:rPr>
              <a:t>Binh</a:t>
            </a:r>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a:p>
            <a:r>
              <a:rPr lang="en-US" sz="1200" dirty="0">
                <a:solidFill>
                  <a:srgbClr val="242061"/>
                </a:solidFill>
                <a:latin typeface="Arial" panose="020B0604020202020204" pitchFamily="34" charset="0"/>
                <a:cs typeface="Arial" panose="020B0604020202020204" pitchFamily="34" charset="0"/>
              </a:rPr>
              <a:t>Meet Dennis</a:t>
            </a:r>
          </a:p>
          <a:p>
            <a:endParaRPr lang="en-US" sz="1200" dirty="0">
              <a:solidFill>
                <a:srgbClr val="242061"/>
              </a:solidFill>
              <a:latin typeface="Arial" panose="020B0604020202020204" pitchFamily="34" charset="0"/>
              <a:cs typeface="Arial" panose="020B0604020202020204" pitchFamily="34" charset="0"/>
            </a:endParaRPr>
          </a:p>
          <a:p>
            <a:endParaRPr lang="en-US" sz="1200" dirty="0">
              <a:solidFill>
                <a:srgbClr val="24206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64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4615132" cy="6858000"/>
          </a:xfrm>
          <a:prstGeom prst="rect">
            <a:avLst/>
          </a:prstGeom>
          <a:solidFill>
            <a:srgbClr val="2622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7086600" y="6356350"/>
            <a:ext cx="2057400" cy="365125"/>
          </a:xfrm>
          <a:prstGeom prst="rect">
            <a:avLst/>
          </a:prstGeom>
        </p:spPr>
        <p:txBody>
          <a:bodyPr/>
          <a:lstStyle/>
          <a:p>
            <a:fld id="{6B39BC17-A734-A748-B23F-E2E693D5C461}" type="slidenum">
              <a:rPr lang="en-US" smtClean="0">
                <a:solidFill>
                  <a:schemeClr val="bg1"/>
                </a:solidFill>
              </a:rPr>
              <a:t>7</a:t>
            </a:fld>
            <a:endParaRPr lang="en-US">
              <a:solidFill>
                <a:schemeClr val="bg1"/>
              </a:solidFill>
            </a:endParaRPr>
          </a:p>
        </p:txBody>
      </p:sp>
      <p:sp>
        <p:nvSpPr>
          <p:cNvPr id="9" name="Rectangle 8"/>
          <p:cNvSpPr/>
          <p:nvPr/>
        </p:nvSpPr>
        <p:spPr>
          <a:xfrm>
            <a:off x="3788075" y="6546608"/>
            <a:ext cx="5355925" cy="276999"/>
          </a:xfrm>
          <a:prstGeom prst="rect">
            <a:avLst/>
          </a:prstGeom>
        </p:spPr>
        <p:txBody>
          <a:bodyPr wrap="square">
            <a:spAutoFit/>
          </a:bodyPr>
          <a:lstStyle/>
          <a:p>
            <a:pPr algn="r"/>
            <a:r>
              <a:rPr lang="en-US" sz="1200">
                <a:latin typeface="+mj-lt"/>
              </a:rPr>
              <a:t>For more info contact us @ </a:t>
            </a:r>
            <a:r>
              <a:rPr lang="en-US" sz="1200">
                <a:latin typeface="+mj-lt"/>
                <a:hlinkClick r:id="rId3"/>
              </a:rPr>
              <a:t>www.healthcommons.ca/contact</a:t>
            </a:r>
            <a:endParaRPr lang="en-US" sz="1200">
              <a:latin typeface="+mj-lt"/>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6431" y="-303058"/>
            <a:ext cx="2027207" cy="1387036"/>
          </a:xfrm>
          <a:prstGeom prst="rect">
            <a:avLst/>
          </a:prstGeom>
        </p:spPr>
      </p:pic>
      <p:sp>
        <p:nvSpPr>
          <p:cNvPr id="68" name="Rectangle 67"/>
          <p:cNvSpPr/>
          <p:nvPr/>
        </p:nvSpPr>
        <p:spPr>
          <a:xfrm>
            <a:off x="405442" y="905232"/>
            <a:ext cx="3804248" cy="2708434"/>
          </a:xfrm>
          <a:prstGeom prst="rect">
            <a:avLst/>
          </a:prstGeom>
        </p:spPr>
        <p:txBody>
          <a:bodyPr wrap="square">
            <a:spAutoFit/>
          </a:bodyPr>
          <a:lstStyle/>
          <a:p>
            <a:r>
              <a:rPr lang="en-US" sz="3200" b="1">
                <a:solidFill>
                  <a:schemeClr val="bg1"/>
                </a:solidFill>
                <a:latin typeface="Century Gothic" panose="020B0502020202020204" pitchFamily="34" charset="0"/>
              </a:rPr>
              <a:t>MEET SIMONE</a:t>
            </a:r>
          </a:p>
          <a:p>
            <a:endParaRPr lang="en-US"/>
          </a:p>
          <a:p>
            <a:r>
              <a:rPr lang="en-US" sz="1200">
                <a:solidFill>
                  <a:schemeClr val="bg1"/>
                </a:solidFill>
                <a:latin typeface="+mj-lt"/>
              </a:rPr>
              <a:t>She/her</a:t>
            </a:r>
            <a:br>
              <a:rPr lang="en-US" sz="1200">
                <a:solidFill>
                  <a:schemeClr val="bg1"/>
                </a:solidFill>
                <a:latin typeface="+mj-lt"/>
              </a:rPr>
            </a:br>
            <a:r>
              <a:rPr lang="en-US" sz="1200">
                <a:solidFill>
                  <a:schemeClr val="bg1"/>
                </a:solidFill>
                <a:latin typeface="+mj-lt"/>
              </a:rPr>
              <a:t>Age: 35</a:t>
            </a:r>
          </a:p>
          <a:p>
            <a:r>
              <a:rPr lang="en-US" sz="1200">
                <a:solidFill>
                  <a:schemeClr val="bg1"/>
                </a:solidFill>
                <a:latin typeface="+mj-lt"/>
              </a:rPr>
              <a:t>Language: English</a:t>
            </a:r>
          </a:p>
          <a:p>
            <a:endParaRPr lang="en-US" sz="1200">
              <a:solidFill>
                <a:schemeClr val="bg1"/>
              </a:solidFill>
              <a:latin typeface="+mj-lt"/>
            </a:endParaRPr>
          </a:p>
          <a:p>
            <a:r>
              <a:rPr lang="en-US" sz="1200">
                <a:solidFill>
                  <a:schemeClr val="bg1"/>
                </a:solidFill>
                <a:latin typeface="+mj-lt"/>
              </a:rPr>
              <a:t>Simone has been an outreach worker for many years working across multiple organizations.</a:t>
            </a:r>
          </a:p>
          <a:p>
            <a:endParaRPr lang="en-US" sz="1200">
              <a:solidFill>
                <a:schemeClr val="bg1"/>
              </a:solidFill>
              <a:latin typeface="+mj-lt"/>
            </a:endParaRPr>
          </a:p>
          <a:p>
            <a:r>
              <a:rPr lang="en-US" sz="1200">
                <a:solidFill>
                  <a:schemeClr val="bg1"/>
                </a:solidFill>
                <a:latin typeface="+mj-lt"/>
              </a:rPr>
              <a:t>She is passionate about helping others as she has faced many of the same struggles she witnesses on a day-to-day basis.</a:t>
            </a:r>
          </a:p>
        </p:txBody>
      </p:sp>
      <p:sp>
        <p:nvSpPr>
          <p:cNvPr id="69" name="Rectangle 68"/>
          <p:cNvSpPr/>
          <p:nvPr/>
        </p:nvSpPr>
        <p:spPr>
          <a:xfrm>
            <a:off x="379562" y="3821878"/>
            <a:ext cx="3856007" cy="2608919"/>
          </a:xfrm>
          <a:prstGeom prst="rect">
            <a:avLst/>
          </a:prstGeom>
        </p:spPr>
        <p:txBody>
          <a:bodyPr wrap="square">
            <a:spAutoFit/>
          </a:bodyPr>
          <a:lstStyle/>
          <a:p>
            <a:pPr>
              <a:lnSpc>
                <a:spcPct val="107000"/>
              </a:lnSpc>
              <a:spcAft>
                <a:spcPts val="600"/>
              </a:spcAft>
            </a:pPr>
            <a:r>
              <a:rPr lang="en-US" sz="1200" b="1">
                <a:solidFill>
                  <a:schemeClr val="bg1"/>
                </a:solidFill>
                <a:latin typeface="+mj-lt"/>
                <a:ea typeface="Times New Roman" panose="02020603050405020304" pitchFamily="18" charset="0"/>
                <a:cs typeface="Times New Roman" panose="02020603050405020304" pitchFamily="18" charset="0"/>
              </a:rPr>
              <a:t>What’s going on in Simone’s life right now?</a:t>
            </a:r>
            <a:endParaRPr lang="en-US" sz="1200">
              <a:solidFill>
                <a:schemeClr val="bg1"/>
              </a:solidFill>
              <a:latin typeface="+mj-lt"/>
              <a:ea typeface="Calibri" panose="020F0502020204030204" pitchFamily="34" charset="0"/>
              <a:cs typeface="Times New Roman" panose="02020603050405020304" pitchFamily="18" charset="0"/>
            </a:endParaRPr>
          </a:p>
          <a:p>
            <a:pPr>
              <a:lnSpc>
                <a:spcPct val="107000"/>
              </a:lnSpc>
              <a:spcAft>
                <a:spcPts val="600"/>
              </a:spcAft>
            </a:pPr>
            <a:r>
              <a:rPr lang="en-CA" sz="1200">
                <a:solidFill>
                  <a:schemeClr val="bg1"/>
                </a:solidFill>
                <a:latin typeface="+mj-lt"/>
                <a:ea typeface="Times New Roman" panose="02020603050405020304" pitchFamily="18" charset="0"/>
                <a:cs typeface="Times New Roman" panose="02020603050405020304" pitchFamily="18" charset="0"/>
              </a:rPr>
              <a:t>Simone is a current colleague going through a difficult time. She is managing substance use that sometimes feels out of her control. She engages in support programs when she can but is sometimes turned away because she shows up while intoxicated.</a:t>
            </a:r>
            <a:endParaRPr lang="en-US" sz="1200">
              <a:solidFill>
                <a:schemeClr val="bg1"/>
              </a:solidFill>
              <a:latin typeface="+mj-lt"/>
              <a:ea typeface="Calibri" panose="020F0502020204030204" pitchFamily="34" charset="0"/>
              <a:cs typeface="Times New Roman" panose="02020603050405020304" pitchFamily="18" charset="0"/>
            </a:endParaRPr>
          </a:p>
          <a:p>
            <a:pPr>
              <a:lnSpc>
                <a:spcPct val="107000"/>
              </a:lnSpc>
              <a:spcAft>
                <a:spcPts val="600"/>
              </a:spcAft>
            </a:pPr>
            <a:r>
              <a:rPr lang="en-CA" sz="1200">
                <a:solidFill>
                  <a:schemeClr val="bg1"/>
                </a:solidFill>
                <a:latin typeface="+mj-lt"/>
                <a:ea typeface="Times New Roman" panose="02020603050405020304" pitchFamily="18" charset="0"/>
                <a:cs typeface="Times New Roman" panose="02020603050405020304" pitchFamily="18" charset="0"/>
              </a:rPr>
              <a:t>Simone has shared that her home is in terrible shape - pests, mold, broken flooring, boxes, and much more. She finds is very hard to get rid of any of her belongings and the landlord is refusing to spray and fix the unit until she cleans it. She has tried to manage this situation on her own but now wants help.</a:t>
            </a:r>
            <a:endParaRPr lang="en-US" sz="1200">
              <a:solidFill>
                <a:schemeClr val="bg1"/>
              </a:solidFill>
              <a:effectLst/>
              <a:latin typeface="+mj-lt"/>
              <a:ea typeface="Calibri" panose="020F0502020204030204" pitchFamily="34" charset="0"/>
              <a:cs typeface="Times New Roman" panose="02020603050405020304" pitchFamily="18" charset="0"/>
            </a:endParaRPr>
          </a:p>
        </p:txBody>
      </p:sp>
      <p:sp>
        <p:nvSpPr>
          <p:cNvPr id="70" name="Rectangle 69"/>
          <p:cNvSpPr/>
          <p:nvPr/>
        </p:nvSpPr>
        <p:spPr>
          <a:xfrm>
            <a:off x="4909991" y="3379446"/>
            <a:ext cx="3762195" cy="3046988"/>
          </a:xfrm>
          <a:prstGeom prst="rect">
            <a:avLst/>
          </a:prstGeom>
        </p:spPr>
        <p:txBody>
          <a:bodyPr wrap="square" anchor="t">
            <a:spAutoFit/>
          </a:bodyPr>
          <a:lstStyle/>
          <a:p>
            <a:pPr marR="0" lvl="0">
              <a:spcBef>
                <a:spcPts val="0"/>
              </a:spcBef>
              <a:spcAft>
                <a:spcPts val="0"/>
              </a:spcAft>
            </a:pPr>
            <a:r>
              <a:rPr lang="en-CA" sz="1200" b="1" dirty="0">
                <a:solidFill>
                  <a:srgbClr val="000000"/>
                </a:solidFill>
                <a:latin typeface="+mj-lt"/>
                <a:ea typeface="Times New Roman" panose="02020603050405020304" pitchFamily="18" charset="0"/>
              </a:rPr>
              <a:t>What are some of the issues Simone is facing that you will pay attention to when designing your service(s)?</a:t>
            </a:r>
            <a:br>
              <a:rPr lang="en-CA" sz="1200" dirty="0">
                <a:latin typeface="+mj-lt"/>
                <a:ea typeface="Times New Roman" panose="02020603050405020304" pitchFamily="18" charset="0"/>
              </a:rPr>
            </a:br>
            <a:endParaRPr lang="en-CA" sz="1200" dirty="0">
              <a:solidFill>
                <a:srgbClr val="000000"/>
              </a:solidFill>
              <a:latin typeface="+mj-lt"/>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CA" sz="1200" dirty="0">
                <a:solidFill>
                  <a:srgbClr val="000000"/>
                </a:solidFill>
                <a:latin typeface="+mj-lt"/>
                <a:ea typeface="Times New Roman" panose="02020603050405020304" pitchFamily="18" charset="0"/>
              </a:rPr>
              <a:t>Vicarious trauma affects her ability to be well and help others</a:t>
            </a:r>
            <a:endParaRPr lang="en-US" sz="1200" dirty="0">
              <a:latin typeface="+mj-lt"/>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CA" sz="1200" dirty="0">
                <a:solidFill>
                  <a:srgbClr val="000000"/>
                </a:solidFill>
                <a:latin typeface="+mj-lt"/>
                <a:ea typeface="Times New Roman" panose="02020603050405020304" pitchFamily="18" charset="0"/>
              </a:rPr>
              <a:t>Problematic substance use can sometimes be harmful to her sense of well-being</a:t>
            </a:r>
            <a:endParaRPr lang="en-US" sz="1200" dirty="0">
              <a:latin typeface="+mj-lt"/>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CA" sz="1200" dirty="0">
                <a:solidFill>
                  <a:srgbClr val="000000"/>
                </a:solidFill>
                <a:latin typeface="+mj-lt"/>
                <a:ea typeface="Times New Roman" panose="02020603050405020304" pitchFamily="18" charset="0"/>
              </a:rPr>
              <a:t>Hoarding behaviours are threatening her housing safety and stability</a:t>
            </a:r>
            <a:endParaRPr lang="en-US" sz="1200" dirty="0">
              <a:latin typeface="+mj-lt"/>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CA" sz="1200" dirty="0">
                <a:solidFill>
                  <a:srgbClr val="000000"/>
                </a:solidFill>
                <a:latin typeface="+mj-lt"/>
                <a:ea typeface="Times New Roman" panose="02020603050405020304" pitchFamily="18" charset="0"/>
              </a:rPr>
              <a:t>The substance use programs she has tried don’t seem to work for her</a:t>
            </a:r>
            <a:endParaRPr lang="en-US" sz="1200" dirty="0">
              <a:latin typeface="+mj-lt"/>
              <a:ea typeface="Times New Roman" panose="02020603050405020304" pitchFamily="18" charset="0"/>
            </a:endParaRPr>
          </a:p>
          <a:p>
            <a:pPr marL="342900" indent="-342900">
              <a:buFont typeface="Arial" panose="020B0604020202020204" pitchFamily="34" charset="0"/>
              <a:buChar char="•"/>
            </a:pPr>
            <a:r>
              <a:rPr lang="en-CA" sz="1200" dirty="0">
                <a:solidFill>
                  <a:srgbClr val="000000"/>
                </a:solidFill>
                <a:latin typeface="+mj-lt"/>
                <a:ea typeface="Times New Roman" panose="02020603050405020304" pitchFamily="18" charset="0"/>
              </a:rPr>
              <a:t>What else? </a:t>
            </a:r>
            <a:br>
              <a:rPr lang="en-CA" sz="1200" dirty="0">
                <a:latin typeface="+mj-lt"/>
                <a:ea typeface="Times New Roman" panose="02020603050405020304" pitchFamily="18" charset="0"/>
              </a:rPr>
            </a:br>
            <a:r>
              <a:rPr lang="en-CA" sz="1200" dirty="0">
                <a:solidFill>
                  <a:srgbClr val="000000"/>
                </a:solidFill>
                <a:latin typeface="+mj-lt"/>
                <a:ea typeface="Times New Roman" panose="02020603050405020304" pitchFamily="18" charset="0"/>
              </a:rPr>
              <a:t>______________________________________</a:t>
            </a:r>
            <a:br>
              <a:rPr lang="en-CA" sz="1200" dirty="0">
                <a:latin typeface="+mj-lt"/>
                <a:ea typeface="Times New Roman" panose="02020603050405020304" pitchFamily="18" charset="0"/>
              </a:rPr>
            </a:br>
            <a:br>
              <a:rPr lang="en-CA" sz="1200" dirty="0">
                <a:latin typeface="+mj-lt"/>
                <a:ea typeface="Times New Roman" panose="02020603050405020304" pitchFamily="18" charset="0"/>
              </a:rPr>
            </a:br>
            <a:r>
              <a:rPr lang="en-CA" sz="1200" dirty="0">
                <a:solidFill>
                  <a:srgbClr val="000000"/>
                </a:solidFill>
                <a:latin typeface="+mj-lt"/>
                <a:ea typeface="Times New Roman" panose="02020603050405020304" pitchFamily="18" charset="0"/>
              </a:rPr>
              <a:t>______________________________________</a:t>
            </a:r>
            <a:endParaRPr lang="en-US" sz="1200" dirty="0">
              <a:effectLst/>
              <a:latin typeface="+mj-lt"/>
              <a:ea typeface="Times New Roman" panose="02020603050405020304" pitchFamily="18" charset="0"/>
            </a:endParaRPr>
          </a:p>
        </p:txBody>
      </p:sp>
      <p:sp>
        <p:nvSpPr>
          <p:cNvPr id="72" name="TextBox 71"/>
          <p:cNvSpPr txBox="1"/>
          <p:nvPr/>
        </p:nvSpPr>
        <p:spPr>
          <a:xfrm>
            <a:off x="4924695" y="222466"/>
            <a:ext cx="3762194" cy="461665"/>
          </a:xfrm>
          <a:prstGeom prst="rect">
            <a:avLst/>
          </a:prstGeom>
          <a:noFill/>
        </p:spPr>
        <p:txBody>
          <a:bodyPr wrap="square" rtlCol="0">
            <a:spAutoFit/>
          </a:bodyPr>
          <a:lstStyle/>
          <a:p>
            <a:r>
              <a:rPr lang="en-US" sz="1200" b="1" dirty="0">
                <a:latin typeface="+mj-lt"/>
              </a:rPr>
              <a:t>What else do you need to know about Simone to move forward with this case study?</a:t>
            </a:r>
          </a:p>
        </p:txBody>
      </p:sp>
      <p:sp>
        <p:nvSpPr>
          <p:cNvPr id="73" name="Rectangle 72"/>
          <p:cNvSpPr/>
          <p:nvPr/>
        </p:nvSpPr>
        <p:spPr>
          <a:xfrm>
            <a:off x="4920177" y="718524"/>
            <a:ext cx="3746777" cy="9884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4BD215A-DD46-4EF3-B44B-71DCC0A22FAF}"/>
              </a:ext>
            </a:extLst>
          </p:cNvPr>
          <p:cNvSpPr txBox="1"/>
          <p:nvPr/>
        </p:nvSpPr>
        <p:spPr>
          <a:xfrm>
            <a:off x="4925684" y="1848415"/>
            <a:ext cx="3741270" cy="461665"/>
          </a:xfrm>
          <a:prstGeom prst="rect">
            <a:avLst/>
          </a:prstGeom>
          <a:noFill/>
        </p:spPr>
        <p:txBody>
          <a:bodyPr wrap="square" rtlCol="0" anchor="t">
            <a:spAutoFit/>
          </a:bodyPr>
          <a:lstStyle/>
          <a:p>
            <a:r>
              <a:rPr lang="en-US" sz="1200" b="1" dirty="0">
                <a:ea typeface="+mn-lt"/>
                <a:cs typeface="Calibri Light"/>
              </a:rPr>
              <a:t>Knowing what you know, you can support Simone by...</a:t>
            </a:r>
            <a:endParaRPr lang="en-US" sz="1200" b="1" dirty="0">
              <a:cs typeface="Calibri Light"/>
            </a:endParaRPr>
          </a:p>
        </p:txBody>
      </p:sp>
      <p:sp>
        <p:nvSpPr>
          <p:cNvPr id="12" name="Rectangle 11">
            <a:extLst>
              <a:ext uri="{FF2B5EF4-FFF2-40B4-BE49-F238E27FC236}">
                <a16:creationId xmlns:a16="http://schemas.microsoft.com/office/drawing/2014/main" id="{BCFFBA62-63CA-4196-BCD5-A538E331F046}"/>
              </a:ext>
            </a:extLst>
          </p:cNvPr>
          <p:cNvSpPr/>
          <p:nvPr/>
        </p:nvSpPr>
        <p:spPr>
          <a:xfrm>
            <a:off x="4914945" y="2292925"/>
            <a:ext cx="3746777" cy="9833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278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4615132" cy="6858000"/>
          </a:xfrm>
          <a:prstGeom prst="rect">
            <a:avLst/>
          </a:prstGeom>
          <a:solidFill>
            <a:srgbClr val="9E1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7B1"/>
              </a:solidFill>
            </a:endParaRPr>
          </a:p>
        </p:txBody>
      </p:sp>
      <p:sp>
        <p:nvSpPr>
          <p:cNvPr id="3" name="Slide Number Placeholder 2"/>
          <p:cNvSpPr>
            <a:spLocks noGrp="1"/>
          </p:cNvSpPr>
          <p:nvPr>
            <p:ph type="sldNum" sz="quarter" idx="4294967295"/>
          </p:nvPr>
        </p:nvSpPr>
        <p:spPr>
          <a:xfrm>
            <a:off x="7086600" y="6356350"/>
            <a:ext cx="2057400" cy="365125"/>
          </a:xfrm>
          <a:prstGeom prst="rect">
            <a:avLst/>
          </a:prstGeom>
        </p:spPr>
        <p:txBody>
          <a:bodyPr/>
          <a:lstStyle/>
          <a:p>
            <a:fld id="{6B39BC17-A734-A748-B23F-E2E693D5C461}" type="slidenum">
              <a:rPr lang="en-US" smtClean="0">
                <a:solidFill>
                  <a:schemeClr val="bg1"/>
                </a:solidFill>
              </a:rPr>
              <a:t>8</a:t>
            </a:fld>
            <a:endParaRPr lang="en-US">
              <a:solidFill>
                <a:schemeClr val="bg1"/>
              </a:solidFill>
            </a:endParaRPr>
          </a:p>
        </p:txBody>
      </p:sp>
      <p:sp>
        <p:nvSpPr>
          <p:cNvPr id="9" name="Rectangle 8"/>
          <p:cNvSpPr/>
          <p:nvPr/>
        </p:nvSpPr>
        <p:spPr>
          <a:xfrm>
            <a:off x="3788075" y="6546608"/>
            <a:ext cx="5355925" cy="276999"/>
          </a:xfrm>
          <a:prstGeom prst="rect">
            <a:avLst/>
          </a:prstGeom>
        </p:spPr>
        <p:txBody>
          <a:bodyPr wrap="square">
            <a:spAutoFit/>
          </a:bodyPr>
          <a:lstStyle/>
          <a:p>
            <a:pPr algn="r"/>
            <a:r>
              <a:rPr lang="en-US" sz="1200">
                <a:latin typeface="+mj-lt"/>
              </a:rPr>
              <a:t>For more info contact us @ </a:t>
            </a:r>
            <a:r>
              <a:rPr lang="en-US" sz="1200">
                <a:latin typeface="+mj-lt"/>
                <a:hlinkClick r:id="rId3"/>
              </a:rPr>
              <a:t>www.healthcommons.ca/contact</a:t>
            </a:r>
            <a:endParaRPr lang="en-US" sz="1200">
              <a:latin typeface="+mj-lt"/>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6431" y="-303058"/>
            <a:ext cx="2027207" cy="1387036"/>
          </a:xfrm>
          <a:prstGeom prst="rect">
            <a:avLst/>
          </a:prstGeom>
        </p:spPr>
      </p:pic>
      <p:sp>
        <p:nvSpPr>
          <p:cNvPr id="68" name="Rectangle 67"/>
          <p:cNvSpPr/>
          <p:nvPr/>
        </p:nvSpPr>
        <p:spPr>
          <a:xfrm>
            <a:off x="405442" y="905232"/>
            <a:ext cx="3804248" cy="2339102"/>
          </a:xfrm>
          <a:prstGeom prst="rect">
            <a:avLst/>
          </a:prstGeom>
        </p:spPr>
        <p:txBody>
          <a:bodyPr wrap="square">
            <a:spAutoFit/>
          </a:bodyPr>
          <a:lstStyle/>
          <a:p>
            <a:r>
              <a:rPr lang="en-US" sz="3200" b="1">
                <a:solidFill>
                  <a:schemeClr val="bg1"/>
                </a:solidFill>
                <a:latin typeface="Century Gothic" panose="020B0502020202020204" pitchFamily="34" charset="0"/>
              </a:rPr>
              <a:t>MEET BINH</a:t>
            </a:r>
          </a:p>
          <a:p>
            <a:endParaRPr lang="en-US"/>
          </a:p>
          <a:p>
            <a:r>
              <a:rPr lang="en-US" sz="1200">
                <a:solidFill>
                  <a:schemeClr val="bg1"/>
                </a:solidFill>
                <a:latin typeface="+mj-lt"/>
              </a:rPr>
              <a:t>He/him</a:t>
            </a:r>
            <a:br>
              <a:rPr lang="en-US" sz="1200">
                <a:solidFill>
                  <a:schemeClr val="bg1"/>
                </a:solidFill>
                <a:latin typeface="+mj-lt"/>
              </a:rPr>
            </a:br>
            <a:r>
              <a:rPr lang="en-US" sz="1200">
                <a:solidFill>
                  <a:schemeClr val="bg1"/>
                </a:solidFill>
                <a:latin typeface="+mj-lt"/>
              </a:rPr>
              <a:t>Age: 27</a:t>
            </a:r>
          </a:p>
          <a:p>
            <a:r>
              <a:rPr lang="en-US" sz="1200">
                <a:solidFill>
                  <a:schemeClr val="bg1"/>
                </a:solidFill>
                <a:latin typeface="+mj-lt"/>
              </a:rPr>
              <a:t>Language(s): Vietnamese, limited English</a:t>
            </a:r>
          </a:p>
          <a:p>
            <a:endParaRPr lang="en-US" sz="1200">
              <a:solidFill>
                <a:schemeClr val="bg1"/>
              </a:solidFill>
              <a:latin typeface="+mj-lt"/>
            </a:endParaRPr>
          </a:p>
          <a:p>
            <a:r>
              <a:rPr lang="en-US" sz="1200" err="1">
                <a:solidFill>
                  <a:schemeClr val="bg1"/>
                </a:solidFill>
                <a:latin typeface="+mj-lt"/>
              </a:rPr>
              <a:t>Binh</a:t>
            </a:r>
            <a:r>
              <a:rPr lang="en-US" sz="1200">
                <a:solidFill>
                  <a:schemeClr val="bg1"/>
                </a:solidFill>
                <a:latin typeface="+mj-lt"/>
              </a:rPr>
              <a:t> has been living with schizophrenia and paranoia for years. He sometimes takes his medications, but living on the street, he can’t get them regularly and sometimes they are stolen or he sells them.</a:t>
            </a:r>
          </a:p>
        </p:txBody>
      </p:sp>
      <p:sp>
        <p:nvSpPr>
          <p:cNvPr id="69" name="Rectangle 68"/>
          <p:cNvSpPr/>
          <p:nvPr/>
        </p:nvSpPr>
        <p:spPr>
          <a:xfrm>
            <a:off x="405443" y="3679590"/>
            <a:ext cx="3804248" cy="2960426"/>
          </a:xfrm>
          <a:prstGeom prst="rect">
            <a:avLst/>
          </a:prstGeom>
        </p:spPr>
        <p:txBody>
          <a:bodyPr wrap="square">
            <a:spAutoFit/>
          </a:bodyPr>
          <a:lstStyle/>
          <a:p>
            <a:pPr>
              <a:lnSpc>
                <a:spcPct val="107000"/>
              </a:lnSpc>
              <a:spcAft>
                <a:spcPts val="600"/>
              </a:spcAft>
            </a:pPr>
            <a:r>
              <a:rPr lang="en-US" sz="1200" b="1" dirty="0">
                <a:solidFill>
                  <a:schemeClr val="bg1"/>
                </a:solidFill>
                <a:latin typeface="+mj-lt"/>
                <a:ea typeface="Calibri" panose="020F0502020204030204" pitchFamily="34" charset="0"/>
                <a:cs typeface="Times New Roman" panose="02020603050405020304" pitchFamily="18" charset="0"/>
              </a:rPr>
              <a:t>What’s going on in </a:t>
            </a:r>
            <a:r>
              <a:rPr lang="en-US" sz="1200" b="1" dirty="0" err="1">
                <a:solidFill>
                  <a:schemeClr val="bg1"/>
                </a:solidFill>
                <a:latin typeface="+mj-lt"/>
                <a:ea typeface="Calibri" panose="020F0502020204030204" pitchFamily="34" charset="0"/>
                <a:cs typeface="Times New Roman" panose="02020603050405020304" pitchFamily="18" charset="0"/>
              </a:rPr>
              <a:t>Binh’s</a:t>
            </a:r>
            <a:r>
              <a:rPr lang="en-US" sz="1200" b="1" dirty="0">
                <a:solidFill>
                  <a:schemeClr val="bg1"/>
                </a:solidFill>
                <a:latin typeface="+mj-lt"/>
                <a:ea typeface="Calibri" panose="020F0502020204030204" pitchFamily="34" charset="0"/>
                <a:cs typeface="Times New Roman" panose="02020603050405020304" pitchFamily="18" charset="0"/>
              </a:rPr>
              <a:t> life right now?</a:t>
            </a:r>
          </a:p>
          <a:p>
            <a:pPr>
              <a:lnSpc>
                <a:spcPct val="107000"/>
              </a:lnSpc>
              <a:spcAft>
                <a:spcPts val="600"/>
              </a:spcAft>
            </a:pPr>
            <a:r>
              <a:rPr lang="en-US" sz="1200" dirty="0" err="1">
                <a:solidFill>
                  <a:schemeClr val="bg1"/>
                </a:solidFill>
                <a:latin typeface="+mj-lt"/>
                <a:ea typeface="Calibri" panose="020F0502020204030204" pitchFamily="34" charset="0"/>
                <a:cs typeface="Times New Roman" panose="02020603050405020304" pitchFamily="18" charset="0"/>
              </a:rPr>
              <a:t>Binh</a:t>
            </a:r>
            <a:r>
              <a:rPr lang="en-US" sz="1200" dirty="0">
                <a:solidFill>
                  <a:schemeClr val="bg1"/>
                </a:solidFill>
                <a:latin typeface="+mj-lt"/>
                <a:ea typeface="Calibri" panose="020F0502020204030204" pitchFamily="34" charset="0"/>
                <a:cs typeface="Times New Roman" panose="02020603050405020304" pitchFamily="18" charset="0"/>
              </a:rPr>
              <a:t> is an existing client who has been through several withdrawal management programs. He has been offered housing several times and has either been evicted or he refuses to live there. We assume he’s also accessing services elsewhere, but we don’t know for sure. </a:t>
            </a:r>
          </a:p>
          <a:p>
            <a:pPr>
              <a:lnSpc>
                <a:spcPct val="107000"/>
              </a:lnSpc>
              <a:spcAft>
                <a:spcPts val="600"/>
              </a:spcAft>
            </a:pPr>
            <a:r>
              <a:rPr lang="en-US" sz="1200" dirty="0">
                <a:solidFill>
                  <a:schemeClr val="bg1"/>
                </a:solidFill>
                <a:latin typeface="+mj-lt"/>
                <a:ea typeface="Calibri" panose="020F0502020204030204" pitchFamily="34" charset="0"/>
                <a:cs typeface="Times New Roman" panose="02020603050405020304" pitchFamily="18" charset="0"/>
              </a:rPr>
              <a:t>Although he comes often, we don’t know much about him. He’s difficult to get information from, and staff find him exhausting and sometimes scary.  We never see him enough to have a big impact on his life. </a:t>
            </a:r>
            <a:r>
              <a:rPr lang="en-US" sz="1200" dirty="0" err="1">
                <a:solidFill>
                  <a:schemeClr val="bg1"/>
                </a:solidFill>
                <a:latin typeface="+mj-lt"/>
                <a:ea typeface="Calibri" panose="020F0502020204030204" pitchFamily="34" charset="0"/>
                <a:cs typeface="Times New Roman" panose="02020603050405020304" pitchFamily="18" charset="0"/>
              </a:rPr>
              <a:t>Binh</a:t>
            </a:r>
            <a:r>
              <a:rPr lang="en-US" sz="1200" dirty="0">
                <a:solidFill>
                  <a:schemeClr val="bg1"/>
                </a:solidFill>
                <a:latin typeface="+mj-lt"/>
                <a:ea typeface="Calibri" panose="020F0502020204030204" pitchFamily="34" charset="0"/>
                <a:cs typeface="Times New Roman" panose="02020603050405020304" pitchFamily="18" charset="0"/>
              </a:rPr>
              <a:t> has reached out asking for help finding housing.</a:t>
            </a:r>
          </a:p>
          <a:p>
            <a:pPr>
              <a:lnSpc>
                <a:spcPct val="107000"/>
              </a:lnSpc>
              <a:spcAft>
                <a:spcPts val="600"/>
              </a:spcAft>
            </a:pPr>
            <a:endParaRPr lang="en-US" sz="1200" dirty="0">
              <a:solidFill>
                <a:schemeClr val="bg1"/>
              </a:solidFill>
              <a:latin typeface="+mj-lt"/>
              <a:ea typeface="Calibri" panose="020F0502020204030204" pitchFamily="34" charset="0"/>
              <a:cs typeface="Times New Roman" panose="02020603050405020304" pitchFamily="18" charset="0"/>
            </a:endParaRPr>
          </a:p>
          <a:p>
            <a:pPr>
              <a:lnSpc>
                <a:spcPct val="107000"/>
              </a:lnSpc>
              <a:spcAft>
                <a:spcPts val="600"/>
              </a:spcAft>
            </a:pPr>
            <a:endParaRPr lang="en-US" sz="1200" dirty="0">
              <a:solidFill>
                <a:schemeClr val="bg1"/>
              </a:solidFill>
              <a:effectLst/>
              <a:latin typeface="+mj-lt"/>
              <a:ea typeface="Calibri" panose="020F0502020204030204" pitchFamily="34" charset="0"/>
              <a:cs typeface="Times New Roman" panose="02020603050405020304" pitchFamily="18" charset="0"/>
            </a:endParaRPr>
          </a:p>
        </p:txBody>
      </p:sp>
      <p:sp>
        <p:nvSpPr>
          <p:cNvPr id="70" name="Rectangle 69"/>
          <p:cNvSpPr/>
          <p:nvPr/>
        </p:nvSpPr>
        <p:spPr>
          <a:xfrm>
            <a:off x="4998642" y="3426830"/>
            <a:ext cx="3762195" cy="3046988"/>
          </a:xfrm>
          <a:prstGeom prst="rect">
            <a:avLst/>
          </a:prstGeom>
        </p:spPr>
        <p:txBody>
          <a:bodyPr wrap="square" anchor="t">
            <a:spAutoFit/>
          </a:bodyPr>
          <a:lstStyle/>
          <a:p>
            <a:pPr marR="0" lvl="0">
              <a:spcBef>
                <a:spcPts val="0"/>
              </a:spcBef>
              <a:spcAft>
                <a:spcPts val="0"/>
              </a:spcAft>
            </a:pPr>
            <a:r>
              <a:rPr lang="en-CA" sz="1200" b="1" dirty="0">
                <a:solidFill>
                  <a:srgbClr val="000000"/>
                </a:solidFill>
                <a:latin typeface="+mj-lt"/>
                <a:ea typeface="Times New Roman" panose="02020603050405020304" pitchFamily="18" charset="0"/>
              </a:rPr>
              <a:t>What are some of the issues </a:t>
            </a:r>
            <a:r>
              <a:rPr lang="en-CA" sz="1200" b="1" dirty="0" err="1">
                <a:solidFill>
                  <a:srgbClr val="000000"/>
                </a:solidFill>
                <a:latin typeface="+mj-lt"/>
                <a:ea typeface="Times New Roman" panose="02020603050405020304" pitchFamily="18" charset="0"/>
              </a:rPr>
              <a:t>Binh</a:t>
            </a:r>
            <a:r>
              <a:rPr lang="en-CA" sz="1200" b="1" dirty="0">
                <a:solidFill>
                  <a:srgbClr val="000000"/>
                </a:solidFill>
                <a:latin typeface="+mj-lt"/>
                <a:ea typeface="Times New Roman" panose="02020603050405020304" pitchFamily="18" charset="0"/>
              </a:rPr>
              <a:t> is facing that you will pay attention to when designing your service(s)?</a:t>
            </a:r>
            <a:br>
              <a:rPr lang="en-CA" sz="1200" dirty="0">
                <a:latin typeface="+mj-lt"/>
                <a:ea typeface="Times New Roman" panose="02020603050405020304" pitchFamily="18" charset="0"/>
              </a:rPr>
            </a:br>
            <a:endParaRPr lang="en-CA" sz="1200" dirty="0">
              <a:solidFill>
                <a:srgbClr val="000000"/>
              </a:solidFill>
              <a:latin typeface="+mj-lt"/>
              <a:ea typeface="Times New Roman" panose="02020603050405020304" pitchFamily="18" charset="0"/>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Service delivery often requires the support of a translator</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Multiple efforts to date have not resulted in stable housing and reduced street involvement</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Interactions can include threats of violence toward staff</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No apparent family and/or other network of support</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CA" sz="1200" dirty="0">
                <a:solidFill>
                  <a:srgbClr val="000000"/>
                </a:solidFill>
                <a:latin typeface="+mj-lt"/>
                <a:ea typeface="Times New Roman" panose="02020603050405020304" pitchFamily="18" charset="0"/>
              </a:rPr>
              <a:t>What else? </a:t>
            </a:r>
            <a:endParaRPr lang="en-CA" sz="1200" dirty="0">
              <a:latin typeface="+mj-lt"/>
              <a:ea typeface="Times New Roman" panose="02020603050405020304" pitchFamily="18" charset="0"/>
            </a:endParaRPr>
          </a:p>
          <a:p>
            <a:r>
              <a:rPr lang="en-CA" sz="1200" dirty="0">
                <a:solidFill>
                  <a:srgbClr val="000000"/>
                </a:solidFill>
                <a:ea typeface="Times New Roman" panose="02020603050405020304" pitchFamily="18" charset="0"/>
              </a:rPr>
              <a:t>______________________________________</a:t>
            </a:r>
            <a:br>
              <a:rPr lang="en-CA" sz="1200" dirty="0">
                <a:ea typeface="Times New Roman" panose="02020603050405020304" pitchFamily="18" charset="0"/>
              </a:rPr>
            </a:br>
            <a:br>
              <a:rPr lang="en-CA" sz="1200" dirty="0">
                <a:ea typeface="Times New Roman" panose="02020603050405020304" pitchFamily="18" charset="0"/>
              </a:rPr>
            </a:br>
            <a:r>
              <a:rPr lang="en-CA" sz="1200" dirty="0">
                <a:solidFill>
                  <a:srgbClr val="000000"/>
                </a:solidFill>
                <a:ea typeface="Times New Roman" panose="02020603050405020304" pitchFamily="18" charset="0"/>
              </a:rPr>
              <a:t>______________________________________</a:t>
            </a:r>
            <a:endParaRPr lang="en-CA" sz="1200" dirty="0">
              <a:solidFill>
                <a:srgbClr val="000000"/>
              </a:solidFill>
              <a:latin typeface="+mj-lt"/>
              <a:ea typeface="Times New Roman" panose="02020603050405020304" pitchFamily="18" charset="0"/>
              <a:cs typeface="Calibri Light"/>
            </a:endParaRPr>
          </a:p>
        </p:txBody>
      </p:sp>
      <p:sp>
        <p:nvSpPr>
          <p:cNvPr id="5" name="TextBox 4">
            <a:extLst>
              <a:ext uri="{FF2B5EF4-FFF2-40B4-BE49-F238E27FC236}">
                <a16:creationId xmlns:a16="http://schemas.microsoft.com/office/drawing/2014/main" id="{F2E9796A-3234-4B73-A904-6EEC3CE96591}"/>
              </a:ext>
            </a:extLst>
          </p:cNvPr>
          <p:cNvSpPr txBox="1"/>
          <p:nvPr/>
        </p:nvSpPr>
        <p:spPr>
          <a:xfrm>
            <a:off x="4925684" y="158763"/>
            <a:ext cx="3762194" cy="461665"/>
          </a:xfrm>
          <a:prstGeom prst="rect">
            <a:avLst/>
          </a:prstGeom>
          <a:noFill/>
        </p:spPr>
        <p:txBody>
          <a:bodyPr wrap="square" rtlCol="0" anchor="t">
            <a:spAutoFit/>
          </a:bodyPr>
          <a:lstStyle/>
          <a:p>
            <a:r>
              <a:rPr lang="en-US" sz="1200" b="1">
                <a:latin typeface="+mj-lt"/>
              </a:rPr>
              <a:t>What else do you need to know about </a:t>
            </a:r>
            <a:r>
              <a:rPr lang="en-US" sz="1200" b="1" err="1">
                <a:latin typeface="+mj-lt"/>
              </a:rPr>
              <a:t>Binh</a:t>
            </a:r>
            <a:r>
              <a:rPr lang="en-US" sz="1200" b="1">
                <a:latin typeface="+mj-lt"/>
              </a:rPr>
              <a:t> to move forward with this case study?</a:t>
            </a:r>
          </a:p>
        </p:txBody>
      </p:sp>
      <p:sp>
        <p:nvSpPr>
          <p:cNvPr id="6" name="Rectangle 5">
            <a:extLst>
              <a:ext uri="{FF2B5EF4-FFF2-40B4-BE49-F238E27FC236}">
                <a16:creationId xmlns:a16="http://schemas.microsoft.com/office/drawing/2014/main" id="{672F69C5-82B0-49EA-8D03-9EEA91C95305}"/>
              </a:ext>
            </a:extLst>
          </p:cNvPr>
          <p:cNvSpPr/>
          <p:nvPr/>
        </p:nvSpPr>
        <p:spPr>
          <a:xfrm>
            <a:off x="4920177" y="718524"/>
            <a:ext cx="3746777" cy="9884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E4A29BC-7354-4210-B519-08438412CB04}"/>
              </a:ext>
            </a:extLst>
          </p:cNvPr>
          <p:cNvSpPr txBox="1"/>
          <p:nvPr/>
        </p:nvSpPr>
        <p:spPr>
          <a:xfrm>
            <a:off x="4925684" y="1848415"/>
            <a:ext cx="3762194" cy="461665"/>
          </a:xfrm>
          <a:prstGeom prst="rect">
            <a:avLst/>
          </a:prstGeom>
          <a:noFill/>
        </p:spPr>
        <p:txBody>
          <a:bodyPr wrap="square" rtlCol="0" anchor="t">
            <a:spAutoFit/>
          </a:bodyPr>
          <a:lstStyle/>
          <a:p>
            <a:r>
              <a:rPr lang="en-US" sz="1200" b="1" dirty="0">
                <a:ea typeface="+mn-lt"/>
                <a:cs typeface="Calibri Light"/>
              </a:rPr>
              <a:t>Knowing what you know, you can support </a:t>
            </a:r>
            <a:r>
              <a:rPr lang="en-US" sz="1200" b="1" dirty="0" err="1">
                <a:ea typeface="+mn-lt"/>
                <a:cs typeface="Calibri Light"/>
              </a:rPr>
              <a:t>Binh</a:t>
            </a:r>
            <a:r>
              <a:rPr lang="en-US" sz="1200" b="1" dirty="0">
                <a:ea typeface="+mn-lt"/>
                <a:cs typeface="Calibri Light"/>
              </a:rPr>
              <a:t> by...</a:t>
            </a:r>
            <a:endParaRPr lang="en-US" sz="1200" b="1" dirty="0">
              <a:cs typeface="Calibri Light"/>
            </a:endParaRPr>
          </a:p>
        </p:txBody>
      </p:sp>
      <p:sp>
        <p:nvSpPr>
          <p:cNvPr id="8" name="Rectangle 7">
            <a:extLst>
              <a:ext uri="{FF2B5EF4-FFF2-40B4-BE49-F238E27FC236}">
                <a16:creationId xmlns:a16="http://schemas.microsoft.com/office/drawing/2014/main" id="{C9001589-914C-4A04-B9FC-421C4D050F50}"/>
              </a:ext>
            </a:extLst>
          </p:cNvPr>
          <p:cNvSpPr/>
          <p:nvPr/>
        </p:nvSpPr>
        <p:spPr>
          <a:xfrm>
            <a:off x="4914945" y="2310080"/>
            <a:ext cx="3746777" cy="96620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426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4615132" cy="6858000"/>
          </a:xfrm>
          <a:prstGeom prst="rect">
            <a:avLst/>
          </a:prstGeom>
          <a:solidFill>
            <a:srgbClr val="662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7B1"/>
              </a:solidFill>
            </a:endParaRPr>
          </a:p>
        </p:txBody>
      </p:sp>
      <p:sp>
        <p:nvSpPr>
          <p:cNvPr id="3" name="Slide Number Placeholder 2"/>
          <p:cNvSpPr>
            <a:spLocks noGrp="1"/>
          </p:cNvSpPr>
          <p:nvPr>
            <p:ph type="sldNum" sz="quarter" idx="4294967295"/>
          </p:nvPr>
        </p:nvSpPr>
        <p:spPr>
          <a:xfrm>
            <a:off x="7086600" y="6356350"/>
            <a:ext cx="2057400" cy="365125"/>
          </a:xfrm>
          <a:prstGeom prst="rect">
            <a:avLst/>
          </a:prstGeom>
        </p:spPr>
        <p:txBody>
          <a:bodyPr/>
          <a:lstStyle/>
          <a:p>
            <a:fld id="{6B39BC17-A734-A748-B23F-E2E693D5C461}" type="slidenum">
              <a:rPr lang="en-US" smtClean="0">
                <a:solidFill>
                  <a:schemeClr val="bg1"/>
                </a:solidFill>
              </a:rPr>
              <a:t>9</a:t>
            </a:fld>
            <a:endParaRPr lang="en-US">
              <a:solidFill>
                <a:schemeClr val="bg1"/>
              </a:solidFill>
            </a:endParaRPr>
          </a:p>
        </p:txBody>
      </p:sp>
      <p:sp>
        <p:nvSpPr>
          <p:cNvPr id="9" name="Rectangle 8"/>
          <p:cNvSpPr/>
          <p:nvPr/>
        </p:nvSpPr>
        <p:spPr>
          <a:xfrm>
            <a:off x="3788075" y="6546608"/>
            <a:ext cx="5355925" cy="276999"/>
          </a:xfrm>
          <a:prstGeom prst="rect">
            <a:avLst/>
          </a:prstGeom>
        </p:spPr>
        <p:txBody>
          <a:bodyPr wrap="square">
            <a:spAutoFit/>
          </a:bodyPr>
          <a:lstStyle/>
          <a:p>
            <a:pPr algn="r"/>
            <a:r>
              <a:rPr lang="en-US" sz="1200">
                <a:latin typeface="+mj-lt"/>
              </a:rPr>
              <a:t>For more info contact us @ </a:t>
            </a:r>
            <a:r>
              <a:rPr lang="en-US" sz="1200">
                <a:latin typeface="+mj-lt"/>
                <a:hlinkClick r:id="rId3"/>
              </a:rPr>
              <a:t>www.healthcommons.ca/contact</a:t>
            </a:r>
            <a:endParaRPr lang="en-US" sz="1200">
              <a:latin typeface="+mj-lt"/>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6431" y="-303058"/>
            <a:ext cx="2027207" cy="1387036"/>
          </a:xfrm>
          <a:prstGeom prst="rect">
            <a:avLst/>
          </a:prstGeom>
        </p:spPr>
      </p:pic>
      <p:sp>
        <p:nvSpPr>
          <p:cNvPr id="68" name="Rectangle 67"/>
          <p:cNvSpPr/>
          <p:nvPr/>
        </p:nvSpPr>
        <p:spPr>
          <a:xfrm>
            <a:off x="405442" y="905232"/>
            <a:ext cx="3804248" cy="2154436"/>
          </a:xfrm>
          <a:prstGeom prst="rect">
            <a:avLst/>
          </a:prstGeom>
        </p:spPr>
        <p:txBody>
          <a:bodyPr wrap="square">
            <a:spAutoFit/>
          </a:bodyPr>
          <a:lstStyle/>
          <a:p>
            <a:r>
              <a:rPr lang="en-US" sz="3200" b="1">
                <a:solidFill>
                  <a:schemeClr val="bg1"/>
                </a:solidFill>
                <a:latin typeface="Century Gothic" panose="020B0502020202020204" pitchFamily="34" charset="0"/>
              </a:rPr>
              <a:t>MEET DENNIS</a:t>
            </a:r>
          </a:p>
          <a:p>
            <a:endParaRPr lang="en-US"/>
          </a:p>
          <a:p>
            <a:r>
              <a:rPr lang="en-US" sz="1200">
                <a:solidFill>
                  <a:schemeClr val="bg1"/>
                </a:solidFill>
                <a:latin typeface="+mj-lt"/>
              </a:rPr>
              <a:t>He/him</a:t>
            </a:r>
            <a:br>
              <a:rPr lang="en-US" sz="1200">
                <a:solidFill>
                  <a:schemeClr val="bg1"/>
                </a:solidFill>
                <a:latin typeface="+mj-lt"/>
              </a:rPr>
            </a:br>
            <a:r>
              <a:rPr lang="en-US" sz="1200">
                <a:solidFill>
                  <a:schemeClr val="bg1"/>
                </a:solidFill>
                <a:latin typeface="+mj-lt"/>
              </a:rPr>
              <a:t>Age: 51</a:t>
            </a:r>
          </a:p>
          <a:p>
            <a:r>
              <a:rPr lang="en-US" sz="1200">
                <a:solidFill>
                  <a:schemeClr val="bg1"/>
                </a:solidFill>
                <a:latin typeface="+mj-lt"/>
              </a:rPr>
              <a:t>Language: English</a:t>
            </a:r>
          </a:p>
          <a:p>
            <a:endParaRPr lang="en-US" sz="1200">
              <a:solidFill>
                <a:schemeClr val="bg1"/>
              </a:solidFill>
              <a:latin typeface="+mj-lt"/>
            </a:endParaRPr>
          </a:p>
          <a:p>
            <a:r>
              <a:rPr lang="en-US" sz="1200">
                <a:solidFill>
                  <a:schemeClr val="bg1"/>
                </a:solidFill>
                <a:latin typeface="+mj-lt"/>
              </a:rPr>
              <a:t>Dennis has mobility issues and is legally blind. He has had stable housing for over 10 years. Dennis’s on-again-off-again partner lives with him and abuse is suspected. </a:t>
            </a:r>
          </a:p>
        </p:txBody>
      </p:sp>
      <p:sp>
        <p:nvSpPr>
          <p:cNvPr id="69" name="Rectangle 68"/>
          <p:cNvSpPr/>
          <p:nvPr/>
        </p:nvSpPr>
        <p:spPr>
          <a:xfrm>
            <a:off x="405442" y="3543069"/>
            <a:ext cx="3804248" cy="2969146"/>
          </a:xfrm>
          <a:prstGeom prst="rect">
            <a:avLst/>
          </a:prstGeom>
        </p:spPr>
        <p:txBody>
          <a:bodyPr wrap="square" anchor="t">
            <a:spAutoFit/>
          </a:bodyPr>
          <a:lstStyle/>
          <a:p>
            <a:pPr>
              <a:lnSpc>
                <a:spcPct val="107000"/>
              </a:lnSpc>
              <a:spcAft>
                <a:spcPts val="600"/>
              </a:spcAft>
            </a:pPr>
            <a:r>
              <a:rPr lang="en-US" sz="1200" b="1">
                <a:solidFill>
                  <a:schemeClr val="bg1"/>
                </a:solidFill>
                <a:latin typeface="+mj-lt"/>
                <a:ea typeface="Calibri" panose="020F0502020204030204" pitchFamily="34" charset="0"/>
                <a:cs typeface="Times New Roman" panose="02020603050405020304" pitchFamily="18" charset="0"/>
              </a:rPr>
              <a:t>What’s going on in Dennis’s life right now?</a:t>
            </a:r>
          </a:p>
          <a:p>
            <a:pPr>
              <a:lnSpc>
                <a:spcPct val="107000"/>
              </a:lnSpc>
              <a:spcAft>
                <a:spcPts val="600"/>
              </a:spcAft>
            </a:pPr>
            <a:r>
              <a:rPr lang="en-US" sz="1200">
                <a:solidFill>
                  <a:schemeClr val="bg1"/>
                </a:solidFill>
                <a:latin typeface="+mj-lt"/>
                <a:ea typeface="Calibri" panose="020F0502020204030204" pitchFamily="34" charset="0"/>
                <a:cs typeface="Times New Roman" panose="02020603050405020304" pitchFamily="18" charset="0"/>
              </a:rPr>
              <a:t>Dennis is a new client currently in hospital recovering from surgery in the ICU, which was delayed until Dennis had gone through a detox program.</a:t>
            </a:r>
          </a:p>
          <a:p>
            <a:pPr>
              <a:lnSpc>
                <a:spcPct val="107000"/>
              </a:lnSpc>
              <a:spcAft>
                <a:spcPts val="600"/>
              </a:spcAft>
            </a:pPr>
            <a:r>
              <a:rPr lang="en-US" sz="1200">
                <a:solidFill>
                  <a:schemeClr val="bg1"/>
                </a:solidFill>
                <a:latin typeface="+mj-lt"/>
                <a:ea typeface="Calibri" panose="020F0502020204030204" pitchFamily="34" charset="0"/>
                <a:cs typeface="Times New Roman"/>
              </a:rPr>
              <a:t>His partner is now illegally occupying his unit – they have taken over his identity and are spending his money. His landlord is threatening eviction and the city will cut off Dennis’s ODSB and rent supplement if the partner continues to live there. </a:t>
            </a:r>
            <a:endParaRPr lang="en-US" sz="1200">
              <a:solidFill>
                <a:schemeClr val="bg1"/>
              </a:solidFill>
              <a:latin typeface="+mj-lt"/>
              <a:ea typeface="Calibri" panose="020F0502020204030204" pitchFamily="34" charset="0"/>
              <a:cs typeface="Times New Roman" panose="02020603050405020304" pitchFamily="18" charset="0"/>
            </a:endParaRPr>
          </a:p>
          <a:p>
            <a:pPr>
              <a:lnSpc>
                <a:spcPct val="107000"/>
              </a:lnSpc>
              <a:spcAft>
                <a:spcPts val="600"/>
              </a:spcAft>
            </a:pPr>
            <a:r>
              <a:rPr lang="en-US" sz="1200">
                <a:solidFill>
                  <a:schemeClr val="bg1"/>
                </a:solidFill>
                <a:latin typeface="+mj-lt"/>
                <a:ea typeface="Calibri" panose="020F0502020204030204" pitchFamily="34" charset="0"/>
                <a:cs typeface="Times New Roman"/>
              </a:rPr>
              <a:t>Dennis will be released from the hospital soon and has a long recovery ahead of him. He wants to go home and doesn’t want the partner to be there when this happens.</a:t>
            </a:r>
          </a:p>
          <a:p>
            <a:pPr>
              <a:lnSpc>
                <a:spcPct val="107000"/>
              </a:lnSpc>
              <a:spcAft>
                <a:spcPts val="600"/>
              </a:spcAft>
            </a:pPr>
            <a:endParaRPr lang="en-US" sz="1200">
              <a:solidFill>
                <a:schemeClr val="bg1"/>
              </a:solidFill>
              <a:effectLst/>
              <a:latin typeface="+mj-lt"/>
              <a:ea typeface="Calibri" panose="020F0502020204030204" pitchFamily="34" charset="0"/>
              <a:cs typeface="Times New Roman" panose="02020603050405020304" pitchFamily="18" charset="0"/>
            </a:endParaRPr>
          </a:p>
        </p:txBody>
      </p:sp>
      <p:sp>
        <p:nvSpPr>
          <p:cNvPr id="70" name="Rectangle 69"/>
          <p:cNvSpPr/>
          <p:nvPr/>
        </p:nvSpPr>
        <p:spPr>
          <a:xfrm>
            <a:off x="4951562" y="3384981"/>
            <a:ext cx="3762195" cy="3046988"/>
          </a:xfrm>
          <a:prstGeom prst="rect">
            <a:avLst/>
          </a:prstGeom>
        </p:spPr>
        <p:txBody>
          <a:bodyPr wrap="square" anchor="t">
            <a:spAutoFit/>
          </a:bodyPr>
          <a:lstStyle/>
          <a:p>
            <a:pPr marR="0" lvl="0">
              <a:spcBef>
                <a:spcPts val="0"/>
              </a:spcBef>
              <a:spcAft>
                <a:spcPts val="0"/>
              </a:spcAft>
            </a:pPr>
            <a:r>
              <a:rPr lang="en-CA" sz="1200" b="1" dirty="0">
                <a:solidFill>
                  <a:srgbClr val="000000"/>
                </a:solidFill>
                <a:latin typeface="+mj-lt"/>
                <a:ea typeface="Times New Roman" panose="02020603050405020304" pitchFamily="18" charset="0"/>
              </a:rPr>
              <a:t>What are some of the issues Dennis is facing that you will pay attention to when designing your service(s)?</a:t>
            </a:r>
            <a:br>
              <a:rPr lang="en-CA" sz="1200" dirty="0">
                <a:latin typeface="+mj-lt"/>
                <a:ea typeface="Times New Roman" panose="02020603050405020304" pitchFamily="18" charset="0"/>
              </a:rPr>
            </a:br>
            <a:endParaRPr lang="en-CA" sz="1200" dirty="0">
              <a:solidFill>
                <a:srgbClr val="000000"/>
              </a:solidFill>
              <a:latin typeface="+mj-lt"/>
              <a:ea typeface="Times New Roman" panose="02020603050405020304" pitchFamily="18" charset="0"/>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Mental, physical and financial abuse by an intimate partner</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Tenancy is in jeopardy because partner refuses to leave</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Recovering from a serious illness - relocating during this time would increases his risk</a:t>
            </a:r>
            <a:endParaRPr lang="en-US" sz="1200" dirty="0">
              <a:solidFill>
                <a:srgbClr val="000000"/>
              </a:solidFill>
              <a:latin typeface="+mj-lt"/>
              <a:ea typeface="Times New Roman" panose="02020603050405020304" pitchFamily="18" charset="0"/>
              <a:cs typeface="Calibri Light"/>
            </a:endParaRPr>
          </a:p>
          <a:p>
            <a:pPr marL="342900" indent="-342900">
              <a:buFont typeface="Arial" panose="020B0604020202020204" pitchFamily="34" charset="0"/>
              <a:buChar char="•"/>
            </a:pPr>
            <a:r>
              <a:rPr lang="en-US" sz="1200" dirty="0">
                <a:solidFill>
                  <a:srgbClr val="000000"/>
                </a:solidFill>
                <a:latin typeface="+mj-lt"/>
                <a:ea typeface="Times New Roman" panose="02020603050405020304" pitchFamily="18" charset="0"/>
              </a:rPr>
              <a:t>Dennis will need ongoing day-to-day personal support at home</a:t>
            </a:r>
            <a:endParaRPr lang="en-CA" sz="1200" dirty="0">
              <a:solidFill>
                <a:srgbClr val="000000"/>
              </a:solidFill>
              <a:latin typeface="+mj-lt"/>
              <a:ea typeface="Times New Roman" panose="02020603050405020304" pitchFamily="18" charset="0"/>
            </a:endParaRPr>
          </a:p>
          <a:p>
            <a:pPr marL="342900" indent="-342900">
              <a:buFont typeface="Arial" panose="020B0604020202020204" pitchFamily="34" charset="0"/>
              <a:buChar char="•"/>
            </a:pPr>
            <a:r>
              <a:rPr lang="en-CA" sz="1200" dirty="0">
                <a:solidFill>
                  <a:srgbClr val="000000"/>
                </a:solidFill>
                <a:latin typeface="+mj-lt"/>
                <a:ea typeface="Times New Roman" panose="02020603050405020304" pitchFamily="18" charset="0"/>
              </a:rPr>
              <a:t>What else? </a:t>
            </a:r>
            <a:endParaRPr lang="en-CA" sz="1200" dirty="0">
              <a:solidFill>
                <a:srgbClr val="000000"/>
              </a:solidFill>
              <a:latin typeface="+mj-lt"/>
              <a:ea typeface="Times New Roman" panose="02020603050405020304" pitchFamily="18" charset="0"/>
              <a:cs typeface="Calibri Light"/>
            </a:endParaRPr>
          </a:p>
          <a:p>
            <a:r>
              <a:rPr lang="en-CA" sz="1200" dirty="0">
                <a:solidFill>
                  <a:srgbClr val="000000"/>
                </a:solidFill>
                <a:ea typeface="Times New Roman" panose="02020603050405020304" pitchFamily="18" charset="0"/>
              </a:rPr>
              <a:t>______________________________________</a:t>
            </a:r>
            <a:br>
              <a:rPr lang="en-CA" sz="1200" dirty="0">
                <a:ea typeface="Times New Roman" panose="02020603050405020304" pitchFamily="18" charset="0"/>
              </a:rPr>
            </a:br>
            <a:br>
              <a:rPr lang="en-CA" sz="1200" dirty="0">
                <a:ea typeface="Times New Roman" panose="02020603050405020304" pitchFamily="18" charset="0"/>
              </a:rPr>
            </a:br>
            <a:r>
              <a:rPr lang="en-CA" sz="1200" dirty="0">
                <a:solidFill>
                  <a:srgbClr val="000000"/>
                </a:solidFill>
                <a:ea typeface="Times New Roman" panose="02020603050405020304" pitchFamily="18" charset="0"/>
              </a:rPr>
              <a:t>______________________________________</a:t>
            </a:r>
            <a:endParaRPr lang="en-US" sz="1200" dirty="0">
              <a:effectLst/>
              <a:latin typeface="+mj-lt"/>
              <a:ea typeface="Times New Roman" panose="02020603050405020304" pitchFamily="18" charset="0"/>
            </a:endParaRPr>
          </a:p>
        </p:txBody>
      </p:sp>
      <p:sp>
        <p:nvSpPr>
          <p:cNvPr id="5" name="TextBox 4">
            <a:extLst>
              <a:ext uri="{FF2B5EF4-FFF2-40B4-BE49-F238E27FC236}">
                <a16:creationId xmlns:a16="http://schemas.microsoft.com/office/drawing/2014/main" id="{95FF161D-12C7-48FA-B310-669B44C3789C}"/>
              </a:ext>
            </a:extLst>
          </p:cNvPr>
          <p:cNvSpPr txBox="1"/>
          <p:nvPr/>
        </p:nvSpPr>
        <p:spPr>
          <a:xfrm>
            <a:off x="4925684" y="158763"/>
            <a:ext cx="3762194" cy="461665"/>
          </a:xfrm>
          <a:prstGeom prst="rect">
            <a:avLst/>
          </a:prstGeom>
          <a:noFill/>
        </p:spPr>
        <p:txBody>
          <a:bodyPr wrap="square" rtlCol="0" anchor="t">
            <a:spAutoFit/>
          </a:bodyPr>
          <a:lstStyle/>
          <a:p>
            <a:r>
              <a:rPr lang="en-US" sz="1200" b="1">
                <a:latin typeface="+mj-lt"/>
              </a:rPr>
              <a:t>What else do you need to know about Dennis to move forward with this case study?</a:t>
            </a:r>
          </a:p>
        </p:txBody>
      </p:sp>
      <p:sp>
        <p:nvSpPr>
          <p:cNvPr id="6" name="Rectangle 5">
            <a:extLst>
              <a:ext uri="{FF2B5EF4-FFF2-40B4-BE49-F238E27FC236}">
                <a16:creationId xmlns:a16="http://schemas.microsoft.com/office/drawing/2014/main" id="{F7B45156-EAA7-421C-AE61-710D22664B2E}"/>
              </a:ext>
            </a:extLst>
          </p:cNvPr>
          <p:cNvSpPr/>
          <p:nvPr/>
        </p:nvSpPr>
        <p:spPr>
          <a:xfrm>
            <a:off x="4920177" y="718524"/>
            <a:ext cx="3746777" cy="9884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6933B9D-8528-47AE-920C-07C78F623785}"/>
              </a:ext>
            </a:extLst>
          </p:cNvPr>
          <p:cNvSpPr txBox="1"/>
          <p:nvPr/>
        </p:nvSpPr>
        <p:spPr>
          <a:xfrm>
            <a:off x="4925684" y="1848415"/>
            <a:ext cx="3762194" cy="461665"/>
          </a:xfrm>
          <a:prstGeom prst="rect">
            <a:avLst/>
          </a:prstGeom>
          <a:noFill/>
        </p:spPr>
        <p:txBody>
          <a:bodyPr wrap="square" rtlCol="0" anchor="t">
            <a:spAutoFit/>
          </a:bodyPr>
          <a:lstStyle/>
          <a:p>
            <a:r>
              <a:rPr lang="en-US" sz="1200" b="1" dirty="0">
                <a:ea typeface="+mn-lt"/>
                <a:cs typeface="Calibri Light"/>
              </a:rPr>
              <a:t>Knowing what you know, you can support Dennis by...</a:t>
            </a:r>
            <a:endParaRPr lang="en-US" sz="1200" b="1" dirty="0">
              <a:cs typeface="Calibri Light"/>
            </a:endParaRPr>
          </a:p>
        </p:txBody>
      </p:sp>
      <p:sp>
        <p:nvSpPr>
          <p:cNvPr id="8" name="Rectangle 7">
            <a:extLst>
              <a:ext uri="{FF2B5EF4-FFF2-40B4-BE49-F238E27FC236}">
                <a16:creationId xmlns:a16="http://schemas.microsoft.com/office/drawing/2014/main" id="{FD2C7EF4-1211-483F-83E7-9C07B58910BB}"/>
              </a:ext>
            </a:extLst>
          </p:cNvPr>
          <p:cNvSpPr/>
          <p:nvPr/>
        </p:nvSpPr>
        <p:spPr>
          <a:xfrm>
            <a:off x="4914945" y="2310080"/>
            <a:ext cx="3746777" cy="966206"/>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767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S HC TOOLKIT TEMPLATES" id="{07DAE371-86EE-E14D-8327-F800AEEA4456}" vid="{18293E83-D85D-6D4E-A22E-B6AC8E2E08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C992B87927CA44B495C8DA1206E1CE" ma:contentTypeVersion="14" ma:contentTypeDescription="Create a new document." ma:contentTypeScope="" ma:versionID="d0062c9d6d10f04de55f66e6312c56c8">
  <xsd:schema xmlns:xsd="http://www.w3.org/2001/XMLSchema" xmlns:xs="http://www.w3.org/2001/XMLSchema" xmlns:p="http://schemas.microsoft.com/office/2006/metadata/properties" xmlns:ns1="http://schemas.microsoft.com/sharepoint/v3" xmlns:ns2="fe1ff5bd-6c57-4e1d-8b4b-98bb05c4ed06" xmlns:ns3="40e823d3-59db-4153-a34d-70a071d97d0c" targetNamespace="http://schemas.microsoft.com/office/2006/metadata/properties" ma:root="true" ma:fieldsID="26b43b8f6b19739f04580aa1aef666cc" ns1:_="" ns2:_="" ns3:_="">
    <xsd:import namespace="http://schemas.microsoft.com/sharepoint/v3"/>
    <xsd:import namespace="fe1ff5bd-6c57-4e1d-8b4b-98bb05c4ed06"/>
    <xsd:import namespace="40e823d3-59db-4153-a34d-70a071d97d0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e1ff5bd-6c57-4e1d-8b4b-98bb05c4ed0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e823d3-59db-4153-a34d-70a071d97d0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A50F4AC-10B0-43C1-BE89-3BBEAFA6CC7A}">
  <ds:schemaRefs>
    <ds:schemaRef ds:uri="http://schemas.microsoft.com/sharepoint/v3/contenttype/forms"/>
  </ds:schemaRefs>
</ds:datastoreItem>
</file>

<file path=customXml/itemProps2.xml><?xml version="1.0" encoding="utf-8"?>
<ds:datastoreItem xmlns:ds="http://schemas.openxmlformats.org/officeDocument/2006/customXml" ds:itemID="{7398071A-CE10-4284-A68A-D0648483AC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e1ff5bd-6c57-4e1d-8b4b-98bb05c4ed06"/>
    <ds:schemaRef ds:uri="40e823d3-59db-4153-a34d-70a071d97d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BE2F80-0CB5-4A25-8B02-7853D81BEAF5}">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Personas (older adults met through Neighbours)</Template>
  <TotalTime>1170</TotalTime>
  <Words>1455</Words>
  <Application>Microsoft Macintosh PowerPoint</Application>
  <PresentationFormat>Letter Paper (8.5x11 in)</PresentationFormat>
  <Paragraphs>122</Paragraphs>
  <Slides>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Office Theme</vt:lpstr>
      <vt:lpstr>PowerPoint Presentation</vt:lpstr>
      <vt:lpstr>NOTES FOR ONTARIO HEALTH TEAMS</vt:lpstr>
      <vt:lpstr>IN A NUTSHELL</vt:lpstr>
      <vt:lpstr>ABOUT THIS TOOL</vt:lpstr>
      <vt:lpstr>PowerPoint Presentation</vt:lpstr>
      <vt:lpstr>PowerPoint Presentation</vt:lpstr>
      <vt:lpstr>PowerPoint Presentation</vt:lpstr>
      <vt:lpstr>PowerPoint Presentation</vt:lpstr>
      <vt:lpstr>PowerPoint Presentation</vt:lpstr>
    </vt:vector>
  </TitlesOfParts>
  <Company>Sinai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Sonia Gaudry</dc:creator>
  <cp:lastModifiedBy>S. Lott</cp:lastModifiedBy>
  <cp:revision>76</cp:revision>
  <cp:lastPrinted>2020-01-03T18:51:04Z</cp:lastPrinted>
  <dcterms:created xsi:type="dcterms:W3CDTF">2020-01-03T17:31:58Z</dcterms:created>
  <dcterms:modified xsi:type="dcterms:W3CDTF">2020-02-12T20:44:05Z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0x0101004AC992B87927CA44B495C8DA1206E1CE</vt:lpwstr>
  </property>
</Properties>
</file>