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3"/>
  </p:notesMasterIdLst>
  <p:handoutMasterIdLst>
    <p:handoutMasterId r:id="rId14"/>
  </p:handoutMasterIdLst>
  <p:sldIdLst>
    <p:sldId id="1200" r:id="rId7"/>
    <p:sldId id="2066" r:id="rId8"/>
    <p:sldId id="2013" r:id="rId9"/>
    <p:sldId id="2031" r:id="rId10"/>
    <p:sldId id="2029" r:id="rId11"/>
    <p:sldId id="2040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79661-C4B8-1349-96D0-461566EEF078}" v="1" dt="2025-02-14T13:54:02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, Steven" userId="7f046239-86f6-4703-8d02-9ed80bcd8ba4" providerId="ADAL" clId="{76B79661-C4B8-1349-96D0-461566EEF078}"/>
    <pc:docChg chg="addSld delSld modSld">
      <pc:chgData name="Lott, Steven" userId="7f046239-86f6-4703-8d02-9ed80bcd8ba4" providerId="ADAL" clId="{76B79661-C4B8-1349-96D0-461566EEF078}" dt="2025-02-14T13:54:02.330" v="10"/>
      <pc:docMkLst>
        <pc:docMk/>
      </pc:docMkLst>
      <pc:sldChg chg="del">
        <pc:chgData name="Lott, Steven" userId="7f046239-86f6-4703-8d02-9ed80bcd8ba4" providerId="ADAL" clId="{76B79661-C4B8-1349-96D0-461566EEF078}" dt="2025-01-31T17:46:20.616" v="3" actId="2696"/>
        <pc:sldMkLst>
          <pc:docMk/>
          <pc:sldMk cId="1728886214" sldId="1136"/>
        </pc:sldMkLst>
      </pc:sldChg>
      <pc:sldChg chg="del">
        <pc:chgData name="Lott, Steven" userId="7f046239-86f6-4703-8d02-9ed80bcd8ba4" providerId="ADAL" clId="{76B79661-C4B8-1349-96D0-461566EEF078}" dt="2025-01-31T17:46:47.727" v="8" actId="2696"/>
        <pc:sldMkLst>
          <pc:docMk/>
          <pc:sldMk cId="1543783873" sldId="1164"/>
        </pc:sldMkLst>
      </pc:sldChg>
      <pc:sldChg chg="del">
        <pc:chgData name="Lott, Steven" userId="7f046239-86f6-4703-8d02-9ed80bcd8ba4" providerId="ADAL" clId="{76B79661-C4B8-1349-96D0-461566EEF078}" dt="2025-01-31T17:46:47.576" v="5" actId="2696"/>
        <pc:sldMkLst>
          <pc:docMk/>
          <pc:sldMk cId="3521368669" sldId="1174"/>
        </pc:sldMkLst>
      </pc:sldChg>
      <pc:sldChg chg="add del">
        <pc:chgData name="Lott, Steven" userId="7f046239-86f6-4703-8d02-9ed80bcd8ba4" providerId="ADAL" clId="{76B79661-C4B8-1349-96D0-461566EEF078}" dt="2025-02-14T13:54:02.330" v="10"/>
        <pc:sldMkLst>
          <pc:docMk/>
          <pc:sldMk cId="902754298" sldId="1200"/>
        </pc:sldMkLst>
      </pc:sldChg>
      <pc:sldChg chg="del">
        <pc:chgData name="Lott, Steven" userId="7f046239-86f6-4703-8d02-9ed80bcd8ba4" providerId="ADAL" clId="{76B79661-C4B8-1349-96D0-461566EEF078}" dt="2025-01-31T17:46:20.615" v="2" actId="2696"/>
        <pc:sldMkLst>
          <pc:docMk/>
          <pc:sldMk cId="4124016281" sldId="1222"/>
        </pc:sldMkLst>
      </pc:sldChg>
      <pc:sldChg chg="del">
        <pc:chgData name="Lott, Steven" userId="7f046239-86f6-4703-8d02-9ed80bcd8ba4" providerId="ADAL" clId="{76B79661-C4B8-1349-96D0-461566EEF078}" dt="2025-01-31T17:46:47.741" v="9" actId="2696"/>
        <pc:sldMkLst>
          <pc:docMk/>
          <pc:sldMk cId="4153906623" sldId="1226"/>
        </pc:sldMkLst>
      </pc:sldChg>
      <pc:sldChg chg="del">
        <pc:chgData name="Lott, Steven" userId="7f046239-86f6-4703-8d02-9ed80bcd8ba4" providerId="ADAL" clId="{76B79661-C4B8-1349-96D0-461566EEF078}" dt="2025-01-31T17:46:47.585" v="7" actId="2696"/>
        <pc:sldMkLst>
          <pc:docMk/>
          <pc:sldMk cId="2525141511" sldId="1230"/>
        </pc:sldMkLst>
      </pc:sldChg>
      <pc:sldChg chg="del">
        <pc:chgData name="Lott, Steven" userId="7f046239-86f6-4703-8d02-9ed80bcd8ba4" providerId="ADAL" clId="{76B79661-C4B8-1349-96D0-461566EEF078}" dt="2025-01-31T17:46:47.582" v="6" actId="2696"/>
        <pc:sldMkLst>
          <pc:docMk/>
          <pc:sldMk cId="1392412039" sldId="1232"/>
        </pc:sldMkLst>
      </pc:sldChg>
      <pc:sldChg chg="add del">
        <pc:chgData name="Lott, Steven" userId="7f046239-86f6-4703-8d02-9ed80bcd8ba4" providerId="ADAL" clId="{76B79661-C4B8-1349-96D0-461566EEF078}" dt="2025-02-14T13:54:02.330" v="10"/>
        <pc:sldMkLst>
          <pc:docMk/>
          <pc:sldMk cId="3649924029" sldId="2066"/>
        </pc:sldMkLst>
      </pc:sldChg>
      <pc:sldChg chg="del">
        <pc:chgData name="Lott, Steven" userId="7f046239-86f6-4703-8d02-9ed80bcd8ba4" providerId="ADAL" clId="{76B79661-C4B8-1349-96D0-461566EEF078}" dt="2025-01-31T17:46:20.623" v="4" actId="2696"/>
        <pc:sldMkLst>
          <pc:docMk/>
          <pc:sldMk cId="2053225509" sldId="2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4-03100-2" TargetMode="External"/><Relationship Id="rId3" Type="http://schemas.openxmlformats.org/officeDocument/2006/relationships/hyperlink" Target="https://www.bi.team/publications/international-collaboration-evidence/" TargetMode="External"/><Relationship Id="rId7" Type="http://schemas.openxmlformats.org/officeDocument/2006/relationships/hyperlink" Target="https://webtv.un.org/en/asset/k17/k170lx3fcb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ellcome.org/news/evidence-synthesis-infrastructure-collaborative" TargetMode="External"/><Relationship Id="rId11" Type="http://schemas.openxmlformats.org/officeDocument/2006/relationships/hyperlink" Target="https://www.ft.com/content/cd3dbce8-1c5e-40f2-b371-2649fe709487" TargetMode="External"/><Relationship Id="rId5" Type="http://schemas.openxmlformats.org/officeDocument/2006/relationships/hyperlink" Target="https://www.ukri.org/opportunity/transforming-global-evidence-ai-driven-evidence-synthesis-for-policymaking/" TargetMode="External"/><Relationship Id="rId10" Type="http://schemas.openxmlformats.org/officeDocument/2006/relationships/hyperlink" Target="https://x.com/stianwestlake/status/1838120199100239939" TargetMode="External"/><Relationship Id="rId4" Type="http://schemas.openxmlformats.org/officeDocument/2006/relationships/hyperlink" Target="https://www.nature.com/articles/d41586-024-02991-5" TargetMode="External"/><Relationship Id="rId9" Type="http://schemas.openxmlformats.org/officeDocument/2006/relationships/hyperlink" Target="https://www.sdgsynthesiscoalition.org/news/us74-million-new-investments-sdg-evidence-be-announc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313513"/>
            <a:ext cx="11883753" cy="447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 in Berlin, </a:t>
            </a: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bold thinking about the need for large-scale, AI-enabled suites of living evidence syntheses began to emerge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‘SHOW ME’ the evidence consensus posted, which helped key ‘interest holders’ to jointly describe a better future and reassured funders that there was a ‘money problem’ and not a ‘people problem’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 in Prague, where leaders from Campbell, Cochrane and JBI committed to working </a:t>
            </a: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broad coalition of partners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design and help execute a step-change improvement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 in New York, where a breakthrough announcement was made, which triggered the </a:t>
            </a:r>
            <a:b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Synthesis Infrastructure Collaborative (ESIC) planning process that is now underway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Four events in 2024 culminated in a breakthrough, namely an intention to fund an 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‘Evidence Synthesis Infrastructure Collaborative’ (or ESIC)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2078714" y="4019509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Jun</a:t>
              </a:r>
            </a:p>
            <a:p>
              <a:pPr algn="ctr"/>
              <a:r>
                <a:rPr lang="en-US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621229" y="4171148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Sep</a:t>
            </a:r>
          </a:p>
          <a:p>
            <a:pPr algn="ctr"/>
            <a:r>
              <a:rPr lang="en-US" sz="14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01562" y="4894194"/>
            <a:ext cx="1969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‘SHOW ME </a:t>
            </a:r>
            <a:br>
              <a:rPr lang="en-US" sz="1500" dirty="0"/>
            </a:br>
            <a:r>
              <a:rPr lang="en-US" sz="1500" dirty="0"/>
              <a:t>the evidence’ consensus posted </a:t>
            </a:r>
            <a:endParaRPr lang="en-CA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A consensus statement helped to consolidate the case for 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403350"/>
            <a:ext cx="8169275" cy="4903788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sz="1800" dirty="0">
                <a:solidFill>
                  <a:srgbClr val="FF0000"/>
                </a:solidFill>
              </a:rPr>
              <a:t>SHOW ME </a:t>
            </a:r>
            <a:r>
              <a:rPr lang="en-US" sz="1800" dirty="0">
                <a:solidFill>
                  <a:schemeClr val="tx1"/>
                </a:solidFill>
              </a:rPr>
              <a:t>the evidence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Features of an approach to reliably deliver research evidence to those who need it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upport systems nationally (and locally) that use many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forms of research evidence to help address local priorities</a:t>
            </a:r>
          </a:p>
          <a:p>
            <a:pPr marL="357188" indent="-357188">
              <a:spcAft>
                <a:spcPts val="300"/>
              </a:spcAft>
              <a:buAutoNum type="arabicParenR" startAt="2"/>
              <a:tabLst>
                <a:tab pos="266673" algn="l"/>
              </a:tabLst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>
                <a:solidFill>
                  <a:schemeClr val="tx1"/>
                </a:solidFill>
              </a:rPr>
              <a:t>armonized efforts globally that make it easier to learn from others around the world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pen-science approaches that make it the norm to build on what others have done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aste-reduction efforts that make the most of investments in evidence support and in research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easured communications that clarify what we know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from existing evidence and with what caveats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quity and efficiency in all aspects of this work</a:t>
            </a:r>
            <a:endParaRPr lang="en-US" sz="800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360327" indent="-360327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6384683" y="4298247"/>
            <a:ext cx="5398852" cy="2881746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457966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>
                <a:solidFill>
                  <a:schemeClr val="tx1"/>
                </a:solidFill>
              </a:rPr>
              <a:t>Available in seven languages (Arabic, Chinese, English, French, Japanese, Portuguese, Spanish)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>
                <a:solidFill>
                  <a:schemeClr val="tx1"/>
                </a:solidFill>
              </a:rPr>
              <a:t>Co-published in five journals (Campbell Collaboration, Cochrane, Collaboration for Environmental Evidence, Guidelines International Network, JBI)</a:t>
            </a: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en-US" dirty="0"/>
              <a:t>Additional reports, journal reporting, complementary announcements and statements were all part of a flurry of activity leading up to and following up on the ESIC announcement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6336397"/>
              </p:ext>
            </p:extLst>
          </p:nvPr>
        </p:nvGraphicFramePr>
        <p:xfrm>
          <a:off x="113607" y="1353790"/>
          <a:ext cx="11964786" cy="5284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61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2578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795240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92399"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4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‘SHOW ME the evidence’ consensus</a:t>
                      </a:r>
                      <a:r>
                        <a:rPr lang="en-CA" sz="1200" kern="100" dirty="0">
                          <a:solidFill>
                            <a:schemeClr val="tx1"/>
                          </a:solidFill>
                          <a:effectLst/>
                        </a:rPr>
                        <a:t> (working version posted on the Global Evidence Commission website)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Features of an approach to reliably deliver research evidence to those who need it. 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9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blueprint for better international collaboration on evidence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NESTA/ U.K. Behavioural Insights Team report (informally the ‘Four country commission’ report) on how countries can collaborate on evidence synthesis and on evaluation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17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Unearthing ‘hidden’ science would help to tackle the world’s biggest problems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Nature editorial about the Global SDG Synthesis Coalition by Helen Pearson (an editor at Nature)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19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Transforming global evidence: </a:t>
                      </a:r>
                      <a:b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driven evidence-synthesis for policymaking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b="0" kern="100" dirty="0">
                          <a:effectLst/>
                        </a:rPr>
                        <a:t>Open funding call for £11.5 million (US$15 million) by U.K. Research and Innovation (UKRI) </a:t>
                      </a:r>
                      <a:r>
                        <a:rPr lang="en-US" sz="1200" b="0" kern="100" dirty="0">
                          <a:effectLst/>
                        </a:rPr>
                        <a:t>for an infrastructure that will support demand-side engagement and integrate human and AI capabilities to deliver a 'demonstrator case' for radically more relevant, timely and affordable living evidence syntheses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’Intent to fund’ announcement: Evidence Synthesis Infrastructure Collaborative</a:t>
                      </a:r>
                      <a:endParaRPr lang="en-CA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b="0" kern="100" dirty="0">
                          <a:effectLst/>
                        </a:rPr>
                        <a:t>Announcement that the Wellcome Trust will provide £45 million (US$60 million) in funding over five years for an ‘</a:t>
                      </a:r>
                      <a:r>
                        <a:rPr lang="en-CA" sz="1200" b="1" kern="100" dirty="0">
                          <a:effectLst/>
                        </a:rPr>
                        <a:t>Evidence Synthesis Infrastructure Collaborative</a:t>
                      </a:r>
                      <a:r>
                        <a:rPr lang="en-CA" sz="1200" b="0" kern="100" dirty="0">
                          <a:effectLst/>
                        </a:rPr>
                        <a:t>’</a:t>
                      </a:r>
                      <a:r>
                        <a:rPr lang="en-US" sz="1200" b="0" kern="100" dirty="0">
                          <a:effectLst/>
                        </a:rPr>
                        <a:t> that will support demand-side engagement and the safe and responsible use of AI, as well as data sharing and reusing, methods and process innovation, and capacity sharing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Towards 2030 and beyond: Accelerating the SDGs through access to evidence on what works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Video recording of panel-led discussion about the role of science and digital technologies in accelerating progress towards the SDGs, which includes Wellcome Trust CEO, John-Arne </a:t>
                      </a:r>
                      <a:r>
                        <a:rPr lang="en-CA" sz="1200" kern="100" dirty="0" err="1">
                          <a:effectLst/>
                        </a:rPr>
                        <a:t>Røttingen</a:t>
                      </a:r>
                      <a:r>
                        <a:rPr lang="en-CA" sz="1200" kern="100" dirty="0">
                          <a:effectLst/>
                        </a:rPr>
                        <a:t>, formally announcing the Wellcome Trust investment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463455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Scientists are building giant ‘evidence banks’ to create policies that actually work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Nature article about the two funding announcements by Helen Pearson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US $74 million new investments in SDG evidence to be announced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Statement from Global SDG Synthesis Coalition about the two funding announcements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22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 thread about the transforming global evidence funding announcement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X thread about the UKRI investment by Executive Chair of the U.K.’s Economic and Social Research Council, </a:t>
                      </a:r>
                      <a:r>
                        <a:rPr lang="en-CA" sz="1200" kern="100" dirty="0" err="1">
                          <a:effectLst/>
                        </a:rPr>
                        <a:t>Stian</a:t>
                      </a:r>
                      <a:r>
                        <a:rPr lang="en-CA" sz="1200" kern="100" dirty="0">
                          <a:effectLst/>
                        </a:rPr>
                        <a:t> Westlake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373236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 Oct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‘Evidence banks’ can drive better decisions in public life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News article from the Financial Times about the two funding announcements</a:t>
                      </a:r>
                      <a:endParaRPr lang="en-CA" sz="300" kern="100" dirty="0">
                        <a:effectLst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ESIC planning process is adopting a collective-impact approach, starting with agreement on a common agenda for the needed infrastructure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E59FF7-1EBD-A7BC-8014-1993FD60238C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 [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WT investment of £45M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  <a:b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</a:rPr>
              <a:t>Demand-side 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engagement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2) Platforms for data sharing and reusing; </a:t>
            </a:r>
            <a:b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&amp; responsible use of AI 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WT investment of £10M in AI]</a:t>
            </a:r>
            <a:r>
              <a:rPr lang="en-US" sz="135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Methods and process innovation; 5) Capacity sharing</a:t>
            </a:r>
            <a:endParaRPr lang="en-CA" sz="135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56B50-53A9-94F4-84EE-3D43E96D972E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Living evidence syntheses (LESs)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about accelerating progress towards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the SDGs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[</a:t>
            </a:r>
            <a:r>
              <a:rPr lang="en-US" sz="1350" b="1" dirty="0">
                <a:solidFill>
                  <a:schemeClr val="tx1"/>
                </a:solidFill>
              </a:rPr>
              <a:t>UKRI investment 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of 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£11.5M</a:t>
            </a:r>
            <a:r>
              <a:rPr lang="en-US" sz="135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will also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target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infrastructure elements 1 &amp; 3]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57B1D-01DD-0CA0-1A1E-475FA556C43F}"/>
              </a:ext>
            </a:extLst>
          </p:cNvPr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Suites of LESs on additional SDG priorities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[</a:t>
            </a:r>
            <a:r>
              <a:rPr lang="en-US" sz="1350" b="1" dirty="0">
                <a:solidFill>
                  <a:schemeClr val="tx1"/>
                </a:solidFill>
              </a:rPr>
              <a:t>current &amp; future </a:t>
            </a:r>
            <a:r>
              <a:rPr lang="en-US" sz="1350" b="1" dirty="0" err="1">
                <a:solidFill>
                  <a:schemeClr val="tx1"/>
                </a:solidFill>
              </a:rPr>
              <a:t>Wellcome</a:t>
            </a:r>
            <a:r>
              <a:rPr lang="en-US" sz="1350" b="1" dirty="0">
                <a:solidFill>
                  <a:schemeClr val="tx1"/>
                </a:solidFill>
              </a:rPr>
              <a:t> Trust (WT) investments in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its 3 solution areas</a:t>
            </a:r>
            <a:r>
              <a:rPr lang="en-US" sz="1350" dirty="0">
                <a:solidFill>
                  <a:schemeClr val="tx1"/>
                </a:solidFill>
              </a:rPr>
              <a:t>]</a:t>
            </a:r>
            <a:endParaRPr lang="en-CA" sz="135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37E6F-7C46-ECCE-B37D-5FE9029D58E3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Suites of LESs on additional SDG &amp; 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other priorities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[</a:t>
            </a:r>
            <a:r>
              <a:rPr lang="en-US" sz="1350" b="1" dirty="0">
                <a:solidFill>
                  <a:schemeClr val="tx1"/>
                </a:solidFill>
              </a:rPr>
              <a:t>future investments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by other funders</a:t>
            </a:r>
            <a:r>
              <a:rPr lang="en-US" sz="1350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3804FE4-A2F9-8E58-DDA8-9B174BC7EAB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B069-8478-7765-6DC1-333F33CA37AA}"/>
              </a:ext>
            </a:extLst>
          </p:cNvPr>
          <p:cNvSpPr txBox="1"/>
          <p:nvPr/>
        </p:nvSpPr>
        <p:spPr>
          <a:xfrm>
            <a:off x="3198381" y="1692672"/>
            <a:ext cx="45880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Actionable insights </a:t>
            </a:r>
            <a:br>
              <a:rPr lang="en-US" sz="1350" dirty="0"/>
            </a:br>
            <a:r>
              <a:rPr lang="en-US" sz="1350" dirty="0"/>
              <a:t>served up in different ways for </a:t>
            </a:r>
            <a:br>
              <a:rPr lang="en-US" sz="1350" dirty="0"/>
            </a:br>
            <a:r>
              <a:rPr lang="en-US" sz="1350" dirty="0"/>
              <a:t>different decision-makers, sectors, regions &amp; languages</a:t>
            </a:r>
          </a:p>
          <a:p>
            <a:pPr algn="ctr"/>
            <a:r>
              <a:rPr lang="en-US" sz="1350" dirty="0"/>
              <a:t>[</a:t>
            </a:r>
            <a:r>
              <a:rPr lang="en-US" sz="1350" b="1" dirty="0"/>
              <a:t>future investments by other funders</a:t>
            </a:r>
            <a:r>
              <a:rPr lang="en-US" sz="1350" dirty="0"/>
              <a:t>] </a:t>
            </a: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1029B-B6E7-7E0D-7F4D-639BFB1CEE04}"/>
              </a:ext>
            </a:extLst>
          </p:cNvPr>
          <p:cNvSpPr txBox="1"/>
          <p:nvPr/>
        </p:nvSpPr>
        <p:spPr>
          <a:xfrm>
            <a:off x="8938666" y="1554071"/>
            <a:ext cx="29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Examples in the education sector:</a:t>
            </a:r>
          </a:p>
          <a:p>
            <a:pPr marL="266700" indent="-266700">
              <a:buAutoNum type="arabicParenR"/>
            </a:pPr>
            <a:r>
              <a:rPr lang="en-CA" sz="1350" dirty="0"/>
              <a:t>Best buys: </a:t>
            </a:r>
            <a:r>
              <a:rPr lang="en-CA" sz="1350" dirty="0">
                <a:hlinkClick r:id="rId3"/>
              </a:rPr>
              <a:t>GEEAP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/>
              <a:t>Broad approaches: </a:t>
            </a:r>
            <a:r>
              <a:rPr lang="en-CA" sz="1350" dirty="0">
                <a:hlinkClick r:id="rId4"/>
              </a:rPr>
              <a:t>EEF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/>
              <a:t>Branded programs: </a:t>
            </a:r>
            <a:r>
              <a:rPr lang="en-CA" sz="1350" dirty="0">
                <a:hlinkClick r:id="rId5"/>
              </a:rPr>
              <a:t>IES WWC</a:t>
            </a:r>
            <a:endParaRPr lang="en-CA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05211-097D-67A3-CAA5-0EC3DAD47534}"/>
              </a:ext>
            </a:extLst>
          </p:cNvPr>
          <p:cNvCxnSpPr>
            <a:cxnSpLocks/>
          </p:cNvCxnSpPr>
          <p:nvPr/>
        </p:nvCxnSpPr>
        <p:spPr>
          <a:xfrm flipV="1">
            <a:off x="7786432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2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ESIC planning process will engage many categories of ‘interest holders,’ particularly now those captured in the two circles on the left and the two circles on the right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908067-ECAA-3C73-239C-4020768EE514}"/>
              </a:ext>
            </a:extLst>
          </p:cNvPr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6E63A-29FE-3583-91BC-8CE2815B80AB}"/>
              </a:ext>
            </a:extLst>
          </p:cNvPr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776"/>
              </a:solidFill>
            </a:endParaRPr>
          </a:p>
        </p:txBody>
      </p:sp>
      <p:pic>
        <p:nvPicPr>
          <p:cNvPr id="11" name="Graphic 10" descr="Board Of Directors with solid fill">
            <a:extLst>
              <a:ext uri="{FF2B5EF4-FFF2-40B4-BE49-F238E27FC236}">
                <a16:creationId xmlns:a16="http://schemas.microsoft.com/office/drawing/2014/main" id="{EE290E09-C08E-BBEB-1A84-0F4C7A5FD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66BA-EE72-061E-8C02-90B2615DB3AA}"/>
              </a:ext>
            </a:extLst>
          </p:cNvPr>
          <p:cNvSpPr txBox="1"/>
          <p:nvPr/>
        </p:nvSpPr>
        <p:spPr>
          <a:xfrm>
            <a:off x="9115320" y="2663679"/>
            <a:ext cx="296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Advisory and decision-making processes</a:t>
            </a:r>
          </a:p>
          <a:p>
            <a:r>
              <a:rPr lang="en-US" sz="1200" dirty="0"/>
              <a:t>(e.g., involving government policymakers and organizational leaders)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9B248-977B-7C19-4A2C-467603AE9F50}"/>
              </a:ext>
            </a:extLst>
          </p:cNvPr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CD12-5ADA-0E66-A14F-426A0E661399}"/>
              </a:ext>
            </a:extLst>
          </p:cNvPr>
          <p:cNvSpPr txBox="1"/>
          <p:nvPr/>
        </p:nvSpPr>
        <p:spPr>
          <a:xfrm>
            <a:off x="9110134" y="3521749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Learning and improvement platforms</a:t>
            </a:r>
          </a:p>
          <a:p>
            <a:r>
              <a:rPr lang="en-US" sz="1200" dirty="0"/>
              <a:t>(e.g., supporting professionals)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C0E3F0-B3B5-AD07-A22A-C5F8CC9A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10D3EB-3589-79D8-F699-DCC0198DA132}"/>
              </a:ext>
            </a:extLst>
          </p:cNvPr>
          <p:cNvSpPr txBox="1"/>
          <p:nvPr/>
        </p:nvSpPr>
        <p:spPr>
          <a:xfrm>
            <a:off x="491949" y="4763969"/>
            <a:ext cx="2934094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Building a Global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Evidence-Synthesis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(BGESC)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Evidence-synthesis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groups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9AAFD23-4F29-111D-8368-4F23377FA2ED}"/>
              </a:ext>
            </a:extLst>
          </p:cNvPr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12A25-0B16-C2FF-3AED-F6AE3C5463D8}"/>
              </a:ext>
            </a:extLst>
          </p:cNvPr>
          <p:cNvSpPr txBox="1"/>
          <p:nvPr/>
        </p:nvSpPr>
        <p:spPr>
          <a:xfrm>
            <a:off x="2923281" y="4860923"/>
            <a:ext cx="2934094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Council of Boundary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Spanners (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CoBS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Groups leading on 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other forms of evidence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(e.g., data analytics, 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evaluation, </a:t>
            </a:r>
            <a:r>
              <a:rPr lang="en-US" sz="1400" dirty="0" err="1">
                <a:latin typeface="Arial" panose="020B0604020202020204"/>
              </a:rPr>
              <a:t>behavioural</a:t>
            </a:r>
            <a:endParaRPr lang="en-US" sz="1400" dirty="0">
              <a:latin typeface="Arial" panose="020B0604020202020204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/>
              </a:rPr>
              <a:t>science)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FC3F16A-9786-23D4-F49E-359394838B93}"/>
              </a:ext>
            </a:extLst>
          </p:cNvPr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95BDA-7A20-6831-7158-88ED9A640B77}"/>
              </a:ext>
            </a:extLst>
          </p:cNvPr>
          <p:cNvSpPr txBox="1"/>
          <p:nvPr/>
        </p:nvSpPr>
        <p:spPr>
          <a:xfrm>
            <a:off x="399588" y="2118096"/>
            <a:ext cx="293409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SDG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Synthesis Coalition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agencies &amp; offices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(and multilateral banks, international financing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partnerships &amp; scientific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advisory boards)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D143ABD-7CE4-FF0D-27A7-8AB68190C196}"/>
              </a:ext>
            </a:extLst>
          </p:cNvPr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CE177-ABED-1158-3B94-461066482AF2}"/>
              </a:ext>
            </a:extLst>
          </p:cNvPr>
          <p:cNvSpPr txBox="1"/>
          <p:nvPr/>
        </p:nvSpPr>
        <p:spPr>
          <a:xfrm>
            <a:off x="2803592" y="1566550"/>
            <a:ext cx="29340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rial" panose="020B0604020202020204"/>
              </a:rPr>
              <a:t>Four-country </a:t>
            </a:r>
            <a:br>
              <a:rPr lang="en-US" sz="1500" dirty="0">
                <a:latin typeface="Arial" panose="020B0604020202020204"/>
              </a:rPr>
            </a:br>
            <a:r>
              <a:rPr lang="en-US" sz="1500" dirty="0">
                <a:latin typeface="Arial" panose="020B0604020202020204"/>
              </a:rPr>
              <a:t>commission &amp;</a:t>
            </a:r>
            <a:br>
              <a:rPr lang="en-US" sz="1500" dirty="0">
                <a:latin typeface="Arial" panose="020B0604020202020204"/>
              </a:rPr>
            </a:br>
            <a:r>
              <a:rPr lang="en-US" sz="1500" dirty="0">
                <a:latin typeface="Arial" panose="020B0604020202020204"/>
              </a:rPr>
              <a:t>similar groups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National (and local)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governments</a:t>
            </a:r>
            <a:endParaRPr lang="en-US" sz="1400" dirty="0">
              <a:latin typeface="Arial" panose="020B0604020202020204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(including bilateral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 funders)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83FA006-A832-F7FB-B34F-0492066100BA}"/>
              </a:ext>
            </a:extLst>
          </p:cNvPr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2612C-C8D7-798F-B7E4-383C91AB5C9D}"/>
              </a:ext>
            </a:extLst>
          </p:cNvPr>
          <p:cNvSpPr txBox="1"/>
          <p:nvPr/>
        </p:nvSpPr>
        <p:spPr>
          <a:xfrm>
            <a:off x="5132304" y="2207524"/>
            <a:ext cx="31255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Knowledge broker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science advisor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networks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Evidence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intermediaries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/>
              </a:rPr>
              <a:t>(e.g., AEN &amp; </a:t>
            </a:r>
            <a:r>
              <a:rPr lang="en-US" sz="1400" dirty="0" err="1">
                <a:latin typeface="Arial" panose="020B0604020202020204"/>
              </a:rPr>
              <a:t>HubLAC</a:t>
            </a:r>
            <a:r>
              <a:rPr lang="en-US" sz="1400" dirty="0">
                <a:latin typeface="Arial" panose="020B0604020202020204"/>
              </a:rPr>
              <a:t>; 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INGSA &amp; RFICS)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790D2-1412-1F51-BAC5-F9F6B61770CE}"/>
              </a:ext>
            </a:extLst>
          </p:cNvPr>
          <p:cNvSpPr txBox="1"/>
          <p:nvPr/>
        </p:nvSpPr>
        <p:spPr>
          <a:xfrm>
            <a:off x="9110134" y="4353253"/>
            <a:ext cx="29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Citizen &amp; community engagement</a:t>
            </a:r>
            <a:br>
              <a:rPr lang="en-US" sz="1200" dirty="0"/>
            </a:br>
            <a:r>
              <a:rPr lang="en-US" sz="1200" dirty="0"/>
              <a:t>initiatives</a:t>
            </a:r>
            <a:endParaRPr lang="en-US" sz="12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852059-8C47-ADEB-6362-0394EA80726A}"/>
              </a:ext>
            </a:extLst>
          </p:cNvPr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3B21FA-1910-E756-0514-A55C05C53E4B}"/>
              </a:ext>
            </a:extLst>
          </p:cNvPr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C31E4-96DA-CC9C-8D7F-B99857FD2269}"/>
              </a:ext>
            </a:extLst>
          </p:cNvPr>
          <p:cNvSpPr txBox="1"/>
          <p:nvPr/>
        </p:nvSpPr>
        <p:spPr>
          <a:xfrm>
            <a:off x="5341016" y="4729806"/>
            <a:ext cx="293409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rial" panose="020B0604020202020204"/>
              </a:rPr>
              <a:t>Funders Interest Group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Research f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</a:t>
            </a:r>
            <a:r>
              <a:rPr lang="en-US" sz="1400" dirty="0">
                <a:latin typeface="Arial" panose="020B0604020202020204"/>
              </a:rPr>
              <a:t> 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(both evidence synthesis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&amp; primary research)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/>
              </a:rPr>
              <a:t>a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other </a:t>
            </a:r>
            <a:r>
              <a:rPr lang="en-US" sz="1400" b="1" dirty="0">
                <a:latin typeface="Arial" panose="020B0604020202020204"/>
              </a:rPr>
              <a:t>types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of funders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Tech companies </a:t>
            </a:r>
            <a:r>
              <a:rPr lang="en-US" sz="1400" dirty="0">
                <a:solidFill>
                  <a:schemeClr val="tx1"/>
                </a:solidFill>
              </a:rPr>
              <a:t>that may contribute technology or use the data 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B471C659-7D93-4591-D860-C538DD182BBB}"/>
              </a:ext>
            </a:extLst>
          </p:cNvPr>
          <p:cNvSpPr txBox="1">
            <a:spLocks/>
          </p:cNvSpPr>
          <p:nvPr/>
        </p:nvSpPr>
        <p:spPr>
          <a:xfrm>
            <a:off x="8346852" y="1858141"/>
            <a:ext cx="3698109" cy="3231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FF0000"/>
                </a:solidFill>
              </a:rPr>
              <a:t>S</a:t>
            </a:r>
            <a:r>
              <a:rPr lang="en-US" sz="1400" b="1" dirty="0">
                <a:solidFill>
                  <a:schemeClr val="tx1"/>
                </a:solidFill>
              </a:rPr>
              <a:t>upport systems nationally </a:t>
            </a:r>
            <a:r>
              <a:rPr lang="en-US" sz="1400" dirty="0">
                <a:solidFill>
                  <a:schemeClr val="tx1"/>
                </a:solidFill>
              </a:rPr>
              <a:t>(and locally) that use many forms of research evidence to help address local priorities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63C70E-CCC1-7D7B-1A88-215877627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ESIC planning process is being led by five working groups and a governance planning group, each of which will prepare five documents for which they will be seeking feedback</a:t>
            </a:r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84460"/>
              </p:ext>
            </p:extLst>
          </p:nvPr>
        </p:nvGraphicFramePr>
        <p:xfrm>
          <a:off x="217056" y="1390238"/>
          <a:ext cx="11757888" cy="248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Working groups (WGs) and</a:t>
                      </a:r>
                      <a:b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planning groups (PGs)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50" b="1" dirty="0">
                          <a:solidFill>
                            <a:schemeClr val="bg1"/>
                          </a:solidFill>
                        </a:rPr>
                        <a:t>Focus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WG1: Demand-side engagement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Get producers and potential users working together to understand and meet user needs</a:t>
                      </a:r>
                      <a:endParaRPr lang="en-CA" sz="11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WG2: Data sharing and reusing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Make it normal to study a question once and use the answers many times in many different contexts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WG3: Safe and responsible use of AI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Bring evidence synthesis to the forefront of technology so that we can get the best impact from the people and resources we have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WG4: Methods &amp; process innovation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Devise synthesis methods and processes that enable radically more timely, relevant, and affordable synthesis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WG5: Capacity sharing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Build a global community with the capabilities to deliver and use evidence synthesis across all major societal questions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PG1: Governance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Devise options for how key interest holders can continue to set and achieve shared goals beyond this process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Additional PGs to be activated later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32306"/>
              </p:ext>
            </p:extLst>
          </p:nvPr>
        </p:nvGraphicFramePr>
        <p:xfrm>
          <a:off x="216074" y="4060378"/>
          <a:ext cx="11758870" cy="15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solidFill>
                            <a:schemeClr val="bg1"/>
                          </a:solidFill>
                          <a:effectLst/>
                        </a:rPr>
                        <a:t>Draft documents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solidFill>
                            <a:schemeClr val="bg1"/>
                          </a:solidFill>
                          <a:effectLst/>
                        </a:rPr>
                        <a:t>Consultation window opens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1) Capability profile for each focus area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February 12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2) Capability-maturity assessment and gap map for each focus area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March 12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3) Strategies for strengthening capabilities related to each focus area, including any ‘quick wins’ with ‘no regrets’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April 30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4) Impact effort matrix and conclusions/recommendations for each focus area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May 21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5) Report – now incorporating costing and additional planning-group considerations – for each focus area that will be pre-circulated to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consensus meeting attendees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June 4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0408fcbc-2e10-4461-bee0-724c01b46ae9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31216</TotalTime>
  <Words>1485</Words>
  <Application>Microsoft Macintosh PowerPoint</Application>
  <PresentationFormat>Widescreen</PresentationFormat>
  <Paragraphs>144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  <vt:lpstr>A consensus statement helped to consolidate the case for change</vt:lpstr>
      <vt:lpstr>Additional reports, journal reporting, complementary announcements and statements were all part of a flurry of activity leading up to and following up on the ESIC announcement</vt:lpstr>
      <vt:lpstr>ESIC planning process is adopting a collective-impact approach, starting with agreement on a common agenda for the needed infrastructure</vt:lpstr>
      <vt:lpstr>ESIC planning process will engage many categories of ‘interest holders,’ particularly now those captured in the two circles on the left and the two circles on the right</vt:lpstr>
      <vt:lpstr>ESIC planning process is being led by five working groups and a governance planning group, each of which will prepare five documents for which they will be seeking feedback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278</cp:revision>
  <cp:lastPrinted>2023-05-24T15:22:34Z</cp:lastPrinted>
  <dcterms:created xsi:type="dcterms:W3CDTF">2017-04-21T15:41:45Z</dcterms:created>
  <dcterms:modified xsi:type="dcterms:W3CDTF">2025-02-14T13:54:12Z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