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8"/>
  </p:notesMasterIdLst>
  <p:handoutMasterIdLst>
    <p:handoutMasterId r:id="rId9"/>
  </p:handoutMasterIdLst>
  <p:sldIdLst>
    <p:sldId id="2013" r:id="rId7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4776"/>
    <a:srgbClr val="000000"/>
    <a:srgbClr val="F5E4ED"/>
    <a:srgbClr val="CC76A6"/>
    <a:srgbClr val="E9F7FB"/>
    <a:srgbClr val="F2F2F2"/>
    <a:srgbClr val="FF3156"/>
    <a:srgbClr val="FF8AD8"/>
    <a:srgbClr val="3F4349"/>
    <a:srgbClr val="FEC0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62" autoAdjust="0"/>
    <p:restoredTop sz="95068" autoAdjust="0"/>
  </p:normalViewPr>
  <p:slideViewPr>
    <p:cSldViewPr snapToGrid="0" snapToObjects="1">
      <p:cViewPr varScale="1">
        <p:scale>
          <a:sx n="121" d="100"/>
          <a:sy n="121" d="100"/>
        </p:scale>
        <p:origin x="1360" y="168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1/31/25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1/31/25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T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 rot="10800000" flipH="1">
            <a:off x="-7491" y="3793"/>
            <a:ext cx="12206982" cy="1219428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0836147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340451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CAA54B5-04E5-02AB-0AD9-DAE67C0684B9}"/>
              </a:ext>
            </a:extLst>
          </p:cNvPr>
          <p:cNvSpPr txBox="1">
            <a:spLocks/>
          </p:cNvSpPr>
          <p:nvPr userDrawn="1"/>
        </p:nvSpPr>
        <p:spPr>
          <a:xfrm>
            <a:off x="11781420" y="480948"/>
            <a:ext cx="324032" cy="2308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>
                <a:solidFill>
                  <a:srgbClr val="002C44"/>
                </a:solidFill>
                <a:latin typeface="Wellcome"/>
              </a:rPr>
              <a:pPr/>
              <a:t>‹#›</a:t>
            </a:fld>
            <a:endParaRPr lang="en-GB">
              <a:solidFill>
                <a:srgbClr val="002C44"/>
              </a:solidFill>
              <a:latin typeface="Wellcome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05F938E0-7B99-2A1A-E1E9-229FA4979D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97407" y="428872"/>
            <a:ext cx="310530" cy="3105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rgbClr val="002C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438388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T_Title and Content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08BE0A-8568-F806-E889-BA44EFD078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 rot="10800000" flipH="1">
            <a:off x="-7491" y="3793"/>
            <a:ext cx="12206982" cy="1219428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0836147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340451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DDF5E96-B563-2D5D-AD88-731594C649FE}"/>
              </a:ext>
            </a:extLst>
          </p:cNvPr>
          <p:cNvSpPr txBox="1">
            <a:spLocks/>
          </p:cNvSpPr>
          <p:nvPr userDrawn="1"/>
        </p:nvSpPr>
        <p:spPr>
          <a:xfrm>
            <a:off x="346857" y="6346030"/>
            <a:ext cx="9529512" cy="20774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2C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wellcome.ac.uk  |  @wellcometrust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2C4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CAA54B5-04E5-02AB-0AD9-DAE67C0684B9}"/>
              </a:ext>
            </a:extLst>
          </p:cNvPr>
          <p:cNvSpPr txBox="1">
            <a:spLocks/>
          </p:cNvSpPr>
          <p:nvPr userDrawn="1"/>
        </p:nvSpPr>
        <p:spPr>
          <a:xfrm>
            <a:off x="11781420" y="480948"/>
            <a:ext cx="324032" cy="2308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>
                <a:solidFill>
                  <a:srgbClr val="002C44"/>
                </a:solidFill>
                <a:latin typeface="Wellcome"/>
              </a:rPr>
              <a:pPr/>
              <a:t>‹#›</a:t>
            </a:fld>
            <a:endParaRPr lang="en-GB">
              <a:solidFill>
                <a:srgbClr val="002C44"/>
              </a:solidFill>
              <a:latin typeface="Wellcome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05F938E0-7B99-2A1A-E1E9-229FA4979D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97407" y="428872"/>
            <a:ext cx="310530" cy="3105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rgbClr val="002C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FF9F900-41D1-38EE-59DE-98CCD1219C45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286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ature.com/articles/d41586-024-03100-2" TargetMode="External"/><Relationship Id="rId3" Type="http://schemas.openxmlformats.org/officeDocument/2006/relationships/hyperlink" Target="https://www.bi.team/publications/international-collaboration-evidence/" TargetMode="External"/><Relationship Id="rId7" Type="http://schemas.openxmlformats.org/officeDocument/2006/relationships/hyperlink" Target="https://webtv.un.org/en/asset/k17/k170lx3fcb" TargetMode="External"/><Relationship Id="rId2" Type="http://schemas.openxmlformats.org/officeDocument/2006/relationships/hyperlink" Target="https://www.mcmasterforum.org/docs/default-source/evidence-commission/show-me-the-evidence_features.pdf" TargetMode="Externa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s://wellcome.org/news/evidence-synthesis-infrastructure-collaborative" TargetMode="External"/><Relationship Id="rId11" Type="http://schemas.openxmlformats.org/officeDocument/2006/relationships/hyperlink" Target="https://www.ft.com/content/cd3dbce8-1c5e-40f2-b371-2649fe709487" TargetMode="External"/><Relationship Id="rId5" Type="http://schemas.openxmlformats.org/officeDocument/2006/relationships/hyperlink" Target="https://www.ukri.org/opportunity/transforming-global-evidence-ai-driven-evidence-synthesis-for-policymaking/" TargetMode="External"/><Relationship Id="rId10" Type="http://schemas.openxmlformats.org/officeDocument/2006/relationships/hyperlink" Target="https://x.com/stianwestlake/status/1838120199100239939" TargetMode="External"/><Relationship Id="rId4" Type="http://schemas.openxmlformats.org/officeDocument/2006/relationships/hyperlink" Target="https://www.nature.com/articles/d41586-024-02991-5" TargetMode="External"/><Relationship Id="rId9" Type="http://schemas.openxmlformats.org/officeDocument/2006/relationships/hyperlink" Target="https://www.sdgsynthesiscoalition.org/news/us74-million-new-investments-sdg-evidence-be-announc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15733-E4B0-8842-D772-A75E1F9C3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22961"/>
            <a:ext cx="11708068" cy="1006368"/>
          </a:xfrm>
        </p:spPr>
        <p:txBody>
          <a:bodyPr>
            <a:noAutofit/>
          </a:bodyPr>
          <a:lstStyle/>
          <a:p>
            <a:r>
              <a:rPr lang="en-US" dirty="0"/>
              <a:t>Additional reports, journal reporting, complementary announcements and statements were all part of a flurry of activity leading up to and following up on the ESIC announcement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2C45A3-BEBB-7DC2-A374-08341FAD19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/>
              <a:pPr/>
              <a:t>1</a:t>
            </a:fld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EEE057E-A10F-8C43-A72C-53D8ABF81AE3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26336397"/>
              </p:ext>
            </p:extLst>
          </p:nvPr>
        </p:nvGraphicFramePr>
        <p:xfrm>
          <a:off x="113607" y="1353790"/>
          <a:ext cx="11964786" cy="52842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3761">
                  <a:extLst>
                    <a:ext uri="{9D8B030D-6E8A-4147-A177-3AD203B41FA5}">
                      <a16:colId xmlns:a16="http://schemas.microsoft.com/office/drawing/2014/main" val="252444231"/>
                    </a:ext>
                  </a:extLst>
                </a:gridCol>
                <a:gridCol w="3125785">
                  <a:extLst>
                    <a:ext uri="{9D8B030D-6E8A-4147-A177-3AD203B41FA5}">
                      <a16:colId xmlns:a16="http://schemas.microsoft.com/office/drawing/2014/main" val="248851754"/>
                    </a:ext>
                  </a:extLst>
                </a:gridCol>
                <a:gridCol w="7795240">
                  <a:extLst>
                    <a:ext uri="{9D8B030D-6E8A-4147-A177-3AD203B41FA5}">
                      <a16:colId xmlns:a16="http://schemas.microsoft.com/office/drawing/2014/main" val="2974636839"/>
                    </a:ext>
                  </a:extLst>
                </a:gridCol>
              </a:tblGrid>
              <a:tr h="192399">
                <a:tc>
                  <a:txBody>
                    <a:bodyPr/>
                    <a:lstStyle/>
                    <a:p>
                      <a:pPr algn="ctr"/>
                      <a:r>
                        <a:rPr lang="en-CA" sz="1200" kern="100" dirty="0">
                          <a:solidFill>
                            <a:schemeClr val="bg1"/>
                          </a:solidFill>
                          <a:effectLst/>
                        </a:rPr>
                        <a:t>Date</a:t>
                      </a:r>
                      <a:endParaRPr lang="en-CA" sz="12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kern="100" dirty="0">
                          <a:solidFill>
                            <a:schemeClr val="bg1"/>
                          </a:solidFill>
                          <a:effectLst/>
                        </a:rPr>
                        <a:t>Title</a:t>
                      </a:r>
                      <a:endParaRPr lang="en-CA" sz="12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kern="100" dirty="0">
                          <a:solidFill>
                            <a:schemeClr val="bg1"/>
                          </a:solidFill>
                          <a:effectLst/>
                        </a:rPr>
                        <a:t>Description</a:t>
                      </a:r>
                      <a:endParaRPr lang="en-CA" sz="12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120795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l"/>
                      <a:r>
                        <a:rPr lang="en-CA" sz="1200" b="0" kern="100" dirty="0">
                          <a:solidFill>
                            <a:srgbClr val="254776"/>
                          </a:solidFill>
                          <a:effectLst/>
                        </a:rPr>
                        <a:t>4 Sept 2024</a:t>
                      </a:r>
                      <a:endParaRPr lang="en-CA" sz="1200" b="0" kern="100" dirty="0">
                        <a:solidFill>
                          <a:srgbClr val="254776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n-CA" sz="1200" u="sng" kern="100" dirty="0">
                          <a:solidFill>
                            <a:schemeClr val="tx1"/>
                          </a:solidFill>
                          <a:effectLst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‘SHOW ME the evidence’ consensus</a:t>
                      </a:r>
                      <a:r>
                        <a:rPr lang="en-CA" sz="1200" kern="100" dirty="0">
                          <a:solidFill>
                            <a:schemeClr val="tx1"/>
                          </a:solidFill>
                          <a:effectLst/>
                        </a:rPr>
                        <a:t> (working version posted on the Global Evidence Commission website)</a:t>
                      </a:r>
                      <a:endParaRPr lang="en-CA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n-CA" sz="1200" kern="100" dirty="0">
                          <a:effectLst/>
                        </a:rPr>
                        <a:t>Features of an approach to reliably deliver research evidence to those who need it. </a:t>
                      </a:r>
                      <a:endParaRPr lang="en-CA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031184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/>
                      <a:r>
                        <a:rPr lang="en-CA" sz="1200" b="0" kern="100" dirty="0">
                          <a:solidFill>
                            <a:srgbClr val="254776"/>
                          </a:solidFill>
                          <a:effectLst/>
                        </a:rPr>
                        <a:t>9 Sept 2024</a:t>
                      </a:r>
                      <a:endParaRPr lang="en-CA" sz="1200" b="0" kern="100" dirty="0">
                        <a:solidFill>
                          <a:srgbClr val="254776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solidFill>
                      <a:srgbClr val="CC76A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n-CA" sz="1200" u="sng" kern="100" dirty="0">
                          <a:solidFill>
                            <a:schemeClr val="tx1"/>
                          </a:solidFill>
                          <a:effectLst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 blueprint for better international collaboration on evidence</a:t>
                      </a:r>
                      <a:endParaRPr lang="en-CA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solidFill>
                      <a:srgbClr val="CC76A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n-CA" sz="1200" kern="100" dirty="0">
                          <a:effectLst/>
                        </a:rPr>
                        <a:t>NESTA/ U.K. Behavioural Insights Team report (informally the ‘Four country commission’ report) on how countries can collaborate on evidence synthesis and on evaluation</a:t>
                      </a:r>
                      <a:endParaRPr lang="en-CA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solidFill>
                      <a:srgbClr val="CC76A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553537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/>
                      <a:r>
                        <a:rPr lang="en-CA" sz="1200" b="0" kern="100" dirty="0">
                          <a:solidFill>
                            <a:srgbClr val="254776"/>
                          </a:solidFill>
                          <a:effectLst/>
                        </a:rPr>
                        <a:t>17 Sept 2024</a:t>
                      </a:r>
                      <a:endParaRPr lang="en-CA" sz="1200" b="0" kern="100" dirty="0">
                        <a:solidFill>
                          <a:srgbClr val="254776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n-CA" sz="1200" u="sng" kern="100" dirty="0">
                          <a:solidFill>
                            <a:schemeClr val="tx1"/>
                          </a:solidFill>
                          <a:effectLst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Unearthing ‘hidden’ science would help to tackle the world’s biggest problems</a:t>
                      </a:r>
                      <a:endParaRPr lang="en-CA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n-CA" sz="1200" kern="100" dirty="0">
                          <a:effectLst/>
                        </a:rPr>
                        <a:t>Nature editorial about the Global SDG Synthesis Coalition by Helen Pearson (an editor at Nature)</a:t>
                      </a:r>
                      <a:endParaRPr lang="en-CA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3987162"/>
                  </a:ext>
                </a:extLst>
              </a:tr>
              <a:tr h="516807">
                <a:tc>
                  <a:txBody>
                    <a:bodyPr/>
                    <a:lstStyle/>
                    <a:p>
                      <a:pPr algn="l"/>
                      <a:r>
                        <a:rPr lang="en-CA" sz="1200" b="0" kern="100" dirty="0">
                          <a:solidFill>
                            <a:srgbClr val="254776"/>
                          </a:solidFill>
                          <a:effectLst/>
                        </a:rPr>
                        <a:t>19 Sept 2024</a:t>
                      </a:r>
                      <a:endParaRPr lang="en-CA" sz="1200" b="0" kern="100" dirty="0">
                        <a:solidFill>
                          <a:srgbClr val="254776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solidFill>
                      <a:srgbClr val="CC76A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n-CA" sz="1200" u="sng" kern="100" dirty="0">
                          <a:solidFill>
                            <a:schemeClr val="tx1"/>
                          </a:solidFill>
                          <a:effectLst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Transforming global evidence: </a:t>
                      </a:r>
                      <a:br>
                        <a:rPr lang="en-CA" sz="1200" u="sng" kern="100" dirty="0">
                          <a:solidFill>
                            <a:schemeClr val="tx1"/>
                          </a:solidFill>
                          <a:effectLst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</a:br>
                      <a:r>
                        <a:rPr lang="en-CA" sz="1200" u="sng" kern="100" dirty="0">
                          <a:solidFill>
                            <a:schemeClr val="tx1"/>
                          </a:solidFill>
                          <a:effectLst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AI driven evidence-synthesis for policymaking</a:t>
                      </a:r>
                      <a:endParaRPr lang="en-CA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solidFill>
                      <a:srgbClr val="CC76A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n-CA" sz="1200" b="0" kern="100" dirty="0">
                          <a:effectLst/>
                        </a:rPr>
                        <a:t>Open funding call for £11.5 million (US$15 million) by U.K. Research and Innovation (UKRI) </a:t>
                      </a:r>
                      <a:r>
                        <a:rPr lang="en-US" sz="1200" b="0" kern="100" dirty="0">
                          <a:effectLst/>
                        </a:rPr>
                        <a:t>for an infrastructure that will support demand-side engagement and integrate human and AI capabilities to deliver a 'demonstrator case' for radically more relevant, timely and affordable living evidence syntheses</a:t>
                      </a:r>
                    </a:p>
                    <a:p>
                      <a:pPr algn="l">
                        <a:spcAft>
                          <a:spcPts val="300"/>
                        </a:spcAft>
                      </a:pPr>
                      <a:endParaRPr lang="en-CA" sz="1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solidFill>
                      <a:srgbClr val="CC76A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8633915"/>
                  </a:ext>
                </a:extLst>
              </a:tr>
              <a:tr h="516807">
                <a:tc>
                  <a:txBody>
                    <a:bodyPr/>
                    <a:lstStyle/>
                    <a:p>
                      <a:pPr algn="l"/>
                      <a:r>
                        <a:rPr lang="en-CA" sz="1200" b="0" kern="100" dirty="0">
                          <a:solidFill>
                            <a:srgbClr val="254776"/>
                          </a:solidFill>
                          <a:effectLst/>
                        </a:rPr>
                        <a:t>21 Sept 2024</a:t>
                      </a:r>
                      <a:endParaRPr lang="en-CA" sz="1200" b="0" kern="100" dirty="0">
                        <a:solidFill>
                          <a:srgbClr val="254776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n-CA" sz="1200" u="sng" kern="100">
                          <a:solidFill>
                            <a:schemeClr val="tx1"/>
                          </a:solidFill>
                          <a:effectLst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’Intent to fund’ announcement: Evidence Synthesis Infrastructure Collaborative</a:t>
                      </a:r>
                      <a:endParaRPr lang="en-CA" sz="12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n-CA" sz="1200" b="0" kern="100" dirty="0">
                          <a:effectLst/>
                        </a:rPr>
                        <a:t>Announcement that the Wellcome Trust will provide £45 million (US$60 million) in funding over five years for an ‘</a:t>
                      </a:r>
                      <a:r>
                        <a:rPr lang="en-CA" sz="1200" b="1" kern="100" dirty="0">
                          <a:effectLst/>
                        </a:rPr>
                        <a:t>Evidence Synthesis Infrastructure Collaborative</a:t>
                      </a:r>
                      <a:r>
                        <a:rPr lang="en-CA" sz="1200" b="0" kern="100" dirty="0">
                          <a:effectLst/>
                        </a:rPr>
                        <a:t>’</a:t>
                      </a:r>
                      <a:r>
                        <a:rPr lang="en-US" sz="1200" b="0" kern="100" dirty="0">
                          <a:effectLst/>
                        </a:rPr>
                        <a:t> that will support demand-side engagement and the safe and responsible use of AI, as well as data sharing and reusing, methods and process innovation, and capacity sharing</a:t>
                      </a:r>
                    </a:p>
                    <a:p>
                      <a:pPr algn="l">
                        <a:spcAft>
                          <a:spcPts val="300"/>
                        </a:spcAft>
                      </a:pPr>
                      <a:endParaRPr lang="en-CA" sz="1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254048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l"/>
                      <a:r>
                        <a:rPr lang="en-CA" sz="1200" b="0" kern="100" dirty="0">
                          <a:solidFill>
                            <a:srgbClr val="254776"/>
                          </a:solidFill>
                          <a:effectLst/>
                        </a:rPr>
                        <a:t>21 Sept 2024</a:t>
                      </a:r>
                      <a:endParaRPr lang="en-CA" sz="1200" b="0" kern="100" dirty="0">
                        <a:solidFill>
                          <a:srgbClr val="254776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solidFill>
                      <a:srgbClr val="F5E4E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n-CA" sz="1200" u="sng" kern="100" dirty="0">
                          <a:solidFill>
                            <a:schemeClr val="tx1"/>
                          </a:solidFill>
                          <a:effectLst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Towards 2030 and beyond: Accelerating the SDGs through access to evidence on what works</a:t>
                      </a:r>
                      <a:endParaRPr lang="en-CA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solidFill>
                      <a:srgbClr val="F5E4E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n-CA" sz="1200" kern="100" dirty="0">
                          <a:effectLst/>
                        </a:rPr>
                        <a:t>Video recording of panel-led discussion about the role of science and digital technologies in accelerating progress towards the SDGs, which includes Wellcome Trust CEO, John-Arne </a:t>
                      </a:r>
                      <a:r>
                        <a:rPr lang="en-CA" sz="1200" kern="100" dirty="0" err="1">
                          <a:effectLst/>
                        </a:rPr>
                        <a:t>Røttingen</a:t>
                      </a:r>
                      <a:r>
                        <a:rPr lang="en-CA" sz="1200" kern="100" dirty="0">
                          <a:effectLst/>
                        </a:rPr>
                        <a:t>, formally announcing the Wellcome Trust investment</a:t>
                      </a:r>
                      <a:endParaRPr lang="en-CA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solidFill>
                      <a:srgbClr val="F5E4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292074"/>
                  </a:ext>
                </a:extLst>
              </a:tr>
              <a:tr h="463455">
                <a:tc>
                  <a:txBody>
                    <a:bodyPr/>
                    <a:lstStyle/>
                    <a:p>
                      <a:pPr algn="l"/>
                      <a:r>
                        <a:rPr lang="en-CA" sz="1200" b="0" kern="100" dirty="0">
                          <a:solidFill>
                            <a:srgbClr val="254776"/>
                          </a:solidFill>
                          <a:effectLst/>
                        </a:rPr>
                        <a:t>21 Sept 2024</a:t>
                      </a:r>
                      <a:endParaRPr lang="en-CA" sz="1200" b="0" kern="100" dirty="0">
                        <a:solidFill>
                          <a:srgbClr val="254776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n-CA" sz="1200" u="sng" kern="100" dirty="0">
                          <a:solidFill>
                            <a:schemeClr val="tx1"/>
                          </a:solidFill>
                          <a:effectLst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Scientists are building giant ‘evidence banks’ to create policies that actually work</a:t>
                      </a:r>
                      <a:endParaRPr lang="en-CA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n-CA" sz="1200" kern="100" dirty="0">
                          <a:effectLst/>
                        </a:rPr>
                        <a:t>Nature article about the two funding announcements by Helen Pearson</a:t>
                      </a:r>
                      <a:endParaRPr lang="en-CA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954306"/>
                  </a:ext>
                </a:extLst>
              </a:tr>
              <a:tr h="451203">
                <a:tc>
                  <a:txBody>
                    <a:bodyPr/>
                    <a:lstStyle/>
                    <a:p>
                      <a:pPr algn="l"/>
                      <a:r>
                        <a:rPr lang="en-CA" sz="1200" b="0" kern="100" dirty="0">
                          <a:solidFill>
                            <a:srgbClr val="254776"/>
                          </a:solidFill>
                          <a:effectLst/>
                        </a:rPr>
                        <a:t>21 Sept 2024</a:t>
                      </a:r>
                      <a:endParaRPr lang="en-CA" sz="1200" b="0" kern="100" dirty="0">
                        <a:solidFill>
                          <a:srgbClr val="254776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solidFill>
                      <a:srgbClr val="F5E4E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n-CA" sz="1200" u="sng" kern="100" dirty="0">
                          <a:solidFill>
                            <a:schemeClr val="tx1"/>
                          </a:solidFill>
                          <a:effectLst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US $74 million new investments in SDG evidence to be announced</a:t>
                      </a:r>
                      <a:endParaRPr lang="en-CA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solidFill>
                      <a:srgbClr val="F5E4E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n-CA" sz="1200" kern="100" dirty="0">
                          <a:effectLst/>
                        </a:rPr>
                        <a:t>Statement from Global SDG Synthesis Coalition about the two funding announcements</a:t>
                      </a:r>
                      <a:endParaRPr lang="en-CA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solidFill>
                      <a:srgbClr val="F5E4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274455"/>
                  </a:ext>
                </a:extLst>
              </a:tr>
              <a:tr h="469529">
                <a:tc>
                  <a:txBody>
                    <a:bodyPr/>
                    <a:lstStyle/>
                    <a:p>
                      <a:pPr algn="l"/>
                      <a:r>
                        <a:rPr lang="en-CA" sz="1200" b="0" kern="100" dirty="0">
                          <a:solidFill>
                            <a:srgbClr val="254776"/>
                          </a:solidFill>
                          <a:effectLst/>
                        </a:rPr>
                        <a:t>22 Sept 2024</a:t>
                      </a:r>
                      <a:endParaRPr lang="en-CA" sz="1200" b="0" kern="100" dirty="0">
                        <a:solidFill>
                          <a:srgbClr val="254776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n-CA" sz="1200" u="sng" kern="100" dirty="0">
                          <a:solidFill>
                            <a:schemeClr val="tx1"/>
                          </a:solidFill>
                          <a:effectLst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X thread about the transforming global evidence funding announcement</a:t>
                      </a:r>
                      <a:endParaRPr lang="en-CA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n-CA" sz="1200" kern="100" dirty="0">
                          <a:effectLst/>
                        </a:rPr>
                        <a:t>X thread about the UKRI investment by Executive Chair of the U.K.’s Economic and Social Research Council, </a:t>
                      </a:r>
                      <a:r>
                        <a:rPr lang="en-CA" sz="1200" kern="100" dirty="0" err="1">
                          <a:effectLst/>
                        </a:rPr>
                        <a:t>Stian</a:t>
                      </a:r>
                      <a:r>
                        <a:rPr lang="en-CA" sz="1200" kern="100" dirty="0">
                          <a:effectLst/>
                        </a:rPr>
                        <a:t> Westlake</a:t>
                      </a:r>
                      <a:endParaRPr lang="en-CA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565491"/>
                  </a:ext>
                </a:extLst>
              </a:tr>
              <a:tr h="373236">
                <a:tc>
                  <a:txBody>
                    <a:bodyPr/>
                    <a:lstStyle/>
                    <a:p>
                      <a:pPr algn="l"/>
                      <a:r>
                        <a:rPr lang="en-CA" sz="1200" b="0" kern="100" dirty="0">
                          <a:solidFill>
                            <a:srgbClr val="254776"/>
                          </a:solidFill>
                          <a:effectLst/>
                        </a:rPr>
                        <a:t>2 Oct 2024</a:t>
                      </a:r>
                      <a:endParaRPr lang="en-CA" sz="1200" b="0" kern="100" dirty="0">
                        <a:solidFill>
                          <a:srgbClr val="254776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solidFill>
                      <a:srgbClr val="F5E4E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n-CA" sz="1200" u="sng" kern="100" dirty="0">
                          <a:solidFill>
                            <a:schemeClr val="tx1"/>
                          </a:solidFill>
                          <a:effectLst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‘Evidence banks’ can drive better decisions in public life</a:t>
                      </a:r>
                      <a:endParaRPr lang="en-CA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solidFill>
                      <a:srgbClr val="F5E4E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n-CA" sz="1200" kern="100" dirty="0">
                          <a:effectLst/>
                        </a:rPr>
                        <a:t>News article from the Financial Times about the two funding announcements</a:t>
                      </a:r>
                      <a:endParaRPr lang="en-CA" sz="300" kern="100" dirty="0">
                        <a:effectLst/>
                      </a:endParaRPr>
                    </a:p>
                    <a:p>
                      <a:pPr algn="l">
                        <a:spcAft>
                          <a:spcPts val="300"/>
                        </a:spcAft>
                      </a:pPr>
                      <a:endParaRPr lang="en-CA" sz="3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300"/>
                        </a:spcAft>
                      </a:pPr>
                      <a:endParaRPr lang="en-CA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solidFill>
                      <a:srgbClr val="F5E4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1049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7437937"/>
      </p:ext>
    </p:extLst>
  </p:cSld>
  <p:clrMapOvr>
    <a:masterClrMapping/>
  </p:clrMapOvr>
</p:sld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5" ma:contentTypeDescription="Create a new document." ma:contentTypeScope="" ma:versionID="1c4e017a1f7c53728c03e216885bf0bb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eec9c4841a05a7d87cb8351f8265e8c6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9483B2-BEB8-41F2-8FEC-E8F0D26003C6}">
  <ds:schemaRefs>
    <ds:schemaRef ds:uri="http://purl.org/dc/dcmitype/"/>
    <ds:schemaRef ds:uri="http://purl.org/dc/elements/1.1/"/>
    <ds:schemaRef ds:uri="599eec1d-e27c-4128-92a4-19001b8afe14"/>
    <ds:schemaRef ds:uri="http://schemas.microsoft.com/office/2006/documentManagement/types"/>
    <ds:schemaRef ds:uri="http://schemas.microsoft.com/office/2006/metadata/properties"/>
    <ds:schemaRef ds:uri="http://purl.org/dc/terms/"/>
    <ds:schemaRef ds:uri="http://www.w3.org/XML/1998/namespace"/>
    <ds:schemaRef ds:uri="0408fcbc-2e10-4461-bee0-724c01b46ae9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C40D3C-3522-44F1-94E4-A2470CCCC8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eec1d-e27c-4128-92a4-19001b8afe14"/>
    <ds:schemaRef ds:uri="0408fcbc-2e10-4461-bee0-724c01b46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31218</TotalTime>
  <Words>450</Words>
  <Application>Microsoft Macintosh PowerPoint</Application>
  <PresentationFormat>Widescreen</PresentationFormat>
  <Paragraphs>35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Aptos</vt:lpstr>
      <vt:lpstr>Arial</vt:lpstr>
      <vt:lpstr>Calibri</vt:lpstr>
      <vt:lpstr>Courier New</vt:lpstr>
      <vt:lpstr>Wellcome</vt:lpstr>
      <vt:lpstr>Wingdings</vt:lpstr>
      <vt:lpstr>RISE</vt:lpstr>
      <vt:lpstr>ESN-CA</vt:lpstr>
      <vt:lpstr>GCESC</vt:lpstr>
      <vt:lpstr>Additional reports, journal reporting, complementary announcements and statements were all part of a flurry of activity leading up to and following up on the ESIC announcement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279</cp:revision>
  <cp:lastPrinted>2023-05-24T15:22:34Z</cp:lastPrinted>
  <dcterms:created xsi:type="dcterms:W3CDTF">2017-04-21T15:41:45Z</dcterms:created>
  <dcterms:modified xsi:type="dcterms:W3CDTF">2025-01-31T18:05:06Z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