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2066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776"/>
    <a:srgbClr val="000000"/>
    <a:srgbClr val="F5E4ED"/>
    <a:srgbClr val="CC76A6"/>
    <a:srgbClr val="E9F7FB"/>
    <a:srgbClr val="F2F2F2"/>
    <a:srgbClr val="FF3156"/>
    <a:srgbClr val="FF8AD8"/>
    <a:srgbClr val="3F4349"/>
    <a:srgbClr val="FEC0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068" autoAdjust="0"/>
  </p:normalViewPr>
  <p:slideViewPr>
    <p:cSldViewPr snapToGrid="0" snapToObjects="1">
      <p:cViewPr varScale="1">
        <p:scale>
          <a:sx n="121" d="100"/>
          <a:sy n="121" d="100"/>
        </p:scale>
        <p:origin x="1360" y="168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1/31/25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1/31/25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11621C-3EA7-C342-A130-13C6D43C8C0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9768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T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438388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WT_Title and Content_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08BE0A-8568-F806-E889-BA44EFD078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0"/>
          </a:blip>
          <a:srcRect/>
          <a:stretch/>
        </p:blipFill>
        <p:spPr>
          <a:xfrm rot="10800000" flipH="1">
            <a:off x="-7491" y="3793"/>
            <a:ext cx="12206982" cy="1219428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0836147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 sz="27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340451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 b="0"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DDF5E96-B563-2D5D-AD88-731594C649FE}"/>
              </a:ext>
            </a:extLst>
          </p:cNvPr>
          <p:cNvSpPr txBox="1">
            <a:spLocks/>
          </p:cNvSpPr>
          <p:nvPr userDrawn="1"/>
        </p:nvSpPr>
        <p:spPr>
          <a:xfrm>
            <a:off x="346857" y="6346030"/>
            <a:ext cx="9529512" cy="207749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3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1200" cap="none" spc="0" normalizeH="0" baseline="0" noProof="0">
                <a:ln>
                  <a:noFill/>
                </a:ln>
                <a:solidFill>
                  <a:srgbClr val="002C4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wellcome.ac.uk  |  @wellcometrust</a:t>
            </a:r>
            <a:endParaRPr kumimoji="0" lang="en-GB" sz="1350" b="0" i="0" u="none" strike="noStrike" kern="1200" cap="none" spc="0" normalizeH="0" baseline="0" noProof="0" dirty="0">
              <a:ln>
                <a:noFill/>
              </a:ln>
              <a:solidFill>
                <a:srgbClr val="002C4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6CAA54B5-04E5-02AB-0AD9-DAE67C0684B9}"/>
              </a:ext>
            </a:extLst>
          </p:cNvPr>
          <p:cNvSpPr txBox="1">
            <a:spLocks/>
          </p:cNvSpPr>
          <p:nvPr userDrawn="1"/>
        </p:nvSpPr>
        <p:spPr>
          <a:xfrm>
            <a:off x="11781420" y="480948"/>
            <a:ext cx="324032" cy="2308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609585" rtl="0" eaLnBrk="1" latinLnBrk="0" hangingPunct="1">
              <a:defRPr sz="15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09585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60958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F9AD68-5327-4FA6-9851-A953E7042653}" type="slidenum">
              <a:rPr lang="en-GB" smtClean="0">
                <a:solidFill>
                  <a:srgbClr val="002C44"/>
                </a:solidFill>
                <a:latin typeface="Wellcome"/>
              </a:rPr>
              <a:pPr/>
              <a:t>‹#›</a:t>
            </a:fld>
            <a:endParaRPr lang="en-GB">
              <a:solidFill>
                <a:srgbClr val="002C44"/>
              </a:solidFill>
              <a:latin typeface="Wellcome"/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05F938E0-7B99-2A1A-E1E9-229FA4979DB4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1397407" y="428872"/>
            <a:ext cx="310530" cy="310500"/>
          </a:xfrm>
          <a:custGeom>
            <a:avLst/>
            <a:gdLst>
              <a:gd name="T0" fmla="*/ 0 w 436"/>
              <a:gd name="T1" fmla="*/ 436 h 436"/>
              <a:gd name="T2" fmla="*/ 0 w 436"/>
              <a:gd name="T3" fmla="*/ 436 h 436"/>
              <a:gd name="T4" fmla="*/ 436 w 436"/>
              <a:gd name="T5" fmla="*/ 436 h 436"/>
              <a:gd name="T6" fmla="*/ 436 w 436"/>
              <a:gd name="T7" fmla="*/ 0 h 436"/>
              <a:gd name="T8" fmla="*/ 0 w 436"/>
              <a:gd name="T9" fmla="*/ 0 h 436"/>
              <a:gd name="T10" fmla="*/ 0 w 436"/>
              <a:gd name="T11" fmla="*/ 436 h 436"/>
              <a:gd name="T12" fmla="*/ 321 w 436"/>
              <a:gd name="T13" fmla="*/ 344 h 436"/>
              <a:gd name="T14" fmla="*/ 321 w 436"/>
              <a:gd name="T15" fmla="*/ 344 h 436"/>
              <a:gd name="T16" fmla="*/ 269 w 436"/>
              <a:gd name="T17" fmla="*/ 328 h 436"/>
              <a:gd name="T18" fmla="*/ 237 w 436"/>
              <a:gd name="T19" fmla="*/ 298 h 436"/>
              <a:gd name="T20" fmla="*/ 218 w 436"/>
              <a:gd name="T21" fmla="*/ 225 h 436"/>
              <a:gd name="T22" fmla="*/ 186 w 436"/>
              <a:gd name="T23" fmla="*/ 344 h 436"/>
              <a:gd name="T24" fmla="*/ 132 w 436"/>
              <a:gd name="T25" fmla="*/ 328 h 436"/>
              <a:gd name="T26" fmla="*/ 102 w 436"/>
              <a:gd name="T27" fmla="*/ 295 h 436"/>
              <a:gd name="T28" fmla="*/ 56 w 436"/>
              <a:gd name="T29" fmla="*/ 122 h 436"/>
              <a:gd name="T30" fmla="*/ 126 w 436"/>
              <a:gd name="T31" fmla="*/ 114 h 436"/>
              <a:gd name="T32" fmla="*/ 157 w 436"/>
              <a:gd name="T33" fmla="*/ 233 h 436"/>
              <a:gd name="T34" fmla="*/ 188 w 436"/>
              <a:gd name="T35" fmla="*/ 114 h 436"/>
              <a:gd name="T36" fmla="*/ 188 w 436"/>
              <a:gd name="T37" fmla="*/ 114 h 436"/>
              <a:gd name="T38" fmla="*/ 220 w 436"/>
              <a:gd name="T39" fmla="*/ 114 h 436"/>
              <a:gd name="T40" fmla="*/ 254 w 436"/>
              <a:gd name="T41" fmla="*/ 140 h 436"/>
              <a:gd name="T42" fmla="*/ 278 w 436"/>
              <a:gd name="T43" fmla="*/ 232 h 436"/>
              <a:gd name="T44" fmla="*/ 309 w 436"/>
              <a:gd name="T45" fmla="*/ 114 h 436"/>
              <a:gd name="T46" fmla="*/ 379 w 436"/>
              <a:gd name="T47" fmla="*/ 122 h 436"/>
              <a:gd name="T48" fmla="*/ 321 w 436"/>
              <a:gd name="T49" fmla="*/ 34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36" h="436">
                <a:moveTo>
                  <a:pt x="0" y="436"/>
                </a:moveTo>
                <a:lnTo>
                  <a:pt x="0" y="436"/>
                </a:lnTo>
                <a:lnTo>
                  <a:pt x="436" y="436"/>
                </a:lnTo>
                <a:lnTo>
                  <a:pt x="436" y="0"/>
                </a:lnTo>
                <a:lnTo>
                  <a:pt x="0" y="0"/>
                </a:lnTo>
                <a:lnTo>
                  <a:pt x="0" y="436"/>
                </a:lnTo>
                <a:close/>
                <a:moveTo>
                  <a:pt x="321" y="344"/>
                </a:moveTo>
                <a:lnTo>
                  <a:pt x="321" y="344"/>
                </a:lnTo>
                <a:cubicBezTo>
                  <a:pt x="321" y="344"/>
                  <a:pt x="293" y="335"/>
                  <a:pt x="269" y="328"/>
                </a:cubicBezTo>
                <a:cubicBezTo>
                  <a:pt x="252" y="323"/>
                  <a:pt x="241" y="313"/>
                  <a:pt x="237" y="298"/>
                </a:cubicBezTo>
                <a:cubicBezTo>
                  <a:pt x="234" y="287"/>
                  <a:pt x="227" y="261"/>
                  <a:pt x="218" y="225"/>
                </a:cubicBezTo>
                <a:lnTo>
                  <a:pt x="186" y="344"/>
                </a:lnTo>
                <a:cubicBezTo>
                  <a:pt x="186" y="344"/>
                  <a:pt x="150" y="333"/>
                  <a:pt x="132" y="328"/>
                </a:cubicBezTo>
                <a:cubicBezTo>
                  <a:pt x="115" y="323"/>
                  <a:pt x="106" y="312"/>
                  <a:pt x="102" y="295"/>
                </a:cubicBezTo>
                <a:cubicBezTo>
                  <a:pt x="95" y="268"/>
                  <a:pt x="56" y="122"/>
                  <a:pt x="56" y="122"/>
                </a:cubicBezTo>
                <a:lnTo>
                  <a:pt x="126" y="114"/>
                </a:lnTo>
                <a:lnTo>
                  <a:pt x="157" y="233"/>
                </a:lnTo>
                <a:lnTo>
                  <a:pt x="188" y="114"/>
                </a:lnTo>
                <a:lnTo>
                  <a:pt x="188" y="114"/>
                </a:lnTo>
                <a:cubicBezTo>
                  <a:pt x="188" y="114"/>
                  <a:pt x="202" y="114"/>
                  <a:pt x="220" y="114"/>
                </a:cubicBezTo>
                <a:cubicBezTo>
                  <a:pt x="237" y="114"/>
                  <a:pt x="249" y="123"/>
                  <a:pt x="254" y="140"/>
                </a:cubicBezTo>
                <a:cubicBezTo>
                  <a:pt x="255" y="147"/>
                  <a:pt x="266" y="187"/>
                  <a:pt x="278" y="232"/>
                </a:cubicBezTo>
                <a:lnTo>
                  <a:pt x="309" y="114"/>
                </a:lnTo>
                <a:lnTo>
                  <a:pt x="379" y="122"/>
                </a:lnTo>
                <a:lnTo>
                  <a:pt x="321" y="344"/>
                </a:lnTo>
                <a:close/>
              </a:path>
            </a:pathLst>
          </a:custGeom>
          <a:solidFill>
            <a:srgbClr val="002C44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FF9F900-41D1-38EE-59DE-98CCD1219C45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8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34D9C-A647-C8D2-387C-6D2544160F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700" dirty="0">
                <a:solidFill>
                  <a:schemeClr val="tx1"/>
                </a:solidFill>
              </a:rPr>
              <a:t>A consensus statement helped to consolidate the case for change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CB38AB1-C930-C1D7-DAE9-7F1794F7470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7858" y="1403350"/>
            <a:ext cx="8169275" cy="4903788"/>
          </a:xfrm>
        </p:spPr>
        <p:txBody>
          <a:bodyPr/>
          <a:lstStyle/>
          <a:p>
            <a:pPr marL="0" indent="0">
              <a:spcAft>
                <a:spcPts val="300"/>
              </a:spcAft>
              <a:buClr>
                <a:srgbClr val="244776"/>
              </a:buClr>
              <a:buNone/>
            </a:pPr>
            <a:r>
              <a:rPr lang="en-US" sz="1800" dirty="0">
                <a:solidFill>
                  <a:srgbClr val="FF0000"/>
                </a:solidFill>
              </a:rPr>
              <a:t>SHOW ME </a:t>
            </a:r>
            <a:r>
              <a:rPr lang="en-US" sz="1800" dirty="0">
                <a:solidFill>
                  <a:schemeClr val="tx1"/>
                </a:solidFill>
              </a:rPr>
              <a:t>the evidence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sz="1800" dirty="0">
                <a:solidFill>
                  <a:schemeClr val="tx1"/>
                </a:solidFill>
              </a:rPr>
              <a:t>Features of an approach to reliably deliver research evidence to those who need it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44776"/>
              </a:buClr>
              <a:buFont typeface="+mj-lt"/>
              <a:buAutoNum type="arabicParenR"/>
            </a:pP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>
                <a:solidFill>
                  <a:schemeClr val="tx1"/>
                </a:solidFill>
              </a:rPr>
              <a:t>upport systems nationally (and locally) that use many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forms of research evidence to help address local priorities</a:t>
            </a:r>
          </a:p>
          <a:p>
            <a:pPr marL="357188" indent="-357188">
              <a:spcAft>
                <a:spcPts val="300"/>
              </a:spcAft>
              <a:buAutoNum type="arabicParenR" startAt="2"/>
              <a:tabLst>
                <a:tab pos="266673" algn="l"/>
              </a:tabLst>
            </a:pPr>
            <a:r>
              <a:rPr lang="en-US" b="1" dirty="0">
                <a:solidFill>
                  <a:srgbClr val="FF0000"/>
                </a:solidFill>
              </a:rPr>
              <a:t>H</a:t>
            </a:r>
            <a:r>
              <a:rPr lang="en-US" b="1" dirty="0">
                <a:solidFill>
                  <a:schemeClr val="tx1"/>
                </a:solidFill>
              </a:rPr>
              <a:t>armonized efforts globally that make it easier to learn from others around the world</a:t>
            </a:r>
            <a:endParaRPr lang="en-US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O</a:t>
            </a:r>
            <a:r>
              <a:rPr lang="en-US" dirty="0">
                <a:solidFill>
                  <a:schemeClr val="tx1"/>
                </a:solidFill>
              </a:rPr>
              <a:t>pen-science approaches that make it the norm to build on what others have done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W</a:t>
            </a:r>
            <a:r>
              <a:rPr lang="en-US" dirty="0">
                <a:solidFill>
                  <a:schemeClr val="tx1"/>
                </a:solidFill>
              </a:rPr>
              <a:t>aste-reduction efforts that make the most of investments in evidence support and in research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M</a:t>
            </a:r>
            <a:r>
              <a:rPr lang="en-US" dirty="0">
                <a:solidFill>
                  <a:schemeClr val="tx1"/>
                </a:solidFill>
              </a:rPr>
              <a:t>easured communications that clarify what we know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from existing evidence and with what caveats</a:t>
            </a: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r>
              <a:rPr lang="en-US" dirty="0">
                <a:solidFill>
                  <a:srgbClr val="FF0000"/>
                </a:solidFill>
              </a:rPr>
              <a:t>E</a:t>
            </a:r>
            <a:r>
              <a:rPr lang="en-US" dirty="0">
                <a:solidFill>
                  <a:schemeClr val="tx1"/>
                </a:solidFill>
              </a:rPr>
              <a:t>quity and efficiency in all aspects of this work</a:t>
            </a:r>
            <a:endParaRPr lang="en-US" sz="800" dirty="0">
              <a:solidFill>
                <a:schemeClr val="tx1"/>
              </a:solidFill>
            </a:endParaRPr>
          </a:p>
          <a:p>
            <a:pPr marL="357188" indent="-357188">
              <a:spcAft>
                <a:spcPts val="300"/>
              </a:spcAft>
              <a:buClr>
                <a:srgbClr val="254776"/>
              </a:buClr>
              <a:buFont typeface="+mj-lt"/>
              <a:buAutoNum type="arabicParenR" startAt="3"/>
              <a:tabLst>
                <a:tab pos="266673" algn="l"/>
              </a:tabLst>
            </a:pPr>
            <a:endParaRPr lang="en-US" sz="800" dirty="0">
              <a:solidFill>
                <a:schemeClr val="tx1"/>
              </a:solidFill>
            </a:endParaRPr>
          </a:p>
          <a:p>
            <a:pPr marL="360327" indent="-360327">
              <a:spcAft>
                <a:spcPts val="300"/>
              </a:spcAft>
              <a:buAutoNum type="arabicParenR" startAt="6"/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</a:pPr>
            <a:endParaRPr lang="en-US" sz="17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AA4110F-233F-735D-A8E6-E55977771E8B}"/>
              </a:ext>
            </a:extLst>
          </p:cNvPr>
          <p:cNvGrpSpPr/>
          <p:nvPr/>
        </p:nvGrpSpPr>
        <p:grpSpPr>
          <a:xfrm>
            <a:off x="6384683" y="4298247"/>
            <a:ext cx="5398852" cy="2881746"/>
            <a:chOff x="467759" y="1597742"/>
            <a:chExt cx="9922946" cy="703416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049059F-0622-C1FF-6068-CB38FA37D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929326">
              <a:off x="6938862" y="3410360"/>
              <a:ext cx="3451843" cy="4634089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4B0F7134-5D7C-BB21-E48C-89BE7C783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94752">
              <a:off x="596899" y="1700796"/>
              <a:ext cx="3463757" cy="4378918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E41F911-EB41-81B8-F4F3-EAC6AF11F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743609">
              <a:off x="3539552" y="1597742"/>
              <a:ext cx="3650299" cy="5123533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E57B58E-1441-B6D9-AAED-1BBE5F31E94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846455">
              <a:off x="4131183" y="3832688"/>
              <a:ext cx="3607287" cy="4433272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B7FC768-EC96-E877-5B4F-28301B98B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20477842">
              <a:off x="467759" y="3743015"/>
              <a:ext cx="3737579" cy="4888887"/>
            </a:xfrm>
            <a:prstGeom prst="rect">
              <a:avLst/>
            </a:prstGeom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06F54263-5DEF-BBDE-F27E-94FAE50C080A}"/>
              </a:ext>
            </a:extLst>
          </p:cNvPr>
          <p:cNvSpPr txBox="1"/>
          <p:nvPr/>
        </p:nvSpPr>
        <p:spPr>
          <a:xfrm>
            <a:off x="8783082" y="1457966"/>
            <a:ext cx="3286298" cy="21852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sz="1600" dirty="0">
                <a:solidFill>
                  <a:schemeClr val="tx1"/>
                </a:solidFill>
              </a:rPr>
              <a:t>Available in seven languages (Arabic, Chinese, English, French, Japanese, Portuguese, Spanish)</a:t>
            </a: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endParaRPr lang="en-US" sz="900" dirty="0">
              <a:solidFill>
                <a:schemeClr val="tx1"/>
              </a:solidFill>
            </a:endParaRPr>
          </a:p>
          <a:p>
            <a:pPr>
              <a:spcAft>
                <a:spcPts val="300"/>
              </a:spcAft>
              <a:buClr>
                <a:srgbClr val="254776"/>
              </a:buClr>
              <a:tabLst>
                <a:tab pos="266673" algn="l"/>
              </a:tabLst>
            </a:pPr>
            <a:r>
              <a:rPr lang="en-US" sz="1600" dirty="0">
                <a:solidFill>
                  <a:schemeClr val="tx1"/>
                </a:solidFill>
              </a:rPr>
              <a:t>Co-published in five journals (Campbell Collaboration, Cochrane, Collaboration for Environmental Evidence, Guidelines International Network, JBI)</a:t>
            </a:r>
          </a:p>
        </p:txBody>
      </p:sp>
    </p:spTree>
    <p:extLst>
      <p:ext uri="{BB962C8B-B14F-4D97-AF65-F5344CB8AC3E}">
        <p14:creationId xmlns:p14="http://schemas.microsoft.com/office/powerpoint/2010/main" val="364992402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1c4e017a1f7c53728c03e216885bf0bb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eec9c4841a05a7d87cb8351f8265e8c6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CC40D3C-3522-44F1-94E4-A2470CCCC8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69483B2-BEB8-41F2-8FEC-E8F0D26003C6}">
  <ds:schemaRefs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dcmitype/"/>
    <ds:schemaRef ds:uri="599eec1d-e27c-4128-92a4-19001b8afe14"/>
    <ds:schemaRef ds:uri="http://schemas.microsoft.com/office/infopath/2007/PartnerControls"/>
    <ds:schemaRef ds:uri="http://schemas.openxmlformats.org/package/2006/metadata/core-properties"/>
    <ds:schemaRef ds:uri="0408fcbc-2e10-4461-bee0-724c01b46ae9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31215</TotalTime>
  <Words>156</Words>
  <Application>Microsoft Macintosh PowerPoint</Application>
  <PresentationFormat>Widescreen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Courier New</vt:lpstr>
      <vt:lpstr>Wellcome</vt:lpstr>
      <vt:lpstr>Wingdings</vt:lpstr>
      <vt:lpstr>RISE</vt:lpstr>
      <vt:lpstr>ESN-CA</vt:lpstr>
      <vt:lpstr>GCESC</vt:lpstr>
      <vt:lpstr>A consensus statement helped to consolidate the case for change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279</cp:revision>
  <cp:lastPrinted>2023-05-24T15:22:34Z</cp:lastPrinted>
  <dcterms:created xsi:type="dcterms:W3CDTF">2017-04-21T15:41:45Z</dcterms:created>
  <dcterms:modified xsi:type="dcterms:W3CDTF">2025-01-31T18:00:11Z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