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6699CC"/>
    <a:srgbClr val="FF8AD8"/>
    <a:srgbClr val="000000"/>
    <a:srgbClr val="254776"/>
    <a:srgbClr val="F5E4ED"/>
    <a:srgbClr val="CC76A6"/>
    <a:srgbClr val="E9F7FB"/>
    <a:srgbClr val="F2F2F2"/>
    <a:srgbClr val="FF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1312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s-ES_tradnl" sz="1500" dirty="0"/>
            <a:t>Era de ‘</a:t>
          </a:r>
          <a:r>
            <a:rPr lang="es-ES_tradnl" sz="1500" b="1" dirty="0"/>
            <a:t>poli crisis</a:t>
          </a:r>
          <a:r>
            <a:rPr lang="es-ES_tradnl" sz="1500" dirty="0"/>
            <a:t>’ que evolucionan rápidamente y de rápido desarrollo en IA, que significa que el apoyo al uso de la evidencia se necesita ahora más que nunca</a:t>
          </a:r>
          <a:endParaRPr lang="en-CA" sz="1500" dirty="0"/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s-ES_tradnl" sz="1500" b="1" noProof="0" dirty="0"/>
            <a:t>Pilotos</a:t>
          </a:r>
          <a:r>
            <a:rPr lang="es-ES_tradnl" sz="1500" noProof="0" dirty="0"/>
            <a:t> de apoyo ultra rápido al uso de la evidencia y un modelo de ‘contratista general’ están demostrando rentabilidad y contribuyendo a generar demanda</a:t>
          </a:r>
          <a:endParaRPr lang="en-CA" sz="1500" dirty="0" err="1"/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s-ES_tradnl" sz="1500" dirty="0"/>
            <a:t>Mecanismos de apoyo al uso de la evidencia cada vez más </a:t>
          </a:r>
          <a:r>
            <a:rPr lang="es-ES_tradnl" sz="1500" b="1" dirty="0"/>
            <a:t>alineados</a:t>
          </a:r>
          <a:r>
            <a:rPr lang="es-ES_tradnl" sz="1500" dirty="0"/>
            <a:t> </a:t>
          </a:r>
          <a:r>
            <a:rPr lang="es-ES_tradnl" sz="1500" b="0" dirty="0"/>
            <a:t>tanto hacia ‘arriba’, hacia los procesos de asesoramiento y toma de decisiones, como hacia ‘afuera’, hacia plataformas de aprendizaje y mejora</a:t>
          </a:r>
          <a:endParaRPr lang="en-CA" sz="1500" dirty="0"/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s-ES_tradnl" sz="1500" dirty="0"/>
            <a:t>Están surgiendo </a:t>
          </a:r>
          <a:r>
            <a:rPr lang="es-ES_tradnl" sz="1500" b="0" dirty="0"/>
            <a:t>colaboraciones</a:t>
          </a:r>
          <a:r>
            <a:rPr lang="es-ES_tradnl" sz="1500" b="1" dirty="0"/>
            <a:t> entre países </a:t>
          </a:r>
          <a:r>
            <a:rPr lang="es-ES_tradnl" sz="1500" b="0" dirty="0"/>
            <a:t>de apoyo al uso de la evidencia </a:t>
          </a:r>
          <a:r>
            <a:rPr lang="es-ES_tradnl" sz="1500" dirty="0"/>
            <a:t>en sectores clave como educación, desarrollo y salud</a:t>
          </a:r>
          <a:endParaRPr lang="en-US" sz="1500" dirty="0"/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s-ES_tradnl" sz="1500" b="0" dirty="0"/>
            <a:t>Colaboraciones </a:t>
          </a:r>
          <a:r>
            <a:rPr lang="es-ES_tradnl" sz="1500" b="1" dirty="0"/>
            <a:t>entre formas de evidencia</a:t>
          </a:r>
          <a:r>
            <a:rPr lang="es-ES_tradnl" sz="1500" dirty="0"/>
            <a:t> también están surgiendo, como aquellas en evaluación y síntesis de evidencia</a:t>
          </a:r>
          <a:endParaRPr lang="en-CA" sz="1500" dirty="0"/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s-ES_tradnl" sz="1500" dirty="0"/>
            <a:t>Las evaluaciones rápidas de sistemas de apoyo al uso de la evidencia nos están señalando el </a:t>
          </a:r>
          <a:r>
            <a:rPr lang="es-ES_tradnl" sz="1500" b="1" dirty="0"/>
            <a:t>terreno fértil </a:t>
          </a:r>
          <a:r>
            <a:rPr lang="es-ES_tradnl" sz="1500" b="0" dirty="0"/>
            <a:t>donde necesitamos ‘plantar más semillas’</a:t>
          </a:r>
          <a:endParaRPr lang="en-US" sz="1500" dirty="0"/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NeighborX="-1" custLinFactNeighborY="1463"/>
      <dgm:spPr/>
    </dgm:pt>
    <dgm:pt modelId="{D36C29F6-F56E-8249-9374-40E3F2F2427C}" type="pres">
      <dgm:prSet presAssocID="{5621BF8B-A89C-CF43-9339-B3BD230298BE}" presName="txShp" presStyleLbl="node1" presStyleIdx="0" presStyleCnt="6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/>
      <dgm:spPr/>
    </dgm:pt>
    <dgm:pt modelId="{4B5C28AC-35BA-3646-B8BB-096F8423EECB}" type="pres">
      <dgm:prSet presAssocID="{7A6E4A3F-0CB6-C240-8B6F-9CBD183704B2}" presName="txShp" presStyleLbl="node1" presStyleIdx="1" presStyleCnt="6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/>
      <dgm:spPr/>
    </dgm:pt>
    <dgm:pt modelId="{D2EE4AC4-2881-434A-AD8C-40A4B3C892DA}" type="pres">
      <dgm:prSet presAssocID="{C84924AB-0BB2-144E-BC53-907CA609C2B8}" presName="txShp" presStyleLbl="node1" presStyleIdx="2" presStyleCnt="6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/>
      <dgm:spPr/>
    </dgm:pt>
    <dgm:pt modelId="{37724D44-7132-E349-8855-7479CBF8E2E2}" type="pres">
      <dgm:prSet presAssocID="{83D75B34-A069-3C4F-AB79-4F0C95ECD065}" presName="txShp" presStyleLbl="node1" presStyleIdx="3" presStyleCnt="6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/>
      <dgm:spPr/>
    </dgm:pt>
    <dgm:pt modelId="{8353F155-64AB-EC43-A4FD-5E6B7D558AF5}" type="pres">
      <dgm:prSet presAssocID="{ADBF7018-8593-354C-94DE-F04060BEFDBB}" presName="txShp" presStyleLbl="node1" presStyleIdx="4" presStyleCnt="6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/>
      <dgm:spPr/>
    </dgm:pt>
    <dgm:pt modelId="{21E90F92-3F00-B241-8CB8-0E7D7E6D55DE}" type="pres">
      <dgm:prSet presAssocID="{471E1D56-6489-4647-904C-F554CA5E1620}" presName="txShp" presStyleLbl="node1" presStyleIdx="5" presStyleCnt="6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 rot="10800000">
          <a:off x="1950970" y="16709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Era de ‘</a:t>
          </a:r>
          <a:r>
            <a:rPr lang="es-ES_tradnl" sz="1500" b="1" kern="1200" dirty="0"/>
            <a:t>poli crisis</a:t>
          </a:r>
          <a:r>
            <a:rPr lang="es-ES_tradnl" sz="1500" kern="1200" dirty="0"/>
            <a:t>’ que evolucionan rápidamente y de rápido desarrollo en IA, que significa que el apoyo al uso de la evidencia se necesita ahora más que nunca</a:t>
          </a:r>
          <a:endParaRPr lang="en-CA" sz="1500" kern="1200" dirty="0"/>
        </a:p>
      </dsp:txBody>
      <dsp:txXfrm rot="10800000">
        <a:off x="2089882" y="16709"/>
        <a:ext cx="7055229" cy="555650"/>
      </dsp:txXfrm>
    </dsp:sp>
    <dsp:sp modelId="{6595AB10-FC48-2D48-B020-198390FBD631}">
      <dsp:nvSpPr>
        <dsp:cNvPr id="0" name=""/>
        <dsp:cNvSpPr/>
      </dsp:nvSpPr>
      <dsp:spPr>
        <a:xfrm>
          <a:off x="1673139" y="9630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 rot="10800000">
          <a:off x="1950970" y="715380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 noProof="0" dirty="0"/>
            <a:t>Pilotos</a:t>
          </a:r>
          <a:r>
            <a:rPr lang="es-ES_tradnl" sz="1500" kern="1200" noProof="0" dirty="0"/>
            <a:t> de apoyo ultra rápido al uso de la evidencia y un modelo de ‘contratista general’ están demostrando rentabilidad y contribuyendo a generar demanda</a:t>
          </a:r>
          <a:endParaRPr lang="en-CA" sz="1500" kern="1200" dirty="0" err="1"/>
        </a:p>
      </dsp:txBody>
      <dsp:txXfrm rot="10800000">
        <a:off x="2089882" y="715380"/>
        <a:ext cx="7055229" cy="555650"/>
      </dsp:txXfrm>
    </dsp:sp>
    <dsp:sp modelId="{5EB99F6E-837F-FC46-8007-9656AD01B489}">
      <dsp:nvSpPr>
        <dsp:cNvPr id="0" name=""/>
        <dsp:cNvSpPr/>
      </dsp:nvSpPr>
      <dsp:spPr>
        <a:xfrm>
          <a:off x="1673145" y="715380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 rot="10800000">
          <a:off x="1950970" y="1429259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Mecanismos de apoyo al uso de la evidencia cada vez más </a:t>
          </a:r>
          <a:r>
            <a:rPr lang="es-ES_tradnl" sz="1500" b="1" kern="1200" dirty="0"/>
            <a:t>alineados</a:t>
          </a:r>
          <a:r>
            <a:rPr lang="es-ES_tradnl" sz="1500" kern="1200" dirty="0"/>
            <a:t> </a:t>
          </a:r>
          <a:r>
            <a:rPr lang="es-ES_tradnl" sz="1500" b="0" kern="1200" dirty="0"/>
            <a:t>tanto hacia ‘arriba’, hacia los procesos de asesoramiento y toma de decisiones, como hacia ‘afuera’, hacia plataformas de aprendizaje y mejora</a:t>
          </a:r>
          <a:endParaRPr lang="en-CA" sz="1500" kern="1200" dirty="0"/>
        </a:p>
      </dsp:txBody>
      <dsp:txXfrm rot="10800000">
        <a:off x="2089882" y="1429259"/>
        <a:ext cx="7055229" cy="555650"/>
      </dsp:txXfrm>
    </dsp:sp>
    <dsp:sp modelId="{95035AFB-1917-584D-A0D1-DB2633A1A33B}">
      <dsp:nvSpPr>
        <dsp:cNvPr id="0" name=""/>
        <dsp:cNvSpPr/>
      </dsp:nvSpPr>
      <dsp:spPr>
        <a:xfrm>
          <a:off x="1673145" y="1429259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 rot="10800000">
          <a:off x="1950970" y="2143138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Están surgiendo </a:t>
          </a:r>
          <a:r>
            <a:rPr lang="es-ES_tradnl" sz="1500" b="0" kern="1200" dirty="0"/>
            <a:t>colaboraciones</a:t>
          </a:r>
          <a:r>
            <a:rPr lang="es-ES_tradnl" sz="1500" b="1" kern="1200" dirty="0"/>
            <a:t> entre países </a:t>
          </a:r>
          <a:r>
            <a:rPr lang="es-ES_tradnl" sz="1500" b="0" kern="1200" dirty="0"/>
            <a:t>de apoyo al uso de la evidencia </a:t>
          </a:r>
          <a:r>
            <a:rPr lang="es-ES_tradnl" sz="1500" kern="1200" dirty="0"/>
            <a:t>en sectores clave como educación, desarrollo y salud</a:t>
          </a:r>
          <a:endParaRPr lang="en-US" sz="1500" kern="1200" dirty="0"/>
        </a:p>
      </dsp:txBody>
      <dsp:txXfrm rot="10800000">
        <a:off x="2089882" y="2143138"/>
        <a:ext cx="7055229" cy="555650"/>
      </dsp:txXfrm>
    </dsp:sp>
    <dsp:sp modelId="{DD37C77D-EAEC-AB4B-A978-136EF07F3C2F}">
      <dsp:nvSpPr>
        <dsp:cNvPr id="0" name=""/>
        <dsp:cNvSpPr/>
      </dsp:nvSpPr>
      <dsp:spPr>
        <a:xfrm>
          <a:off x="1673145" y="2143138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 rot="10800000">
          <a:off x="1950970" y="2857017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kern="1200" dirty="0"/>
            <a:t>Colaboraciones </a:t>
          </a:r>
          <a:r>
            <a:rPr lang="es-ES_tradnl" sz="1500" b="1" kern="1200" dirty="0"/>
            <a:t>entre formas de evidencia</a:t>
          </a:r>
          <a:r>
            <a:rPr lang="es-ES_tradnl" sz="1500" kern="1200" dirty="0"/>
            <a:t> también están surgiendo, como aquellas en evaluación y síntesis de evidencia</a:t>
          </a:r>
          <a:endParaRPr lang="en-CA" sz="1500" kern="1200" dirty="0"/>
        </a:p>
      </dsp:txBody>
      <dsp:txXfrm rot="10800000">
        <a:off x="2089882" y="2857017"/>
        <a:ext cx="7055229" cy="555650"/>
      </dsp:txXfrm>
    </dsp:sp>
    <dsp:sp modelId="{DAF88DC8-C01B-BA49-9B0B-8D086652252B}">
      <dsp:nvSpPr>
        <dsp:cNvPr id="0" name=""/>
        <dsp:cNvSpPr/>
      </dsp:nvSpPr>
      <dsp:spPr>
        <a:xfrm>
          <a:off x="1673145" y="2857017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 rot="10800000">
          <a:off x="1950970" y="3570896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Las evaluaciones rápidas de sistemas de apoyo al uso de la evidencia nos están señalando el </a:t>
          </a:r>
          <a:r>
            <a:rPr lang="es-ES_tradnl" sz="1500" b="1" kern="1200" dirty="0"/>
            <a:t>terreno fértil </a:t>
          </a:r>
          <a:r>
            <a:rPr lang="es-ES_tradnl" sz="1500" b="0" kern="1200" dirty="0"/>
            <a:t>donde necesitamos ‘plantar más semillas’</a:t>
          </a:r>
          <a:endParaRPr lang="en-US" sz="1500" kern="1200" dirty="0"/>
        </a:p>
      </dsp:txBody>
      <dsp:txXfrm rot="10800000">
        <a:off x="2089882" y="3570896"/>
        <a:ext cx="7055229" cy="555650"/>
      </dsp:txXfrm>
    </dsp:sp>
    <dsp:sp modelId="{3A334A99-C56A-8A45-9DE0-DA3F3FEDA2DB}">
      <dsp:nvSpPr>
        <dsp:cNvPr id="0" name=""/>
        <dsp:cNvSpPr/>
      </dsp:nvSpPr>
      <dsp:spPr>
        <a:xfrm>
          <a:off x="1673145" y="3570896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John N. Lavis, MD PhD</a:t>
            </a:r>
          </a:p>
          <a:p>
            <a:pPr lvl="0"/>
            <a:r>
              <a:rPr lang="en-US"/>
              <a:t>Co-lead, COVID-19 Evidence Network to support Decision-making (COVID-END)</a:t>
            </a:r>
          </a:p>
          <a:p>
            <a:pPr lvl="0"/>
            <a:r>
              <a:rPr lang="en-US"/>
              <a:t>Co-lead, Global Commission on Evidence to Address Societal Challenges</a:t>
            </a:r>
          </a:p>
          <a:p>
            <a:pPr lvl="0"/>
            <a:r>
              <a:rPr lang="en-US"/>
              <a:t>Tier 1 Canada Research Chair in Evidence-Support Systems</a:t>
            </a:r>
          </a:p>
          <a:p>
            <a:pPr lvl="0"/>
            <a:r>
              <a:rPr lang="en-US"/>
              <a:t>Director, McMaster Health Forum</a:t>
            </a:r>
          </a:p>
          <a:p>
            <a:pPr lvl="0"/>
            <a:r>
              <a:rPr lang="en-US"/>
              <a:t>Director, WHO Collaborating Center for Evidence-Informed Policy </a:t>
            </a:r>
          </a:p>
          <a:p>
            <a:pPr lvl="0"/>
            <a:r>
              <a:rPr lang="en-US"/>
              <a:t>Professor, Department of Health-Research Methods, Evidence and Impact, McMaster University</a:t>
            </a:r>
          </a:p>
          <a:p>
            <a:pPr lvl="0"/>
            <a:r>
              <a:rPr lang="en-US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US" sz="2200" dirty="0" err="1">
                <a:latin typeface="Arial"/>
                <a:cs typeface="Arial"/>
              </a:rPr>
              <a:t>Todavía</a:t>
            </a:r>
            <a:r>
              <a:rPr lang="en-US" sz="2200" dirty="0">
                <a:latin typeface="Arial"/>
                <a:cs typeface="Arial"/>
              </a:rPr>
              <a:t> hay </a:t>
            </a:r>
            <a:r>
              <a:rPr lang="en-US" sz="2200" dirty="0" err="1">
                <a:latin typeface="Arial"/>
                <a:cs typeface="Arial"/>
              </a:rPr>
              <a:t>señales</a:t>
            </a:r>
            <a:r>
              <a:rPr lang="en-US" sz="2200" dirty="0">
                <a:latin typeface="Arial"/>
                <a:cs typeface="Arial"/>
              </a:rPr>
              <a:t> de que se </a:t>
            </a:r>
            <a:r>
              <a:rPr lang="en-US" sz="2200" dirty="0" err="1">
                <a:latin typeface="Arial"/>
                <a:cs typeface="Arial"/>
              </a:rPr>
              <a:t>está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generando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impulso</a:t>
            </a:r>
            <a:r>
              <a:rPr lang="en-US" sz="2200" dirty="0">
                <a:latin typeface="Arial"/>
                <a:cs typeface="Arial"/>
              </a:rPr>
              <a:t> con la </a:t>
            </a:r>
            <a:r>
              <a:rPr lang="en-US" sz="2200" dirty="0" err="1">
                <a:latin typeface="Arial"/>
                <a:cs typeface="Arial"/>
              </a:rPr>
              <a:t>prioridad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implementación</a:t>
            </a:r>
            <a:r>
              <a:rPr lang="en-US" sz="2200" dirty="0">
                <a:latin typeface="Arial"/>
                <a:cs typeface="Arial"/>
              </a:rPr>
              <a:t> 1, </a:t>
            </a:r>
            <a:r>
              <a:rPr lang="en-US" sz="2200" dirty="0" err="1">
                <a:latin typeface="Arial"/>
                <a:cs typeface="Arial"/>
              </a:rPr>
              <a:t>pero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  <a:sym typeface="Arial"/>
              </a:rPr>
              <a:t>no </a:t>
            </a:r>
            <a:r>
              <a:rPr lang="en-US" sz="2200" dirty="0" err="1">
                <a:latin typeface="Arial"/>
                <a:cs typeface="Arial"/>
                <a:sym typeface="Arial"/>
              </a:rPr>
              <a:t>vemos</a:t>
            </a:r>
            <a:r>
              <a:rPr lang="en-US" sz="2200" dirty="0">
                <a:latin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cs typeface="Arial"/>
                <a:sym typeface="Arial"/>
              </a:rPr>
              <a:t>compromisos</a:t>
            </a:r>
            <a:r>
              <a:rPr lang="en-US" sz="2200" dirty="0">
                <a:latin typeface="Arial"/>
                <a:cs typeface="Arial"/>
                <a:sym typeface="Arial"/>
              </a:rPr>
              <a:t> para </a:t>
            </a:r>
            <a:r>
              <a:rPr lang="en-US" sz="2200" dirty="0" err="1">
                <a:latin typeface="Arial"/>
                <a:cs typeface="Arial"/>
                <a:sym typeface="Arial"/>
              </a:rPr>
              <a:t>formalizar</a:t>
            </a:r>
            <a:r>
              <a:rPr lang="en-US" sz="2200" dirty="0">
                <a:latin typeface="Arial"/>
                <a:cs typeface="Arial"/>
                <a:sym typeface="Arial"/>
              </a:rPr>
              <a:t> y </a:t>
            </a:r>
            <a:r>
              <a:rPr lang="en-US" sz="2200" dirty="0" err="1">
                <a:latin typeface="Arial"/>
                <a:cs typeface="Arial"/>
                <a:sym typeface="Arial"/>
              </a:rPr>
              <a:t>fortalecer</a:t>
            </a:r>
            <a:r>
              <a:rPr lang="en-US" sz="2200" dirty="0">
                <a:latin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cs typeface="Arial"/>
                <a:sym typeface="Arial"/>
              </a:rPr>
              <a:t>los</a:t>
            </a:r>
            <a:r>
              <a:rPr lang="en-US" sz="2200" dirty="0">
                <a:latin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cs typeface="Arial"/>
                <a:sym typeface="Arial"/>
              </a:rPr>
              <a:t>sistemas</a:t>
            </a:r>
            <a:r>
              <a:rPr lang="en-US" sz="2200" dirty="0">
                <a:latin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cs typeface="Arial"/>
                <a:sym typeface="Arial"/>
              </a:rPr>
              <a:t>nacionales</a:t>
            </a:r>
            <a:r>
              <a:rPr lang="en-US" sz="2200" kern="0" dirty="0">
                <a:latin typeface="Arial"/>
                <a:cs typeface="Arial"/>
                <a:sym typeface="Arial"/>
              </a:rPr>
              <a:t> (y locales) de </a:t>
            </a:r>
            <a:r>
              <a:rPr lang="en-US" sz="2200" kern="0" dirty="0" err="1">
                <a:latin typeface="Arial"/>
                <a:cs typeface="Arial"/>
                <a:sym typeface="Arial"/>
              </a:rPr>
              <a:t>apoyo</a:t>
            </a:r>
            <a:r>
              <a:rPr lang="en-US" sz="2200" kern="0" dirty="0">
                <a:latin typeface="Arial"/>
                <a:cs typeface="Arial"/>
                <a:sym typeface="Arial"/>
              </a:rPr>
              <a:t> a la </a:t>
            </a:r>
            <a:r>
              <a:rPr lang="en-US" sz="2200" kern="0" dirty="0" err="1">
                <a:latin typeface="Arial"/>
                <a:cs typeface="Arial"/>
                <a:sym typeface="Arial"/>
              </a:rPr>
              <a:t>evidencia</a:t>
            </a:r>
            <a:endParaRPr lang="en-US" sz="2200" kern="0" dirty="0" err="1">
              <a:latin typeface="Arial"/>
              <a:cs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398719"/>
              </p:ext>
            </p:extLst>
          </p:nvPr>
        </p:nvGraphicFramePr>
        <p:xfrm>
          <a:off x="267858" y="1677324"/>
          <a:ext cx="10818258" cy="412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/>
        </p:nvSpPr>
        <p:spPr>
          <a:xfrm>
            <a:off x="1839906" y="1666172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>
                <a:solidFill>
                  <a:schemeClr val="tx1"/>
                </a:solidFill>
              </a:rPr>
              <a:t>1a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/>
        </p:nvSpPr>
        <p:spPr>
          <a:xfrm>
            <a:off x="1839905" y="2346829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>
                <a:solidFill>
                  <a:schemeClr val="tx1"/>
                </a:solidFill>
              </a:rPr>
              <a:t>1b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/>
        </p:nvSpPr>
        <p:spPr>
          <a:xfrm>
            <a:off x="1839905" y="3063035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>
                <a:solidFill>
                  <a:schemeClr val="tx1"/>
                </a:solidFill>
              </a:rPr>
              <a:t>1c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/>
        </p:nvSpPr>
        <p:spPr>
          <a:xfrm>
            <a:off x="1839905" y="3799422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>
                <a:solidFill>
                  <a:schemeClr val="tx1"/>
                </a:solidFill>
              </a:rPr>
              <a:t>1d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/>
        </p:nvSpPr>
        <p:spPr>
          <a:xfrm>
            <a:off x="1855437" y="4500265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>
                <a:solidFill>
                  <a:schemeClr val="tx1"/>
                </a:solidFill>
              </a:rPr>
              <a:t>1e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/>
        </p:nvSpPr>
        <p:spPr>
          <a:xfrm>
            <a:off x="1839905" y="5201108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500" b="1">
                <a:solidFill>
                  <a:schemeClr val="tx1"/>
                </a:solidFill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252514151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0408fcbc-2e10-4461-bee0-724c01b46ae9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99eec1d-e27c-4128-92a4-19001b8afe14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0408fcbc-2e10-4461-bee0-724c01b46ae9"/>
    <ds:schemaRef ds:uri="599eec1d-e27c-4128-92a4-19001b8af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202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859</cp:revision>
  <cp:lastPrinted>2023-05-24T15:22:34Z</cp:lastPrinted>
  <dcterms:created xsi:type="dcterms:W3CDTF">2017-04-21T15:41:45Z</dcterms:created>
  <dcterms:modified xsi:type="dcterms:W3CDTF">2025-02-28T12:56:47Z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