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3"/>
  </p:notesMasterIdLst>
  <p:handoutMasterIdLst>
    <p:handoutMasterId r:id="rId14"/>
  </p:handoutMasterIdLst>
  <p:sldIdLst>
    <p:sldId id="1200" r:id="rId7"/>
    <p:sldId id="2066" r:id="rId8"/>
    <p:sldId id="2013" r:id="rId9"/>
    <p:sldId id="2031" r:id="rId10"/>
    <p:sldId id="2071" r:id="rId11"/>
    <p:sldId id="2040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.team/publications/international-collaboration-evidence/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nature.com/articles/d41586-024-03100-2" TargetMode="External"/><Relationship Id="rId5" Type="http://schemas.openxmlformats.org/officeDocument/2006/relationships/hyperlink" Target="https://webtv.un.org/en/asset/k17/k170lx3fcb" TargetMode="External"/><Relationship Id="rId4" Type="http://schemas.openxmlformats.org/officeDocument/2006/relationships/hyperlink" Target="https://wellcome.org/news/evidence-synthesis-infrastructure-collaborati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313513"/>
            <a:ext cx="11883753" cy="47320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Lo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qué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 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Funciona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: Cumbre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sobre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soluciones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climáticas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en Berlin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donde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comenzaron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surgir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ideas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audaces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sobre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la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necesidad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conjuntos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síntesis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viva a gran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escala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basados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en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inteligencia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artificial</a:t>
            </a:r>
          </a:p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"MUÉSTRAME" 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el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consenso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publicada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, 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ayudó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"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participantes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clave/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interesados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"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describir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conjuntamente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un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futuro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mejor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y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tranquilizó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financiadores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había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un "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problema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dinero" y no un "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problema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personas"</a:t>
            </a:r>
          </a:p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Cumbre Global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de Evidencia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Praga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donde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líderes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Campbell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Cochrane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y JBI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se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comprometieron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trabajar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con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una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amplia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coalición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socios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para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diseñar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y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ayudar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ejecutar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una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mejora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radical</a:t>
            </a:r>
            <a:endParaRPr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indent="-27114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Cumbre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del Futuro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Nueva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York,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donde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se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hizo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un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anuncio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revolucionario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,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desencadenó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el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proceso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planificación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la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Infraestructura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Colaborativa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Síntesis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de Evidencia 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(ESIC) 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que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ya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está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lang="en-US" sz="17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254776"/>
                </a:solidFill>
                <a:latin typeface="Arial"/>
                <a:cs typeface="Arial"/>
              </a:rPr>
              <a:t>marcha</a:t>
            </a:r>
            <a:endParaRPr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8820" lvl="1" indent="-271145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145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sz="2200" kern="0" dirty="0">
                <a:latin typeface="Arial"/>
                <a:cs typeface="Arial"/>
                <a:sym typeface="Arial"/>
              </a:rPr>
              <a:t>Cuatro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eventos</a:t>
            </a:r>
            <a:r>
              <a:rPr lang="en-CA" sz="2200" kern="0" dirty="0">
                <a:latin typeface="Arial"/>
                <a:cs typeface="Arial"/>
                <a:sym typeface="Arial"/>
              </a:rPr>
              <a:t>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en</a:t>
            </a:r>
            <a:r>
              <a:rPr lang="en-CA" sz="2200" kern="0" dirty="0">
                <a:latin typeface="Arial"/>
                <a:cs typeface="Arial"/>
                <a:sym typeface="Arial"/>
              </a:rPr>
              <a:t> 2024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culminaron</a:t>
            </a:r>
            <a:r>
              <a:rPr lang="en-CA" sz="2200" kern="0" dirty="0">
                <a:latin typeface="Arial"/>
                <a:cs typeface="Arial"/>
                <a:sym typeface="Arial"/>
              </a:rPr>
              <a:t> con un gran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avance</a:t>
            </a:r>
            <a:r>
              <a:rPr lang="en-CA" sz="2200" kern="0" dirty="0">
                <a:latin typeface="Arial"/>
                <a:cs typeface="Arial"/>
                <a:sym typeface="Arial"/>
              </a:rPr>
              <a:t>, a saber, la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intención</a:t>
            </a:r>
            <a:r>
              <a:rPr lang="en-CA" sz="2200" kern="0" dirty="0">
                <a:latin typeface="Arial"/>
                <a:cs typeface="Arial"/>
                <a:sym typeface="Arial"/>
              </a:rPr>
              <a:t> de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financiar</a:t>
            </a:r>
            <a:r>
              <a:rPr lang="en-CA" sz="2200" kern="0" dirty="0">
                <a:latin typeface="Arial"/>
                <a:cs typeface="Arial"/>
                <a:sym typeface="Arial"/>
              </a:rPr>
              <a:t>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una</a:t>
            </a:r>
            <a:r>
              <a:rPr lang="en-CA" sz="2200" kern="0" dirty="0">
                <a:latin typeface="Arial"/>
                <a:cs typeface="Arial"/>
                <a:sym typeface="Arial"/>
              </a:rPr>
              <a:t> "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Infraestructura</a:t>
            </a:r>
            <a:r>
              <a:rPr lang="en-CA" sz="2200" kern="0" dirty="0">
                <a:latin typeface="Arial"/>
                <a:cs typeface="Arial"/>
                <a:sym typeface="Arial"/>
              </a:rPr>
              <a:t>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Colaborativa</a:t>
            </a:r>
            <a:r>
              <a:rPr lang="en-CA" sz="2200" kern="0" dirty="0">
                <a:latin typeface="Arial"/>
                <a:cs typeface="Arial"/>
                <a:sym typeface="Arial"/>
              </a:rPr>
              <a:t> de </a:t>
            </a:r>
            <a:r>
              <a:rPr lang="en-CA" sz="2200" kern="0" dirty="0" err="1">
                <a:latin typeface="Arial"/>
                <a:cs typeface="Arial"/>
                <a:sym typeface="Arial"/>
              </a:rPr>
              <a:t>Síntesis</a:t>
            </a:r>
            <a:r>
              <a:rPr lang="en-CA" sz="2200" kern="0" dirty="0">
                <a:latin typeface="Arial"/>
                <a:cs typeface="Arial"/>
                <a:sym typeface="Arial"/>
              </a:rPr>
              <a:t> de Evidencia" (o ESIC)</a:t>
            </a:r>
            <a:endParaRPr lang="en-CA" sz="2200" kern="0" dirty="0">
              <a:latin typeface="Arial"/>
              <a:cs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2078714" y="4019509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Jun</a:t>
              </a:r>
            </a:p>
            <a:p>
              <a:pPr algn="ctr"/>
              <a:r>
                <a:rPr lang="en-US" sz="140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Sep</a:t>
              </a:r>
            </a:p>
            <a:p>
              <a:pPr algn="ctr"/>
              <a:r>
                <a:rPr lang="en-US" sz="140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Sep</a:t>
              </a:r>
            </a:p>
            <a:p>
              <a:pPr algn="ctr"/>
              <a:r>
                <a:rPr lang="en-US" sz="140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621229" y="4171148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Sep</a:t>
            </a:r>
          </a:p>
          <a:p>
            <a:pPr algn="ctr"/>
            <a:r>
              <a:rPr lang="en-US" sz="140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01562" y="4894194"/>
            <a:ext cx="1969163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500"/>
              <a:t>"MUÉSTRAME" </a:t>
            </a:r>
            <a:br>
              <a:rPr lang="en-US" sz="1500"/>
            </a:br>
            <a:r>
              <a:rPr lang="en-US" sz="1500" err="1"/>
              <a:t>el</a:t>
            </a:r>
            <a:r>
              <a:rPr lang="en-US" sz="1500"/>
              <a:t> </a:t>
            </a:r>
            <a:r>
              <a:rPr lang="en-US" sz="1500" err="1"/>
              <a:t>consenso</a:t>
            </a:r>
            <a:r>
              <a:rPr lang="en-US" sz="1500"/>
              <a:t> de la </a:t>
            </a:r>
            <a:r>
              <a:rPr lang="en-US" sz="1500" err="1"/>
              <a:t>evidencia</a:t>
            </a:r>
            <a:r>
              <a:rPr lang="en-US" sz="1500"/>
              <a:t> </a:t>
            </a:r>
            <a:r>
              <a:rPr lang="en-US" sz="1500" err="1"/>
              <a:t>publicada</a:t>
            </a:r>
            <a:endParaRPr lang="en-US" sz="1500" err="1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Una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declaración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consenso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ayudó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consolidar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argumento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a favor del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cambio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271372"/>
            <a:ext cx="8169275" cy="4903788"/>
          </a:xfrm>
        </p:spPr>
        <p:txBody>
          <a:bodyPr vert="horz" lIns="108000" tIns="45720" rIns="91440" bIns="45720" rtlCol="0" anchor="t">
            <a:normAutofit/>
          </a:bodyPr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MUÉSTRAME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Características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un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enfoque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entregar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investigación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manera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confiable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quienes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necesitan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Clr>
                <a:srgbClr val="244776"/>
              </a:buClr>
              <a:buAutoNum type="arabicParenR"/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espaldar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sistemas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nacionales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(y locales) que usen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muchas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formas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investigación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ayudar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abordar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las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prioridades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locales</a:t>
            </a:r>
          </a:p>
          <a:p>
            <a:pPr marL="356870" indent="-356870">
              <a:spcAft>
                <a:spcPts val="300"/>
              </a:spcAft>
              <a:buAutoNum type="arabicParenR"/>
              <a:tabLst>
                <a:tab pos="266673" algn="l"/>
              </a:tabLst>
            </a:pP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sfuerzos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armonizados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nivel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mundial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facilitan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aprendizaje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otros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en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todo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mundo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nfoques</a:t>
            </a:r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ciencia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abierta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hacen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sea habitual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basarse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en lo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otros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han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hecho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sfuerzos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reducción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residuos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aprovechen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máximo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las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inversiones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apoyo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en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investigación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omunicaciones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medidas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aclaren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lo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sabemos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  <a:tabLst>
                <a:tab pos="266673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  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partir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existente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con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qué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advertencias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  <a:tabLst>
                <a:tab pos="266673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6)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quidad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eficiencia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todos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aspectos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spcAft>
                <a:spcPts val="300"/>
              </a:spcAft>
              <a:buNone/>
              <a:tabLst>
                <a:tab pos="266673" algn="l"/>
              </a:tabLst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trabajo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marL="360045" indent="-360045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  <a:cs typeface="Arial" charset="0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6567647" y="3928936"/>
            <a:ext cx="5256000" cy="2736000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316561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/>
              <a:t>Disponible en 7 </a:t>
            </a:r>
            <a:r>
              <a:rPr lang="en-US" sz="1600" dirty="0" err="1"/>
              <a:t>idiomas</a:t>
            </a:r>
            <a:r>
              <a:rPr lang="en-US" sz="1600" dirty="0"/>
              <a:t> (</a:t>
            </a:r>
            <a:r>
              <a:rPr lang="en-US" sz="1600" dirty="0" err="1"/>
              <a:t>Árabe</a:t>
            </a:r>
            <a:r>
              <a:rPr lang="en-US" sz="1600" dirty="0"/>
              <a:t>, Chino, Inglés, </a:t>
            </a:r>
            <a:r>
              <a:rPr lang="en-US" sz="1600" dirty="0" err="1"/>
              <a:t>Francés</a:t>
            </a:r>
            <a:r>
              <a:rPr lang="en-US" sz="1600" dirty="0"/>
              <a:t>, </a:t>
            </a:r>
            <a:r>
              <a:rPr lang="en-US" sz="1600" dirty="0" err="1"/>
              <a:t>Japonés</a:t>
            </a:r>
            <a:r>
              <a:rPr lang="en-US" sz="1600" dirty="0"/>
              <a:t>, </a:t>
            </a:r>
            <a:r>
              <a:rPr lang="en-US" sz="1600" dirty="0" err="1"/>
              <a:t>Portugués,Español</a:t>
            </a:r>
            <a:r>
              <a:rPr lang="en-US" sz="1600" dirty="0"/>
              <a:t>)</a:t>
            </a:r>
            <a:endParaRPr lang="en-US" sz="900" dirty="0"/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/>
              <a:t>Co-</a:t>
            </a:r>
            <a:r>
              <a:rPr lang="en-US" sz="1600" dirty="0" err="1"/>
              <a:t>publicado</a:t>
            </a:r>
            <a:r>
              <a:rPr lang="en-US" sz="1600" dirty="0"/>
              <a:t> en </a:t>
            </a:r>
            <a:r>
              <a:rPr lang="en-US" sz="1600" dirty="0" err="1"/>
              <a:t>cinco</a:t>
            </a:r>
            <a:r>
              <a:rPr lang="en-US" sz="1600" dirty="0"/>
              <a:t> </a:t>
            </a:r>
            <a:r>
              <a:rPr lang="en-US" sz="1600" dirty="0" err="1"/>
              <a:t>revistas</a:t>
            </a:r>
            <a:r>
              <a:rPr lang="en-US" sz="1600" dirty="0"/>
              <a:t> (Campbell Collaboration, Cochrane, Collaboration for Environmental Evidence, Guidelines International Network, JBI)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/>
                <a:cs typeface="Arial"/>
              </a:rPr>
              <a:t>Reportes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adicionales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reportes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revistas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anuncios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complementarios</a:t>
            </a:r>
            <a:r>
              <a:rPr lang="en-US" sz="2200" dirty="0">
                <a:latin typeface="Arial"/>
                <a:cs typeface="Arial"/>
              </a:rPr>
              <a:t> y </a:t>
            </a:r>
            <a:r>
              <a:rPr lang="en-US" sz="2200" dirty="0" err="1">
                <a:latin typeface="Arial"/>
                <a:cs typeface="Arial"/>
              </a:rPr>
              <a:t>declaraciones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fueron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parte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una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oleada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actividades</a:t>
            </a:r>
            <a:r>
              <a:rPr lang="en-US" sz="2200" dirty="0">
                <a:latin typeface="Arial"/>
                <a:cs typeface="Arial"/>
              </a:rPr>
              <a:t> previas y posteriores al </a:t>
            </a:r>
            <a:r>
              <a:rPr lang="en-US" sz="2200" dirty="0" err="1">
                <a:latin typeface="Arial"/>
                <a:cs typeface="Arial"/>
              </a:rPr>
              <a:t>anuncio</a:t>
            </a:r>
            <a:r>
              <a:rPr lang="en-US" sz="2200" dirty="0">
                <a:latin typeface="Arial"/>
                <a:cs typeface="Arial"/>
              </a:rPr>
              <a:t> de ESIC</a:t>
            </a:r>
            <a:endParaRPr lang="en-CA"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9677399"/>
              </p:ext>
            </p:extLst>
          </p:nvPr>
        </p:nvGraphicFramePr>
        <p:xfrm>
          <a:off x="65679" y="1301141"/>
          <a:ext cx="12023999" cy="548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927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4125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833817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92399">
                <a:tc>
                  <a:txBody>
                    <a:bodyPr/>
                    <a:lstStyle/>
                    <a:p>
                      <a:pPr algn="ctr"/>
                      <a:r>
                        <a:rPr lang="es-CO" sz="1200" kern="100" noProof="0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CO" sz="12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00" noProof="0" dirty="0">
                          <a:solidFill>
                            <a:schemeClr val="bg1"/>
                          </a:solidFill>
                          <a:effectLst/>
                        </a:rPr>
                        <a:t>Título</a:t>
                      </a:r>
                      <a:endParaRPr lang="es-CO" sz="12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00" noProof="0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CO" sz="12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40608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4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"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MUÉSTRAME" el consenso de la evidencia </a:t>
                      </a:r>
                      <a:r>
                        <a:rPr lang="es-CO" sz="1150" kern="100" noProof="0" dirty="0">
                          <a:solidFill>
                            <a:schemeClr val="tx1"/>
                          </a:solidFill>
                          <a:effectLst/>
                        </a:rPr>
                        <a:t>(versión de trabajo publicada en el sitio web de la Comisión Global de Evidencia)</a:t>
                      </a:r>
                      <a:endParaRPr lang="es-CO" sz="115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Características  de un enfoque para entregar evidencia de investigación de manera confiable a quienes la necesitan. </a:t>
                      </a:r>
                      <a:endParaRPr lang="es-CO" sz="1150" kern="100" noProof="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9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 plan para 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una mejor colaboración internacional sobre la evidencia</a:t>
                      </a:r>
                      <a:endParaRPr lang="es-CO" sz="115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NESTA/ Reino Unido. Reporte del Equipo de información del comportamiento (informalmente, el reporte de la "Comisión de los cuatro países") sobre como los países pueden colaborar en la síntesis de evidencia y en la evaluación.</a:t>
                      </a: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17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Descubrir ciencia "oculta" ayudaría a abordar los mayores problemas del mundo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Editorial de </a:t>
                      </a:r>
                      <a:r>
                        <a:rPr lang="es-CO" sz="1150" kern="100" noProof="0" dirty="0" err="1">
                          <a:effectLst/>
                        </a:rPr>
                        <a:t>Nature</a:t>
                      </a:r>
                      <a:r>
                        <a:rPr lang="es-CO" sz="1150" kern="100" noProof="0" dirty="0">
                          <a:effectLst/>
                        </a:rPr>
                        <a:t> sobre la Coalición Global de Síntesis de SDG por Helen Pearson (editora de </a:t>
                      </a:r>
                      <a:r>
                        <a:rPr lang="es-CO" sz="1150" kern="100" noProof="0" dirty="0" err="1">
                          <a:effectLst/>
                        </a:rPr>
                        <a:t>Nature</a:t>
                      </a:r>
                      <a:r>
                        <a:rPr lang="es-CO" sz="1150" kern="100" noProof="0" dirty="0">
                          <a:effectLst/>
                        </a:rPr>
                        <a:t>).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19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Transformando la evidencia </a:t>
                      </a:r>
                      <a:r>
                        <a:rPr lang="es-CO" sz="1150" u="sng" kern="100" noProof="0" dirty="0" err="1">
                          <a:solidFill>
                            <a:schemeClr val="tx1"/>
                          </a:solidFill>
                          <a:effectLst/>
                        </a:rPr>
                        <a:t>gobal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br>
                        <a:rPr lang="es-CO" sz="1150" u="sng" kern="100" noProof="0" dirty="0">
                          <a:solidFill>
                            <a:srgbClr val="244776"/>
                          </a:solidFill>
                          <a:effectLst/>
                        </a:rPr>
                      </a:b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Síntesis de evidencia impulsada por IA para la formulación de políticas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b="0" kern="100" noProof="0" dirty="0">
                          <a:effectLst/>
                        </a:rPr>
                        <a:t>Convocatoria abierta de financiación por £11.5 millones (US$15 millones) de Reino Unido. Investigación e Innovación (UKRI) para una infraestructura que respalde la participación de la demanda e integre capacidades humanas y de IA para ofrecer un "caso de demostración" para síntesis de evidencia viva </a:t>
                      </a:r>
                      <a:r>
                        <a:rPr lang="es-CO" sz="1150" b="0" kern="100" noProof="0" dirty="0" err="1">
                          <a:effectLst/>
                        </a:rPr>
                        <a:t>radicamente</a:t>
                      </a:r>
                      <a:r>
                        <a:rPr lang="es-CO" sz="1150" b="0" kern="100" noProof="0" dirty="0">
                          <a:effectLst/>
                        </a:rPr>
                        <a:t> más relevantes, oportunas y asequibles.</a:t>
                      </a:r>
                      <a:endParaRPr lang="es-CO" sz="115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Anuncio de "intención de financiar"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 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Infraestructura Colaborativa de Síntesis de Evidencia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b="0" kern="100" noProof="0" dirty="0">
                          <a:effectLst/>
                        </a:rPr>
                        <a:t>Anuncio de que </a:t>
                      </a:r>
                      <a:r>
                        <a:rPr lang="es-CO" sz="1150" b="0" kern="100" noProof="0" dirty="0" err="1">
                          <a:effectLst/>
                        </a:rPr>
                        <a:t>Wellcome</a:t>
                      </a:r>
                      <a:r>
                        <a:rPr lang="es-CO" sz="1150" b="0" kern="100" noProof="0" dirty="0">
                          <a:effectLst/>
                        </a:rPr>
                        <a:t> Trust proporcionará £45 millones (US$60 millones) en financiación durante cinco años  para una " ‘</a:t>
                      </a:r>
                      <a:r>
                        <a:rPr lang="es-CO" sz="1150" b="1" kern="100" noProof="0" dirty="0">
                          <a:effectLst/>
                        </a:rPr>
                        <a:t>Infraestructura Colaborativa de Síntesis de Evidencia</a:t>
                      </a:r>
                      <a:r>
                        <a:rPr lang="es-CO" sz="1150" b="0" kern="100" noProof="0" dirty="0">
                          <a:effectLst/>
                        </a:rPr>
                        <a:t>’ que apoyará la participación del lado de la demanda y el uso seguro y responsable  de la IA, así como el intercambio y la reutilización de datos, la innovación de métodos y procesos y el intercambio de capacidades.</a:t>
                      </a:r>
                      <a:endParaRPr lang="es-CO" sz="115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Hacia 2030 y más allá: Acel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erar los </a:t>
                      </a:r>
                      <a:r>
                        <a:rPr lang="es-CO" sz="1150" u="sng" kern="100" noProof="0" dirty="0" err="1">
                          <a:solidFill>
                            <a:schemeClr val="tx1"/>
                          </a:solidFill>
                          <a:effectLst/>
                        </a:rPr>
                        <a:t>SDGs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 mediante el acceso a la evidencia sobre lo que funciona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Grabación en video de una mesa redonda sobre el papel de la ciencia y las tecnologías digitales para acelerar el progreso hacia los </a:t>
                      </a:r>
                      <a:r>
                        <a:rPr lang="es-CO" sz="1150" kern="100" noProof="0" dirty="0" err="1">
                          <a:effectLst/>
                        </a:rPr>
                        <a:t>SDGs</a:t>
                      </a:r>
                      <a:r>
                        <a:rPr lang="es-CO" sz="1150" kern="100" noProof="0" dirty="0">
                          <a:effectLst/>
                        </a:rPr>
                        <a:t>, que incluye al director ejecutivo de </a:t>
                      </a:r>
                      <a:r>
                        <a:rPr lang="es-CO" sz="1150" kern="100" noProof="0" dirty="0" err="1">
                          <a:effectLst/>
                        </a:rPr>
                        <a:t>Wellcome</a:t>
                      </a:r>
                      <a:r>
                        <a:rPr lang="es-CO" sz="1150" kern="100" noProof="0" dirty="0">
                          <a:effectLst/>
                        </a:rPr>
                        <a:t> Trust, John-Arne </a:t>
                      </a:r>
                      <a:r>
                        <a:rPr lang="es-CO" sz="1150" kern="100" noProof="0" dirty="0" err="1">
                          <a:effectLst/>
                        </a:rPr>
                        <a:t>Røttingen</a:t>
                      </a:r>
                      <a:r>
                        <a:rPr lang="es-CO" sz="1150" kern="100" noProof="0" dirty="0">
                          <a:effectLst/>
                        </a:rPr>
                        <a:t>, </a:t>
                      </a:r>
                      <a:r>
                        <a:rPr lang="es-CO" sz="1150" kern="100" noProof="0" dirty="0" err="1">
                          <a:effectLst/>
                        </a:rPr>
                        <a:t>anuniando</a:t>
                      </a:r>
                      <a:r>
                        <a:rPr lang="es-CO" sz="1150" kern="100" noProof="0" dirty="0">
                          <a:effectLst/>
                        </a:rPr>
                        <a:t> formalmente la inversión de </a:t>
                      </a:r>
                      <a:r>
                        <a:rPr lang="es-CO" sz="1150" kern="100" noProof="0" dirty="0" err="1">
                          <a:effectLst/>
                        </a:rPr>
                        <a:t>Wellcome</a:t>
                      </a:r>
                      <a:r>
                        <a:rPr lang="es-CO" sz="1150" kern="100" noProof="0" dirty="0">
                          <a:effectLst/>
                        </a:rPr>
                        <a:t> Trust.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463455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Loa científicos están construyendo "bancos de evidencia" gi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gantes para crear políticas que realmente funcionen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Artículo de </a:t>
                      </a:r>
                      <a:r>
                        <a:rPr lang="es-CO" sz="1150" kern="100" noProof="0" dirty="0" err="1">
                          <a:effectLst/>
                        </a:rPr>
                        <a:t>Nature</a:t>
                      </a:r>
                      <a:r>
                        <a:rPr lang="es-CO" sz="1150" kern="100" noProof="0" dirty="0">
                          <a:effectLst/>
                        </a:rPr>
                        <a:t> sobre los dos anuncios de financiación por Helen Pearson.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Se anunciarán nuevas inversiones por US$74 millones en evidencia del SDG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Declaración de la Coalición Global de Síntesis de SDG sobre los dos anuncios de financiación.</a:t>
                      </a: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22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Hilo en X sobre el anuncio de la financiación de la evidencia global transformadora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Hilo en X sobre la inversión de UKRI por el presidente ejecutivo del Consejo de Investigación Económica y Social del Reino </a:t>
                      </a:r>
                      <a:r>
                        <a:rPr lang="es-CO" sz="1150" kern="100" noProof="0" dirty="0" err="1">
                          <a:effectLst/>
                        </a:rPr>
                        <a:t>Unido,Stian</a:t>
                      </a:r>
                      <a:r>
                        <a:rPr lang="es-CO" sz="1150" kern="100" noProof="0" dirty="0">
                          <a:effectLst/>
                        </a:rPr>
                        <a:t> Westlake.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373236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 Oct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Los "bancos de evidencia" pueden impulsar mejores decisiones en la vida pública</a:t>
                      </a:r>
                    </a:p>
                  </a:txBody>
                  <a:tcPr marL="47480" marR="47480" marT="0" marB="0"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Artículo de noticias del </a:t>
                      </a:r>
                      <a:r>
                        <a:rPr lang="es-CO" sz="1150" kern="100" noProof="0" dirty="0" err="1">
                          <a:effectLst/>
                        </a:rPr>
                        <a:t>Financial</a:t>
                      </a:r>
                      <a:r>
                        <a:rPr lang="es-CO" sz="1150" kern="100" noProof="0" dirty="0">
                          <a:effectLst/>
                        </a:rPr>
                        <a:t> Times sobre los dos anuncios de financiación.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Arial"/>
                <a:cs typeface="Arial"/>
              </a:rPr>
              <a:t>El </a:t>
            </a:r>
            <a:r>
              <a:rPr lang="en-US" sz="2200" dirty="0" err="1">
                <a:latin typeface="Arial"/>
                <a:cs typeface="Arial"/>
              </a:rPr>
              <a:t>proceso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planificación</a:t>
            </a:r>
            <a:r>
              <a:rPr lang="en-US" sz="2200" dirty="0">
                <a:latin typeface="Arial"/>
                <a:cs typeface="Arial"/>
              </a:rPr>
              <a:t> del ESIC </a:t>
            </a:r>
            <a:r>
              <a:rPr lang="en-US" sz="2200" dirty="0" err="1">
                <a:latin typeface="Arial"/>
                <a:cs typeface="Arial"/>
              </a:rPr>
              <a:t>esta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adoptando</a:t>
            </a:r>
            <a:r>
              <a:rPr lang="en-US" sz="2200" dirty="0">
                <a:latin typeface="Arial"/>
                <a:cs typeface="Arial"/>
              </a:rPr>
              <a:t> un </a:t>
            </a:r>
            <a:r>
              <a:rPr lang="en-US" sz="2200" dirty="0" err="1">
                <a:latin typeface="Arial"/>
                <a:cs typeface="Arial"/>
              </a:rPr>
              <a:t>enfoque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impacto</a:t>
            </a:r>
            <a:r>
              <a:rPr lang="en-US" sz="2200" dirty="0">
                <a:latin typeface="Arial"/>
                <a:cs typeface="Arial"/>
              </a:rPr>
              <a:t> colectivo, </a:t>
            </a:r>
            <a:r>
              <a:rPr lang="en-US" sz="2200" dirty="0" err="1">
                <a:latin typeface="Arial"/>
                <a:cs typeface="Arial"/>
              </a:rPr>
              <a:t>comenzando</a:t>
            </a:r>
            <a:r>
              <a:rPr lang="en-US" sz="2200" dirty="0">
                <a:latin typeface="Arial"/>
                <a:cs typeface="Arial"/>
              </a:rPr>
              <a:t> con </a:t>
            </a:r>
            <a:r>
              <a:rPr lang="en-US" sz="2200" dirty="0" err="1">
                <a:latin typeface="Arial"/>
                <a:cs typeface="Arial"/>
              </a:rPr>
              <a:t>el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acuerdo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sobre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una</a:t>
            </a:r>
            <a:r>
              <a:rPr lang="en-US" sz="2200" dirty="0">
                <a:latin typeface="Arial"/>
                <a:cs typeface="Arial"/>
              </a:rPr>
              <a:t> agenda </a:t>
            </a:r>
            <a:r>
              <a:rPr lang="en-US" sz="2200" dirty="0" err="1">
                <a:latin typeface="Arial"/>
                <a:cs typeface="Arial"/>
              </a:rPr>
              <a:t>común</a:t>
            </a:r>
            <a:r>
              <a:rPr lang="en-US" sz="2200" dirty="0">
                <a:latin typeface="Arial"/>
                <a:cs typeface="Arial"/>
              </a:rPr>
              <a:t> para la </a:t>
            </a:r>
            <a:r>
              <a:rPr lang="en-US" sz="2200" dirty="0" err="1">
                <a:latin typeface="Arial"/>
                <a:cs typeface="Arial"/>
              </a:rPr>
              <a:t>infraestructura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necesaria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E59FF7-1EBD-A7BC-8014-1993FD60238C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t"/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Infraestructura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[</a:t>
            </a:r>
            <a:r>
              <a:rPr lang="en-US" sz="1400" b="1" err="1">
                <a:solidFill>
                  <a:schemeClr val="tx1"/>
                </a:solidFill>
                <a:latin typeface="Arial"/>
                <a:cs typeface="Arial"/>
              </a:rPr>
              <a:t>inversión</a:t>
            </a: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b="1">
                <a:solidFill>
                  <a:schemeClr val="tx1"/>
                </a:solidFill>
                <a:latin typeface="Arial"/>
                <a:cs typeface="Arial"/>
              </a:rPr>
              <a:t>WT de 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£45M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]</a:t>
            </a:r>
            <a:br>
              <a:rPr lang="en-US" sz="1350" b="0" i="0" u="none" strike="noStrike" kern="1200"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1)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Compromiso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demanda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;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2)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Plataformas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intercambiar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reutilizar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datos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; </a:t>
            </a:r>
            <a:br>
              <a:rPr lang="en-US" sz="1350" b="0" i="0" u="none" strike="noStrike" kern="1200"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3)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Uso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seguro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y responsible de la IA 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[</a:t>
            </a:r>
            <a:r>
              <a:rPr lang="en-US" sz="1400" b="1" err="1">
                <a:solidFill>
                  <a:schemeClr val="tx1"/>
                </a:solidFill>
                <a:latin typeface="Arial"/>
                <a:cs typeface="Arial"/>
              </a:rPr>
              <a:t>inversión</a:t>
            </a: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b="1">
                <a:solidFill>
                  <a:schemeClr val="tx1"/>
                </a:solidFill>
                <a:latin typeface="Arial"/>
                <a:cs typeface="Arial"/>
              </a:rPr>
              <a:t>WT de 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£10M </a:t>
            </a:r>
            <a:r>
              <a:rPr lang="en-US" sz="1350" b="1" err="1">
                <a:solidFill>
                  <a:schemeClr val="tx1"/>
                </a:solidFill>
                <a:latin typeface="Arial"/>
                <a:cs typeface="Arial"/>
              </a:rPr>
              <a:t>en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1350" b="1">
                <a:solidFill>
                  <a:schemeClr val="tx1"/>
                </a:solidFill>
                <a:latin typeface="Arial"/>
                <a:cs typeface="Arial"/>
              </a:rPr>
              <a:t>IA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]</a:t>
            </a:r>
            <a:r>
              <a:rPr lang="en-US" sz="135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;</a:t>
            </a:r>
          </a:p>
          <a:p>
            <a:pPr algn="ctr" fontAlgn="t"/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4)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Innovación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métodos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procesos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; 5)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Capacidad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intercambio</a:t>
            </a:r>
            <a:endParaRPr lang="en-CA" sz="1350" b="0" i="0" u="none" strike="noStrike" err="1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56B50-53A9-94F4-84EE-3D43E96D972E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50" err="1">
                <a:solidFill>
                  <a:schemeClr val="tx1"/>
                </a:solidFill>
              </a:rPr>
              <a:t>Síntesis</a:t>
            </a:r>
            <a:r>
              <a:rPr lang="en-US" sz="1350">
                <a:solidFill>
                  <a:schemeClr val="tx1"/>
                </a:solidFill>
              </a:rPr>
              <a:t> de </a:t>
            </a:r>
            <a:r>
              <a:rPr lang="en-US" sz="1350" err="1">
                <a:solidFill>
                  <a:schemeClr val="tx1"/>
                </a:solidFill>
              </a:rPr>
              <a:t>evidencia</a:t>
            </a:r>
            <a:r>
              <a:rPr lang="en-US" sz="1350">
                <a:solidFill>
                  <a:schemeClr val="tx1"/>
                </a:solidFill>
              </a:rPr>
              <a:t> viva</a:t>
            </a:r>
            <a:endParaRPr lang="es-ES">
              <a:solidFill>
                <a:schemeClr val="tx1"/>
              </a:solidFill>
            </a:endParaRPr>
          </a:p>
          <a:p>
            <a:pPr algn="ctr"/>
            <a:r>
              <a:rPr lang="en-US" sz="1350">
                <a:solidFill>
                  <a:schemeClr val="tx1"/>
                </a:solidFill>
              </a:rPr>
              <a:t> (LESs)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350" err="1">
                <a:solidFill>
                  <a:schemeClr val="tx1"/>
                </a:solidFill>
              </a:rPr>
              <a:t>Sobre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como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acelerar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el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progreso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hacia</a:t>
            </a:r>
            <a:br>
              <a:rPr lang="en-US" sz="1350">
                <a:solidFill>
                  <a:schemeClr val="tx1"/>
                </a:solidFill>
              </a:rPr>
            </a:br>
            <a:r>
              <a:rPr lang="en-US" sz="1350" err="1">
                <a:solidFill>
                  <a:schemeClr val="tx1"/>
                </a:solidFill>
              </a:rPr>
              <a:t>los</a:t>
            </a:r>
            <a:r>
              <a:rPr lang="en-US" sz="1350">
                <a:solidFill>
                  <a:schemeClr val="tx1"/>
                </a:solidFill>
              </a:rPr>
              <a:t> SDGs</a:t>
            </a:r>
            <a:endParaRPr lang="en-US" sz="1350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US" sz="1350">
                <a:solidFill>
                  <a:schemeClr val="tx1"/>
                </a:solidFill>
              </a:rPr>
              <a:t>[</a:t>
            </a:r>
            <a:r>
              <a:rPr lang="en-US" sz="1350" b="1" err="1">
                <a:solidFill>
                  <a:schemeClr val="tx1"/>
                </a:solidFill>
              </a:rPr>
              <a:t>Inversión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400" b="1">
                <a:solidFill>
                  <a:schemeClr val="tx1"/>
                </a:solidFill>
              </a:rPr>
              <a:t>de </a:t>
            </a:r>
            <a:r>
              <a:rPr lang="en-US" sz="1350" b="1">
                <a:solidFill>
                  <a:schemeClr val="tx1"/>
                </a:solidFill>
              </a:rPr>
              <a:t>UKRI </a:t>
            </a:r>
            <a:br>
              <a:rPr lang="en-US" sz="1350" b="1">
                <a:solidFill>
                  <a:schemeClr val="tx1"/>
                </a:solidFill>
              </a:rPr>
            </a:br>
            <a:r>
              <a:rPr lang="en-US" sz="1350" b="1">
                <a:solidFill>
                  <a:schemeClr val="tx1"/>
                </a:solidFill>
              </a:rPr>
              <a:t>de 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£11.5M</a:t>
            </a:r>
            <a:r>
              <a:rPr lang="en-US" sz="135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, 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que también se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destinará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elementos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infraestructura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120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y </a:t>
            </a:r>
            <a:r>
              <a:rPr lang="en-US" sz="120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3]</a:t>
            </a:r>
            <a:endParaRPr lang="en-CA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57B1D-01DD-0CA0-1A1E-475FA556C43F}"/>
              </a:ext>
            </a:extLst>
          </p:cNvPr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Conjuntos de LESs </a:t>
            </a:r>
            <a:r>
              <a:rPr lang="en-US" sz="1350" err="1">
                <a:solidFill>
                  <a:schemeClr val="tx1"/>
                </a:solidFill>
              </a:rPr>
              <a:t>sobre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prioridades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adicionales</a:t>
            </a:r>
            <a:r>
              <a:rPr lang="en-US" sz="1350">
                <a:solidFill>
                  <a:schemeClr val="tx1"/>
                </a:solidFill>
              </a:rPr>
              <a:t> de SDG </a:t>
            </a:r>
          </a:p>
          <a:p>
            <a:pPr algn="ctr"/>
            <a:r>
              <a:rPr lang="en-US" sz="1350">
                <a:solidFill>
                  <a:schemeClr val="tx1"/>
                </a:solidFill>
              </a:rPr>
              <a:t>[</a:t>
            </a:r>
            <a:r>
              <a:rPr lang="en-US" sz="1350" b="1" err="1">
                <a:solidFill>
                  <a:schemeClr val="tx1"/>
                </a:solidFill>
              </a:rPr>
              <a:t>inversiones</a:t>
            </a:r>
            <a:r>
              <a:rPr lang="en-US" sz="1350" b="1">
                <a:solidFill>
                  <a:schemeClr val="tx1"/>
                </a:solidFill>
              </a:rPr>
              <a:t> </a:t>
            </a:r>
            <a:r>
              <a:rPr lang="en-US" sz="1350" b="1" err="1">
                <a:solidFill>
                  <a:schemeClr val="tx1"/>
                </a:solidFill>
              </a:rPr>
              <a:t>actuales</a:t>
            </a:r>
            <a:r>
              <a:rPr lang="en-US" sz="1350" b="1">
                <a:solidFill>
                  <a:schemeClr val="tx1"/>
                </a:solidFill>
              </a:rPr>
              <a:t> y </a:t>
            </a:r>
            <a:r>
              <a:rPr lang="en-US" sz="1350" b="1" err="1">
                <a:solidFill>
                  <a:schemeClr val="tx1"/>
                </a:solidFill>
              </a:rPr>
              <a:t>futuras</a:t>
            </a:r>
            <a:r>
              <a:rPr lang="en-US" sz="1350" b="1">
                <a:solidFill>
                  <a:schemeClr val="tx1"/>
                </a:solidFill>
              </a:rPr>
              <a:t> de </a:t>
            </a:r>
            <a:r>
              <a:rPr lang="en-US" sz="1350" b="1" err="1">
                <a:solidFill>
                  <a:schemeClr val="tx1"/>
                </a:solidFill>
              </a:rPr>
              <a:t>Wellcome</a:t>
            </a:r>
            <a:r>
              <a:rPr lang="en-US" sz="1350" b="1">
                <a:solidFill>
                  <a:schemeClr val="tx1"/>
                </a:solidFill>
              </a:rPr>
              <a:t> Trust (WT) </a:t>
            </a:r>
            <a:r>
              <a:rPr lang="en-US" sz="1350" b="1" err="1">
                <a:solidFill>
                  <a:schemeClr val="tx1"/>
                </a:solidFill>
              </a:rPr>
              <a:t>en</a:t>
            </a:r>
            <a:r>
              <a:rPr lang="en-US" sz="1350" b="1">
                <a:solidFill>
                  <a:schemeClr val="tx1"/>
                </a:solidFill>
              </a:rPr>
              <a:t> sus 3 </a:t>
            </a:r>
            <a:r>
              <a:rPr lang="en-US" sz="1350" b="1" err="1">
                <a:solidFill>
                  <a:schemeClr val="tx1"/>
                </a:solidFill>
              </a:rPr>
              <a:t>áreas</a:t>
            </a:r>
            <a:r>
              <a:rPr lang="en-US" sz="1350" b="1">
                <a:solidFill>
                  <a:schemeClr val="tx1"/>
                </a:solidFill>
              </a:rPr>
              <a:t> de  </a:t>
            </a:r>
            <a:r>
              <a:rPr lang="en-US" sz="1350" b="1" err="1">
                <a:solidFill>
                  <a:schemeClr val="tx1"/>
                </a:solidFill>
              </a:rPr>
              <a:t>soluciones</a:t>
            </a:r>
            <a:r>
              <a:rPr lang="en-US" sz="1350">
                <a:solidFill>
                  <a:schemeClr val="tx1"/>
                </a:solidFill>
              </a:rPr>
              <a:t>]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37E6F-7C46-ECCE-B37D-5FE9029D58E3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Conjuntos de LESs </a:t>
            </a:r>
            <a:r>
              <a:rPr lang="en-US" sz="1350" err="1">
                <a:solidFill>
                  <a:schemeClr val="tx1"/>
                </a:solidFill>
              </a:rPr>
              <a:t>sobre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otros</a:t>
            </a:r>
            <a:r>
              <a:rPr lang="en-US" sz="1350">
                <a:solidFill>
                  <a:schemeClr val="tx1"/>
                </a:solidFill>
              </a:rPr>
              <a:t> SDG y </a:t>
            </a:r>
            <a:br>
              <a:rPr lang="en-US" sz="1350">
                <a:solidFill>
                  <a:schemeClr val="tx1"/>
                </a:solidFill>
              </a:rPr>
            </a:br>
            <a:r>
              <a:rPr lang="en-US" sz="1350" err="1">
                <a:solidFill>
                  <a:schemeClr val="tx1"/>
                </a:solidFill>
              </a:rPr>
              <a:t>otras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prioridades</a:t>
            </a:r>
          </a:p>
          <a:p>
            <a:pPr algn="ctr"/>
            <a:r>
              <a:rPr lang="en-US" sz="1350">
                <a:solidFill>
                  <a:schemeClr val="tx1"/>
                </a:solidFill>
              </a:rPr>
              <a:t>[</a:t>
            </a:r>
            <a:r>
              <a:rPr lang="en-US" sz="1350" b="1" err="1">
                <a:solidFill>
                  <a:schemeClr val="tx1"/>
                </a:solidFill>
              </a:rPr>
              <a:t>inversiones</a:t>
            </a:r>
            <a:r>
              <a:rPr lang="en-US" sz="1350" b="1">
                <a:solidFill>
                  <a:schemeClr val="tx1"/>
                </a:solidFill>
              </a:rPr>
              <a:t> </a:t>
            </a:r>
            <a:r>
              <a:rPr lang="en-US" sz="1350" b="1" err="1">
                <a:solidFill>
                  <a:schemeClr val="tx1"/>
                </a:solidFill>
              </a:rPr>
              <a:t>futuras</a:t>
            </a:r>
            <a:r>
              <a:rPr lang="en-US" sz="1350" b="1">
                <a:solidFill>
                  <a:schemeClr val="tx1"/>
                </a:solidFill>
              </a:rPr>
              <a:t> de </a:t>
            </a:r>
            <a:r>
              <a:rPr lang="en-US" sz="1350" b="1" err="1">
                <a:solidFill>
                  <a:schemeClr val="tx1"/>
                </a:solidFill>
              </a:rPr>
              <a:t>otros</a:t>
            </a:r>
            <a:r>
              <a:rPr lang="en-US" sz="1350" b="1">
                <a:solidFill>
                  <a:schemeClr val="tx1"/>
                </a:solidFill>
              </a:rPr>
              <a:t> </a:t>
            </a:r>
            <a:r>
              <a:rPr lang="en-US" sz="1350" b="1" err="1">
                <a:solidFill>
                  <a:schemeClr val="tx1"/>
                </a:solidFill>
              </a:rPr>
              <a:t>financiadores</a:t>
            </a:r>
            <a:r>
              <a:rPr lang="en-US" sz="1350">
                <a:solidFill>
                  <a:schemeClr val="tx1"/>
                </a:solidFill>
              </a:rPr>
              <a:t>] </a:t>
            </a:r>
            <a:endParaRPr lang="en-US" sz="135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3804FE4-A2F9-8E58-DDA8-9B174BC7EAB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B069-8478-7765-6DC1-333F33CA37AA}"/>
              </a:ext>
            </a:extLst>
          </p:cNvPr>
          <p:cNvSpPr txBox="1"/>
          <p:nvPr/>
        </p:nvSpPr>
        <p:spPr>
          <a:xfrm>
            <a:off x="2835945" y="1713267"/>
            <a:ext cx="5214889" cy="113877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350" dirty="0" err="1"/>
              <a:t>Conocimientos</a:t>
            </a:r>
            <a:r>
              <a:rPr lang="en-US" sz="1350" dirty="0"/>
              <a:t>  </a:t>
            </a:r>
            <a:r>
              <a:rPr lang="en-US" sz="1350" dirty="0" err="1"/>
              <a:t>prácticos</a:t>
            </a:r>
            <a:r>
              <a:rPr lang="en-US" sz="1350" dirty="0"/>
              <a:t> </a:t>
            </a:r>
            <a:br>
              <a:rPr lang="en-US" sz="1350" dirty="0"/>
            </a:br>
            <a:r>
              <a:rPr lang="en-US" sz="1350" dirty="0" err="1"/>
              <a:t>presentadas</a:t>
            </a:r>
            <a:r>
              <a:rPr lang="en-US" sz="1350" dirty="0"/>
              <a:t> de </a:t>
            </a:r>
            <a:r>
              <a:rPr lang="en-US" sz="1350" dirty="0" err="1"/>
              <a:t>diferentes</a:t>
            </a:r>
            <a:r>
              <a:rPr lang="en-US" sz="1350" dirty="0"/>
              <a:t> </a:t>
            </a:r>
            <a:r>
              <a:rPr lang="en-US" sz="1350" dirty="0" err="1"/>
              <a:t>maneras</a:t>
            </a:r>
            <a:r>
              <a:rPr lang="en-US" sz="1350" dirty="0"/>
              <a:t> para </a:t>
            </a:r>
            <a:br>
              <a:rPr lang="en-US" sz="1350" dirty="0"/>
            </a:br>
            <a:r>
              <a:rPr lang="en-US" sz="1350" dirty="0" err="1"/>
              <a:t>diferentes</a:t>
            </a:r>
            <a:r>
              <a:rPr lang="en-US" sz="1350" dirty="0"/>
              <a:t> </a:t>
            </a:r>
            <a:r>
              <a:rPr lang="en-US" sz="1350" dirty="0" err="1"/>
              <a:t>tomadores</a:t>
            </a:r>
            <a:r>
              <a:rPr lang="en-US" sz="1350" dirty="0"/>
              <a:t> de </a:t>
            </a:r>
            <a:r>
              <a:rPr lang="en-US" sz="1350" dirty="0" err="1"/>
              <a:t>decisiones</a:t>
            </a:r>
            <a:r>
              <a:rPr lang="en-US" sz="1350" dirty="0"/>
              <a:t>, </a:t>
            </a:r>
            <a:r>
              <a:rPr lang="en-US" sz="1350" dirty="0" err="1"/>
              <a:t>sectores</a:t>
            </a:r>
            <a:r>
              <a:rPr lang="en-US" sz="1350" dirty="0"/>
              <a:t>, regiones e </a:t>
            </a:r>
            <a:r>
              <a:rPr lang="en-US" sz="1350" dirty="0" err="1"/>
              <a:t>idiomas</a:t>
            </a:r>
            <a:endParaRPr lang="en-US" sz="1350" dirty="0" err="1">
              <a:cs typeface="Arial"/>
            </a:endParaRPr>
          </a:p>
          <a:p>
            <a:pPr algn="ctr"/>
            <a:r>
              <a:rPr lang="en-US" sz="1350" dirty="0"/>
              <a:t>[</a:t>
            </a:r>
            <a:r>
              <a:rPr lang="en-US" sz="1350" b="1" dirty="0" err="1"/>
              <a:t>inversiones</a:t>
            </a:r>
            <a:r>
              <a:rPr lang="en-US" sz="1350" b="1" dirty="0"/>
              <a:t> </a:t>
            </a:r>
            <a:r>
              <a:rPr lang="en-US" sz="1350" b="1" dirty="0" err="1"/>
              <a:t>futuras</a:t>
            </a:r>
            <a:r>
              <a:rPr lang="en-US" sz="1350" b="1" dirty="0"/>
              <a:t> de </a:t>
            </a:r>
            <a:r>
              <a:rPr lang="en-US" sz="1350" b="1" dirty="0" err="1"/>
              <a:t>otros</a:t>
            </a:r>
            <a:r>
              <a:rPr lang="en-US" sz="1350" b="1" dirty="0"/>
              <a:t> </a:t>
            </a:r>
            <a:r>
              <a:rPr lang="en-US" sz="1350" b="1" dirty="0" err="1"/>
              <a:t>financiadores</a:t>
            </a:r>
            <a:r>
              <a:rPr lang="en-US" sz="1350" dirty="0"/>
              <a:t>] </a:t>
            </a:r>
            <a:endParaRPr lang="en-US" sz="1350" dirty="0">
              <a:cs typeface="Arial"/>
            </a:endParaRP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1029B-B6E7-7E0D-7F4D-639BFB1CEE04}"/>
              </a:ext>
            </a:extLst>
          </p:cNvPr>
          <p:cNvSpPr txBox="1"/>
          <p:nvPr/>
        </p:nvSpPr>
        <p:spPr>
          <a:xfrm>
            <a:off x="9031342" y="1543774"/>
            <a:ext cx="294686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350" dirty="0" err="1"/>
              <a:t>Ejemplos</a:t>
            </a:r>
            <a:r>
              <a:rPr lang="en-CA" sz="1350" dirty="0"/>
              <a:t> </a:t>
            </a:r>
            <a:r>
              <a:rPr lang="en-CA" sz="1350" dirty="0" err="1"/>
              <a:t>en</a:t>
            </a:r>
            <a:r>
              <a:rPr lang="en-CA" sz="1350" dirty="0"/>
              <a:t> </a:t>
            </a:r>
            <a:r>
              <a:rPr lang="en-CA" sz="1350" dirty="0" err="1"/>
              <a:t>el</a:t>
            </a:r>
            <a:r>
              <a:rPr lang="en-CA" sz="1350" dirty="0"/>
              <a:t> sector </a:t>
            </a:r>
            <a:r>
              <a:rPr lang="en-CA" sz="1350" dirty="0" err="1"/>
              <a:t>educativo</a:t>
            </a:r>
            <a:r>
              <a:rPr lang="en-CA" sz="1350" dirty="0"/>
              <a:t>:</a:t>
            </a:r>
          </a:p>
          <a:p>
            <a:pPr marL="266700" indent="-266700">
              <a:buAutoNum type="arabicParenR"/>
            </a:pPr>
            <a:r>
              <a:rPr lang="en-CA" sz="1350" dirty="0" err="1"/>
              <a:t>Mejores</a:t>
            </a:r>
            <a:r>
              <a:rPr lang="en-CA" sz="1350" dirty="0"/>
              <a:t> </a:t>
            </a:r>
            <a:r>
              <a:rPr lang="en-CA" sz="1350" dirty="0" err="1"/>
              <a:t>compras</a:t>
            </a:r>
            <a:r>
              <a:rPr lang="en-CA" sz="1350" dirty="0"/>
              <a:t>: </a:t>
            </a:r>
            <a:r>
              <a:rPr lang="en-CA" sz="1350" dirty="0">
                <a:hlinkClick r:id="rId3"/>
              </a:rPr>
              <a:t>GEEAP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 err="1"/>
              <a:t>Enfoques</a:t>
            </a:r>
            <a:r>
              <a:rPr lang="en-CA" sz="1350" dirty="0"/>
              <a:t> </a:t>
            </a:r>
            <a:r>
              <a:rPr lang="en-CA" sz="1350" dirty="0" err="1"/>
              <a:t>amplios</a:t>
            </a:r>
            <a:r>
              <a:rPr lang="en-CA" sz="1350" dirty="0"/>
              <a:t>: </a:t>
            </a:r>
            <a:r>
              <a:rPr lang="en-CA" sz="1350" dirty="0">
                <a:hlinkClick r:id="rId4"/>
              </a:rPr>
              <a:t>EEF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 err="1"/>
              <a:t>Programas</a:t>
            </a:r>
            <a:r>
              <a:rPr lang="en-CA" sz="1350" dirty="0"/>
              <a:t> de </a:t>
            </a:r>
            <a:r>
              <a:rPr lang="en-CA" sz="1350" dirty="0" err="1"/>
              <a:t>marca</a:t>
            </a:r>
            <a:r>
              <a:rPr lang="en-CA" sz="1350" dirty="0"/>
              <a:t>: </a:t>
            </a:r>
            <a:r>
              <a:rPr lang="en-CA" sz="1350" dirty="0">
                <a:hlinkClick r:id="rId5"/>
              </a:rPr>
              <a:t>IES WWC</a:t>
            </a:r>
            <a:endParaRPr lang="en-CA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05211-097D-67A3-CAA5-0EC3DAD47534}"/>
              </a:ext>
            </a:extLst>
          </p:cNvPr>
          <p:cNvCxnSpPr>
            <a:cxnSpLocks/>
          </p:cNvCxnSpPr>
          <p:nvPr/>
        </p:nvCxnSpPr>
        <p:spPr>
          <a:xfrm flipV="1">
            <a:off x="8002675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2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200" dirty="0">
                <a:latin typeface="Arial"/>
                <a:cs typeface="Arial"/>
              </a:rPr>
              <a:t>El proceso de planificación del ESIC involucrará a muchas categorías de "‘titulares de intereses", particularmente ahora aquellos capturados en los dos círculos de la izquierda y los dos círculos de la derecha</a:t>
            </a:r>
            <a:endParaRPr lang="es-CO" sz="2200" dirty="0">
              <a:solidFill>
                <a:srgbClr val="FF0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908067-ECAA-3C73-239C-4020768EE514}"/>
              </a:ext>
            </a:extLst>
          </p:cNvPr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6E63A-29FE-3583-91BC-8CE2815B80AB}"/>
              </a:ext>
            </a:extLst>
          </p:cNvPr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244776"/>
              </a:solidFill>
            </a:endParaRPr>
          </a:p>
        </p:txBody>
      </p:sp>
      <p:pic>
        <p:nvPicPr>
          <p:cNvPr id="11" name="Graphic 10" descr="Board Of Directors with solid fill">
            <a:extLst>
              <a:ext uri="{FF2B5EF4-FFF2-40B4-BE49-F238E27FC236}">
                <a16:creationId xmlns:a16="http://schemas.microsoft.com/office/drawing/2014/main" id="{EE290E09-C08E-BBEB-1A84-0F4C7A5FD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66BA-EE72-061E-8C02-90B2615DB3AA}"/>
              </a:ext>
            </a:extLst>
          </p:cNvPr>
          <p:cNvSpPr txBox="1"/>
          <p:nvPr/>
        </p:nvSpPr>
        <p:spPr>
          <a:xfrm>
            <a:off x="9120506" y="2593617"/>
            <a:ext cx="296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Procesos</a:t>
            </a:r>
            <a:r>
              <a:rPr lang="en-US" sz="1200" dirty="0"/>
              <a:t> de </a:t>
            </a:r>
            <a:r>
              <a:rPr lang="en-US" sz="1200" dirty="0" err="1"/>
              <a:t>asesoramiento</a:t>
            </a:r>
            <a:r>
              <a:rPr lang="en-US" sz="1200" dirty="0"/>
              <a:t> y </a:t>
            </a:r>
            <a:r>
              <a:rPr lang="en-US" sz="1200" dirty="0" err="1"/>
              <a:t>toma</a:t>
            </a:r>
            <a:r>
              <a:rPr lang="en-US" sz="1200" dirty="0"/>
              <a:t> de </a:t>
            </a:r>
            <a:r>
              <a:rPr lang="en-US" sz="1200" dirty="0" err="1"/>
              <a:t>decisiones</a:t>
            </a:r>
            <a:r>
              <a:rPr lang="en-US" sz="1200" dirty="0"/>
              <a:t> ( </a:t>
            </a:r>
            <a:r>
              <a:rPr lang="en-US" sz="1200" dirty="0" err="1"/>
              <a:t>P.Ej</a:t>
            </a:r>
            <a:r>
              <a:rPr lang="en-US" sz="1200" dirty="0"/>
              <a:t>.: </a:t>
            </a:r>
            <a:r>
              <a:rPr lang="en-US" sz="1200" dirty="0" err="1"/>
              <a:t>involucrando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formuladores</a:t>
            </a:r>
            <a:r>
              <a:rPr lang="en-US" sz="1200" dirty="0"/>
              <a:t> de </a:t>
            </a:r>
            <a:r>
              <a:rPr lang="en-US" sz="1200" dirty="0" err="1"/>
              <a:t>politicas</a:t>
            </a:r>
            <a:r>
              <a:rPr lang="en-US" sz="1200" dirty="0"/>
              <a:t> y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líderes</a:t>
            </a:r>
            <a:r>
              <a:rPr lang="en-US" sz="1200" dirty="0"/>
              <a:t> </a:t>
            </a:r>
            <a:r>
              <a:rPr lang="en-US" sz="1200" dirty="0" err="1"/>
              <a:t>organizacionales</a:t>
            </a:r>
            <a:r>
              <a:rPr lang="en-US" sz="1200" dirty="0"/>
              <a:t>)</a:t>
            </a:r>
            <a:endParaRPr lang="en-US" sz="1200" dirty="0"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9B248-977B-7C19-4A2C-467603AE9F50}"/>
              </a:ext>
            </a:extLst>
          </p:cNvPr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CD12-5ADA-0E66-A14F-426A0E661399}"/>
              </a:ext>
            </a:extLst>
          </p:cNvPr>
          <p:cNvSpPr txBox="1"/>
          <p:nvPr/>
        </p:nvSpPr>
        <p:spPr>
          <a:xfrm>
            <a:off x="9110134" y="3521749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Plataformas</a:t>
            </a:r>
            <a:r>
              <a:rPr lang="en-US" sz="1200" dirty="0"/>
              <a:t> de </a:t>
            </a:r>
            <a:r>
              <a:rPr lang="en-US" sz="1200" dirty="0" err="1"/>
              <a:t>aprendizaje</a:t>
            </a:r>
            <a:r>
              <a:rPr lang="en-US" sz="1200" dirty="0"/>
              <a:t> y </a:t>
            </a:r>
            <a:r>
              <a:rPr lang="en-US" sz="1200" dirty="0" err="1"/>
              <a:t>mejora</a:t>
            </a:r>
            <a:endParaRPr lang="en-US" sz="1200" dirty="0">
              <a:cs typeface="Arial"/>
            </a:endParaRPr>
          </a:p>
          <a:p>
            <a:r>
              <a:rPr lang="en-US" sz="1200" dirty="0"/>
              <a:t>( </a:t>
            </a:r>
            <a:r>
              <a:rPr lang="en-US" sz="1200" dirty="0" err="1"/>
              <a:t>P.Ej</a:t>
            </a:r>
            <a:r>
              <a:rPr lang="en-US" sz="1200" dirty="0"/>
              <a:t>.: </a:t>
            </a:r>
            <a:r>
              <a:rPr lang="en-US" sz="1200" dirty="0" err="1"/>
              <a:t>apoyando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profesionales</a:t>
            </a:r>
            <a:r>
              <a:rPr lang="en-US" sz="1200" dirty="0"/>
              <a:t>)</a:t>
            </a:r>
            <a:endParaRPr lang="en-US" sz="1200" dirty="0">
              <a:cs typeface="Arial" panose="020B0604020202020204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C0E3F0-B3B5-AD07-A22A-C5F8CC9A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F9AAFD23-4F29-111D-8368-4F23377FA2ED}"/>
              </a:ext>
            </a:extLst>
          </p:cNvPr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FC3F16A-9786-23D4-F49E-359394838B93}"/>
              </a:ext>
            </a:extLst>
          </p:cNvPr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D143ABD-7CE4-FF0D-27A7-8AB68190C196}"/>
              </a:ext>
            </a:extLst>
          </p:cNvPr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83FA006-A832-F7FB-B34F-0492066100BA}"/>
              </a:ext>
            </a:extLst>
          </p:cNvPr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790D2-1412-1F51-BAC5-F9F6B61770CE}"/>
              </a:ext>
            </a:extLst>
          </p:cNvPr>
          <p:cNvSpPr txBox="1"/>
          <p:nvPr/>
        </p:nvSpPr>
        <p:spPr>
          <a:xfrm>
            <a:off x="9110134" y="4277837"/>
            <a:ext cx="29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Iniciativas</a:t>
            </a:r>
            <a:r>
              <a:rPr lang="en-US" sz="1200" dirty="0"/>
              <a:t> de </a:t>
            </a:r>
            <a:r>
              <a:rPr lang="en-US" sz="1200" dirty="0" err="1"/>
              <a:t>compromiso</a:t>
            </a:r>
            <a:r>
              <a:rPr lang="en-US" sz="1200" dirty="0"/>
              <a:t> </a:t>
            </a:r>
            <a:r>
              <a:rPr lang="en-US" sz="1200" dirty="0" err="1"/>
              <a:t>ciudadano</a:t>
            </a:r>
            <a:r>
              <a:rPr lang="en-US" sz="1200" dirty="0"/>
              <a:t> y </a:t>
            </a:r>
            <a:r>
              <a:rPr lang="en-US" sz="1200" dirty="0" err="1"/>
              <a:t>comunitario</a:t>
            </a:r>
            <a:endParaRPr lang="en-US" sz="1200" dirty="0">
              <a:cs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852059-8C47-ADEB-6362-0394EA80726A}"/>
              </a:ext>
            </a:extLst>
          </p:cNvPr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3B21FA-1910-E756-0514-A55C05C53E4B}"/>
              </a:ext>
            </a:extLst>
          </p:cNvPr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400" b="1" dirty="0" err="1">
                <a:solidFill>
                  <a:schemeClr val="tx1"/>
                </a:solidFill>
                <a:latin typeface="Arial"/>
                <a:cs typeface="Arial"/>
              </a:rPr>
              <a:t>Empresas</a:t>
            </a: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/>
                <a:cs typeface="Arial"/>
              </a:rPr>
              <a:t>tecnológicas</a:t>
            </a: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que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pueden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aportar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tecnología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o usar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datos</a:t>
            </a:r>
            <a:endParaRPr lang="en-US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s-CO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s-CO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s-CO" sz="1700" dirty="0">
              <a:solidFill>
                <a:schemeClr val="tx2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63C70E-CCC1-7D7B-1A88-215877627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7F25B-0F4A-FEF1-78C3-170AE3C384A5}"/>
              </a:ext>
            </a:extLst>
          </p:cNvPr>
          <p:cNvSpPr txBox="1"/>
          <p:nvPr/>
        </p:nvSpPr>
        <p:spPr>
          <a:xfrm>
            <a:off x="772402" y="2025376"/>
            <a:ext cx="2262763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400" dirty="0" err="1">
                <a:latin typeface="Arial" panose="020B0604020202020204"/>
              </a:rPr>
              <a:t>CoaliciónGlobal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400" dirty="0">
                <a:latin typeface="Arial" panose="020B0604020202020204"/>
              </a:rPr>
              <a:t>de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>
                <a:latin typeface="Arial" panose="020B0604020202020204"/>
              </a:rPr>
              <a:t>Síntesis de 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SDG </a:t>
            </a:r>
            <a:br>
              <a:rPr kumimoji="0" lang="es-C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400" b="1" dirty="0">
                <a:latin typeface="Arial" panose="020B0604020202020204"/>
              </a:rPr>
              <a:t>Agencias y oficinas </a:t>
            </a:r>
            <a:endParaRPr lang="es-CO" sz="1400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b="1" dirty="0">
                <a:latin typeface="Arial" panose="020B0604020202020204"/>
              </a:rPr>
              <a:t>de la ONU</a:t>
            </a:r>
            <a:br>
              <a:rPr lang="es-CO" sz="1400" b="1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(y bancos multilaterales, asociaciones financieras internacionales y consejos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asesores científicos)</a:t>
            </a:r>
            <a:endParaRPr lang="es-CO" sz="1400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DB9E-3F13-54E8-8852-9B3CFD7767E2}"/>
              </a:ext>
            </a:extLst>
          </p:cNvPr>
          <p:cNvSpPr txBox="1"/>
          <p:nvPr/>
        </p:nvSpPr>
        <p:spPr>
          <a:xfrm>
            <a:off x="3151187" y="1635138"/>
            <a:ext cx="2345993" cy="16466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Comisiones de </a:t>
            </a:r>
            <a:endParaRPr lang="es-CO" sz="1400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cuatro </a:t>
            </a:r>
            <a:endParaRPr lang="es-CO" sz="1400" dirty="0">
              <a:latin typeface="Arial" panose="020B0604020202020204"/>
              <a:cs typeface="Arial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países y grupos similares</a:t>
            </a:r>
            <a:br>
              <a:rPr lang="es-CO" sz="1500" dirty="0">
                <a:latin typeface="Arial" panose="020B0604020202020204"/>
              </a:rPr>
            </a:br>
            <a:r>
              <a:rPr lang="es-CO" sz="1400" b="1" dirty="0">
                <a:latin typeface="Arial" panose="020B0604020202020204"/>
              </a:rPr>
              <a:t>Gobiernos nacionales (y locales)</a:t>
            </a:r>
            <a:br>
              <a:rPr lang="es-CO" sz="1400" b="1" dirty="0">
                <a:latin typeface="Arial" panose="020B0604020202020204"/>
              </a:rPr>
            </a:b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es-CO" sz="1400" dirty="0">
                <a:latin typeface="Arial" panose="020B0604020202020204"/>
              </a:rPr>
              <a:t>incluidos los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400" dirty="0">
                <a:latin typeface="Arial" panose="020B0604020202020204"/>
              </a:rPr>
              <a:t>financiadores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>
                <a:latin typeface="Arial" panose="020B0604020202020204"/>
              </a:rPr>
              <a:t>del desarrollo bilateral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lang="es-CO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FB950-DDB5-E7E8-962E-64186188F53E}"/>
              </a:ext>
            </a:extLst>
          </p:cNvPr>
          <p:cNvSpPr txBox="1"/>
          <p:nvPr/>
        </p:nvSpPr>
        <p:spPr>
          <a:xfrm>
            <a:off x="5596806" y="2048125"/>
            <a:ext cx="2235190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Redes de intermediarios</a:t>
            </a:r>
            <a:endParaRPr lang="es-CO" dirty="0"/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de conocimientos </a:t>
            </a:r>
            <a:endParaRPr lang="es-CO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y asesores científicos</a:t>
            </a:r>
            <a:endParaRPr lang="es-CO" dirty="0">
              <a:latin typeface="Arial" panose="020B0604020202020204"/>
              <a:cs typeface="Arial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b="1" dirty="0">
                <a:latin typeface="Arial" panose="020B0604020202020204"/>
              </a:rPr>
              <a:t>Intermediarios 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b="1" dirty="0">
                <a:latin typeface="Arial" panose="020B0604020202020204"/>
              </a:rPr>
              <a:t>de evidencia</a:t>
            </a:r>
            <a:endParaRPr lang="es-CO" sz="1400" b="1" dirty="0">
              <a:cs typeface="Arial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>
                <a:latin typeface="Arial" panose="020B0604020202020204"/>
              </a:rPr>
              <a:t>(P.</a:t>
            </a:r>
            <a:r>
              <a:rPr lang="es-CO" sz="1400" dirty="0" err="1">
                <a:latin typeface="Arial" panose="020B0604020202020204"/>
              </a:rPr>
              <a:t>Ej</a:t>
            </a:r>
            <a:r>
              <a:rPr lang="es-CO" sz="1400" dirty="0">
                <a:latin typeface="Arial" panose="020B0604020202020204"/>
              </a:rPr>
              <a:t>.:AEN y </a:t>
            </a:r>
            <a:r>
              <a:rPr lang="es-CO" sz="1400" dirty="0" err="1">
                <a:latin typeface="Arial" panose="020B0604020202020204"/>
              </a:rPr>
              <a:t>HubLAC</a:t>
            </a:r>
            <a:r>
              <a:rPr lang="es-CO" sz="1400" dirty="0">
                <a:latin typeface="Arial" panose="020B0604020202020204"/>
              </a:rPr>
              <a:t>; 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INGSA y RFICS)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311F6-EA77-2203-360C-C3CA57BC7A1C}"/>
              </a:ext>
            </a:extLst>
          </p:cNvPr>
          <p:cNvSpPr txBox="1"/>
          <p:nvPr/>
        </p:nvSpPr>
        <p:spPr>
          <a:xfrm>
            <a:off x="481652" y="4619807"/>
            <a:ext cx="2934094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Creación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500" dirty="0">
                <a:latin typeface="Arial" panose="020B0604020202020204"/>
              </a:rPr>
              <a:t>de una </a:t>
            </a:r>
            <a:endParaRPr lang="es-CO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Comunidad Global de </a:t>
            </a:r>
            <a:endParaRPr lang="es-CO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Síntesis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500" dirty="0">
                <a:latin typeface="Arial" panose="020B0604020202020204"/>
              </a:rPr>
              <a:t>de Evidencia </a:t>
            </a:r>
            <a:endParaRPr lang="es-CO" sz="1400" b="1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(BGESC)</a:t>
            </a:r>
            <a:b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400" b="1" dirty="0">
                <a:latin typeface="Arial" panose="020B0604020202020204"/>
              </a:rPr>
              <a:t>Grupos de síntesis</a:t>
            </a:r>
            <a:br>
              <a:rPr kumimoji="0" lang="es-CO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400" b="1" dirty="0">
                <a:latin typeface="Arial" panose="020B0604020202020204"/>
                <a:cs typeface="Arial"/>
              </a:rPr>
              <a:t>de evidencia</a:t>
            </a:r>
            <a:endParaRPr lang="es-C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B6F73-F9DA-6776-A1C2-8367582075DA}"/>
              </a:ext>
            </a:extLst>
          </p:cNvPr>
          <p:cNvSpPr txBox="1"/>
          <p:nvPr/>
        </p:nvSpPr>
        <p:spPr>
          <a:xfrm>
            <a:off x="3044983" y="4763224"/>
            <a:ext cx="2711786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s-CO" sz="1400" dirty="0">
                <a:latin typeface="Arial" panose="020B0604020202020204"/>
              </a:rPr>
              <a:t>Council of </a:t>
            </a:r>
            <a:r>
              <a:rPr lang="es-CO" sz="1400" dirty="0" err="1">
                <a:latin typeface="Arial" panose="020B0604020202020204"/>
              </a:rPr>
              <a:t>Boundary</a:t>
            </a:r>
            <a:r>
              <a:rPr lang="es-CO" sz="1400" dirty="0">
                <a:latin typeface="Arial" panose="020B0604020202020204"/>
              </a:rPr>
              <a:t> 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 err="1">
                <a:latin typeface="Arial" panose="020B0604020202020204"/>
              </a:rPr>
              <a:t>Spanners</a:t>
            </a:r>
            <a:r>
              <a:rPr lang="es-CO" sz="1400" dirty="0">
                <a:latin typeface="Arial" panose="020B0604020202020204"/>
              </a:rPr>
              <a:t>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s-CO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CoBS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br>
              <a:rPr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r>
              <a:rPr lang="es-CO" sz="1400" b="1" dirty="0">
                <a:latin typeface="Arial" panose="020B0604020202020204"/>
              </a:rPr>
              <a:t>Grupos que lideran otras formas de evidencia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(</a:t>
            </a:r>
            <a:r>
              <a:rPr lang="es-CO" sz="1400" dirty="0" err="1">
                <a:latin typeface="Arial" panose="020B0604020202020204"/>
              </a:rPr>
              <a:t>P.Ej.</a:t>
            </a:r>
            <a:r>
              <a:rPr lang="es-CO" sz="1400" dirty="0">
                <a:latin typeface="Arial" panose="020B0604020202020204"/>
              </a:rPr>
              <a:t>: análisis de datos, 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evaluación, ciencia del comportamiento) </a:t>
            </a:r>
            <a:endParaRPr lang="es-CO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394BF-85DE-20A9-7675-B6249213D082}"/>
              </a:ext>
            </a:extLst>
          </p:cNvPr>
          <p:cNvSpPr txBox="1"/>
          <p:nvPr/>
        </p:nvSpPr>
        <p:spPr>
          <a:xfrm>
            <a:off x="5508635" y="4448529"/>
            <a:ext cx="2598855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300" dirty="0">
                <a:latin typeface="Arial" panose="020B0604020202020204"/>
              </a:rPr>
              <a:t>Grupo de Interés de financiadores</a:t>
            </a:r>
            <a:br>
              <a:rPr kumimoji="0" lang="es-CO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300" b="1" dirty="0">
                <a:latin typeface="Arial" panose="020B0604020202020204"/>
              </a:rPr>
              <a:t>Financiadores de</a:t>
            </a:r>
            <a:endParaRPr lang="es-CO" sz="1300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300" b="1" dirty="0">
                <a:latin typeface="Arial" panose="020B0604020202020204"/>
              </a:rPr>
              <a:t> investigación </a:t>
            </a:r>
            <a:br>
              <a:rPr lang="es-CO" sz="1300" dirty="0">
                <a:latin typeface="Arial" panose="020B0604020202020204"/>
              </a:rPr>
            </a:br>
            <a:r>
              <a:rPr lang="es-CO" sz="1300" dirty="0">
                <a:latin typeface="Arial" panose="020B0604020202020204"/>
              </a:rPr>
              <a:t>(tanto síntesis de evidencia</a:t>
            </a:r>
            <a:br>
              <a:rPr lang="es-CO" sz="1300" dirty="0">
                <a:latin typeface="Arial" panose="020B0604020202020204"/>
              </a:rPr>
            </a:br>
            <a:r>
              <a:rPr lang="es-CO" sz="1300" dirty="0">
                <a:latin typeface="Arial" panose="020B0604020202020204"/>
              </a:rPr>
              <a:t>como 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300" dirty="0">
                <a:latin typeface="Arial" panose="020B0604020202020204"/>
              </a:rPr>
              <a:t>investigación primaria)</a:t>
            </a:r>
            <a:endParaRPr lang="es-CO" sz="1300" dirty="0">
              <a:cs typeface="Arial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s-CO" sz="1300" b="1" dirty="0">
                <a:latin typeface="Arial" panose="020B0604020202020204"/>
              </a:rPr>
              <a:t>y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300" b="1" dirty="0">
                <a:latin typeface="Arial" panose="020B0604020202020204"/>
              </a:rPr>
              <a:t>otros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300" b="1" dirty="0">
                <a:latin typeface="Arial" panose="020B0604020202020204"/>
              </a:rPr>
              <a:t>tipos</a:t>
            </a:r>
            <a:br>
              <a:rPr lang="es-CO" sz="1300" b="1" dirty="0">
                <a:latin typeface="Arial" panose="020B0604020202020204"/>
              </a:rPr>
            </a:br>
            <a:r>
              <a:rPr lang="es-CO" sz="1300" b="1" dirty="0">
                <a:latin typeface="Arial" panose="020B0604020202020204"/>
              </a:rPr>
              <a:t>de financiadores</a:t>
            </a:r>
            <a:endParaRPr lang="es-CO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2B4DF8A8-D6A8-70B4-E3FC-4DE4E7DE5AC9}"/>
              </a:ext>
            </a:extLst>
          </p:cNvPr>
          <p:cNvSpPr txBox="1">
            <a:spLocks/>
          </p:cNvSpPr>
          <p:nvPr/>
        </p:nvSpPr>
        <p:spPr>
          <a:xfrm>
            <a:off x="8151203" y="1713979"/>
            <a:ext cx="3914352" cy="3210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 anchor="t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s-CO" sz="1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s-CO" sz="1400" b="1" dirty="0">
                <a:solidFill>
                  <a:schemeClr val="tx1"/>
                </a:solidFill>
                <a:latin typeface="Arial"/>
                <a:cs typeface="Arial"/>
              </a:rPr>
              <a:t>poyar sistemas nacionales </a:t>
            </a:r>
            <a:r>
              <a:rPr lang="es-CO" sz="1400" dirty="0">
                <a:solidFill>
                  <a:schemeClr val="tx1"/>
                </a:solidFill>
                <a:latin typeface="Arial"/>
                <a:cs typeface="Arial"/>
              </a:rPr>
              <a:t>(y locales) que usen muchas formas de evidencia  de investigación para ayudar a abordar las prioridades locales</a:t>
            </a: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25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El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proceso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planificación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ESIC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esta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liderado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por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cinco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grupos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trabajo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y un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grupo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planificación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gobernanza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cada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uno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cuales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preparará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cinco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documentos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cuales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buscarán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retroalimentación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05852"/>
              </p:ext>
            </p:extLst>
          </p:nvPr>
        </p:nvGraphicFramePr>
        <p:xfrm>
          <a:off x="217056" y="1390238"/>
          <a:ext cx="11757888" cy="311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457695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Grupos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trabajo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(WGs) y</a:t>
                      </a:r>
                      <a:br>
                        <a:rPr lang="en-CA" sz="11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Grupos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planificación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(PGs)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50" b="1" err="1">
                          <a:solidFill>
                            <a:schemeClr val="bg1"/>
                          </a:solidFill>
                        </a:rPr>
                        <a:t>Enfocar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924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WG1: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Compromiso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del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lado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 la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demanda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Consiga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productores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usuarios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potenciales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trabajen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juntos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para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comprender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satisfacer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 las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necesidades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usuarios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2924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WG2: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Intercambio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reutilización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datos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Haga que sea normal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estudiar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pregunta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vez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usar las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respuestas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muchas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veces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muchos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contextos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diferentes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WG3: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Uso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seguro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y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responsable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de la IA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Llevar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evidencia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a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vanguardia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tencología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para que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podamos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obtener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mejor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impacto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las personas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recursos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tenemos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924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WG4:Innovación de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métodos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procesos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Idear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métodos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procesos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permitan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radicalmente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más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oportuna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relevante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asequible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WG5: </a:t>
                      </a:r>
                      <a:r>
                        <a:rPr lang="en-CA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Capacidad</a:t>
                      </a:r>
                      <a:r>
                        <a:rPr lang="en-CA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CA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intercambio</a:t>
                      </a:r>
                      <a:endParaRPr lang="en-CA" sz="1150" b="0" i="0" u="none" strike="noStrike" kern="1200" dirty="0" err="1">
                        <a:solidFill>
                          <a:srgbClr val="FF8AD8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Construir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comunidad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global con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capacidad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ofrecer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usar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evidencia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todas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las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cuestiones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sociales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más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importantes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sz="11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PG1: </a:t>
                      </a:r>
                      <a:r>
                        <a:rPr lang="en-CA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Governanza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Idear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opciones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sobre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como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principales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interesados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pueden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seguir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estableciendo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logrando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objetivos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compartidos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más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allá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este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proceso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Páginas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adicionales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que se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activarán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más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adelante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5281"/>
              </p:ext>
            </p:extLst>
          </p:nvPr>
        </p:nvGraphicFramePr>
        <p:xfrm>
          <a:off x="216074" y="4600060"/>
          <a:ext cx="1175887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166494"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Documentos</a:t>
                      </a:r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borrador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Se </a:t>
                      </a:r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abre</a:t>
                      </a:r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 la </a:t>
                      </a:r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ventana</a:t>
                      </a:r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 de consulta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Perfil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endParaRPr lang="en-CA" sz="1200" b="0" kern="100" err="1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err="1">
                          <a:effectLst/>
                        </a:rPr>
                        <a:t>Febrero</a:t>
                      </a:r>
                      <a:r>
                        <a:rPr lang="en-CA" sz="1100" kern="100">
                          <a:effectLst/>
                        </a:rPr>
                        <a:t> 12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madurez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mapa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brechas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endParaRPr lang="en-CA" sz="1200" b="0" kern="100" err="1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effectLst/>
                        </a:rPr>
                        <a:t>Marzo 12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Estrategias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fortalecer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las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relacionadas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incluidas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las "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victorias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rápidas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" sin "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remordimientos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effectLst/>
                        </a:rPr>
                        <a:t>Abril  30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Matriz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esfuerzos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impacto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conclusiones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recomendaciones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CA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effectLst/>
                        </a:rPr>
                        <a:t>Mayo 21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09204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5)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Reporte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( que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ahora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incorpora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costos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y del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grupo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planificación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adicional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)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que se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distribuirá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previamente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asistentes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a la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reunión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consenso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Junio 4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0408fcbc-2e10-4461-bee0-724c01b46ae9"/>
    <ds:schemaRef ds:uri="http://purl.org/dc/elements/1.1/"/>
    <ds:schemaRef ds:uri="599eec1d-e27c-4128-92a4-19001b8afe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1728</Words>
  <Application>Microsoft Macintosh PowerPoint</Application>
  <PresentationFormat>Widescreen</PresentationFormat>
  <Paragraphs>158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  <vt:lpstr>Una declaración de consenso ayudó a consolidar el argumento a favor del cambio</vt:lpstr>
      <vt:lpstr>Reportes adicionales, reportes de revistas, anuncios complementarios y declaraciones fueron parte de una oleada de actividades previas y posteriores al anuncio de ESIC</vt:lpstr>
      <vt:lpstr>El proceso de planificación del ESIC esta adoptando un enfoque de impacto colectivo, comenzando con el acuerdo sobre una agenda común para la infraestructura necesaria</vt:lpstr>
      <vt:lpstr>El proceso de planificación del ESIC involucrará a muchas categorías de "‘titulares de intereses", particularmente ahora aquellos capturados en los dos círculos de la izquierda y los dos círculos de la derecha</vt:lpstr>
      <vt:lpstr>El proceso de planificación de ESIC esta liderado por cinco grupos de trabajo y un grupo de planificación de gobernanza, cada uno de los cuales preparará cinco documentos para los cuales buscarán retroalimentación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