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1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66"/>
    <a:srgbClr val="6699CC"/>
    <a:srgbClr val="FF8AD8"/>
    <a:srgbClr val="000000"/>
    <a:srgbClr val="254776"/>
    <a:srgbClr val="F5E4ED"/>
    <a:srgbClr val="CC76A6"/>
    <a:srgbClr val="E9F7FB"/>
    <a:srgbClr val="F2F2F2"/>
    <a:srgbClr val="FF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1312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John N. Lavis, MD PhD</a:t>
            </a:r>
          </a:p>
          <a:p>
            <a:pPr lvl="0"/>
            <a:r>
              <a:rPr lang="en-US"/>
              <a:t>Co-lead, COVID-19 Evidence Network to support Decision-making (COVID-END)</a:t>
            </a:r>
          </a:p>
          <a:p>
            <a:pPr lvl="0"/>
            <a:r>
              <a:rPr lang="en-US"/>
              <a:t>Co-lead, Global Commission on Evidence to Address Societal Challenges</a:t>
            </a:r>
          </a:p>
          <a:p>
            <a:pPr lvl="0"/>
            <a:r>
              <a:rPr lang="en-US"/>
              <a:t>Tier 1 Canada Research Chair in Evidence-Support Systems</a:t>
            </a:r>
          </a:p>
          <a:p>
            <a:pPr lvl="0"/>
            <a:r>
              <a:rPr lang="en-US"/>
              <a:t>Director, McMaster Health Forum</a:t>
            </a:r>
          </a:p>
          <a:p>
            <a:pPr lvl="0"/>
            <a:r>
              <a:rPr lang="en-US"/>
              <a:t>Director, WHO Collaborating Center for Evidence-Informed Policy </a:t>
            </a:r>
          </a:p>
          <a:p>
            <a:pPr lvl="0"/>
            <a:r>
              <a:rPr lang="en-US"/>
              <a:t>Professor, Department of Health-Research Methods, Evidence and Impact, McMaster University</a:t>
            </a:r>
          </a:p>
          <a:p>
            <a:pPr lvl="0"/>
            <a:r>
              <a:rPr lang="en-US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/>
              <a:t>Click to add text or select an icon below for picture, table, graph and more content options.</a:t>
            </a:r>
          </a:p>
          <a:p>
            <a:pPr lvl="0"/>
            <a:endParaRPr lang="en-US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John N. Lavis, MD PhD</a:t>
            </a:r>
            <a:endParaRPr lang="en-US" sz="800"/>
          </a:p>
          <a:p>
            <a:r>
              <a:rPr lang="en-US"/>
              <a:t>Co-lead, COVID-19 Evidence Network to support Decision-making (COVID-END)</a:t>
            </a:r>
          </a:p>
          <a:p>
            <a:r>
              <a:rPr lang="en-US"/>
              <a:t>Co-lead, Global Commission on Evidence to Address Societal Challenges</a:t>
            </a:r>
          </a:p>
          <a:p>
            <a:r>
              <a:rPr lang="en-US"/>
              <a:t>Tier 1 Canada Research Chair in Evidence-Support Systems</a:t>
            </a:r>
          </a:p>
          <a:p>
            <a:r>
              <a:rPr lang="en-US"/>
              <a:t>Director, McMaster Health Forum</a:t>
            </a:r>
          </a:p>
          <a:p>
            <a:r>
              <a:rPr lang="en-US"/>
              <a:t>Director, WHO Collaborating Center for Evidence-Informed Policy </a:t>
            </a:r>
          </a:p>
          <a:p>
            <a:r>
              <a:rPr lang="en-US"/>
              <a:t>Professor, Department of Health-Research Methods, Evidence and Impact, McMaster University</a:t>
            </a:r>
          </a:p>
          <a:p>
            <a:r>
              <a:rPr lang="en-US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.team/publications/international-collaboration-evidence/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nature.com/articles/d41586-024-03100-2" TargetMode="External"/><Relationship Id="rId5" Type="http://schemas.openxmlformats.org/officeDocument/2006/relationships/hyperlink" Target="https://webtv.un.org/en/asset/k17/k170lx3fcb" TargetMode="External"/><Relationship Id="rId4" Type="http://schemas.openxmlformats.org/officeDocument/2006/relationships/hyperlink" Target="https://wellcome.org/news/evidence-synthesis-infrastructure-collaborat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5733-E4B0-8842-D772-A75E1F9C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22961"/>
            <a:ext cx="11708068" cy="1006368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/>
                <a:cs typeface="Arial"/>
              </a:rPr>
              <a:t>Reportes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adicionales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reportes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revistas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dirty="0" err="1">
                <a:latin typeface="Arial"/>
                <a:cs typeface="Arial"/>
              </a:rPr>
              <a:t>anuncios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complementarios</a:t>
            </a:r>
            <a:r>
              <a:rPr lang="en-US" sz="2200" dirty="0">
                <a:latin typeface="Arial"/>
                <a:cs typeface="Arial"/>
              </a:rPr>
              <a:t> y </a:t>
            </a:r>
            <a:r>
              <a:rPr lang="en-US" sz="2200" dirty="0" err="1">
                <a:latin typeface="Arial"/>
                <a:cs typeface="Arial"/>
              </a:rPr>
              <a:t>declaraciones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fueron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parte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una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oleada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actividades</a:t>
            </a:r>
            <a:r>
              <a:rPr lang="en-US" sz="2200" dirty="0">
                <a:latin typeface="Arial"/>
                <a:cs typeface="Arial"/>
              </a:rPr>
              <a:t> previas y posteriores al </a:t>
            </a:r>
            <a:r>
              <a:rPr lang="en-US" sz="2200" dirty="0" err="1">
                <a:latin typeface="Arial"/>
                <a:cs typeface="Arial"/>
              </a:rPr>
              <a:t>anuncio</a:t>
            </a:r>
            <a:r>
              <a:rPr lang="en-US" sz="2200" dirty="0">
                <a:latin typeface="Arial"/>
                <a:cs typeface="Arial"/>
              </a:rPr>
              <a:t> de ESIC</a:t>
            </a:r>
            <a:endParaRPr lang="en-CA"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C45A3-BEBB-7DC2-A374-08341FAD1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EE057E-A10F-8C43-A72C-53D8ABF81AE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9677399"/>
              </p:ext>
            </p:extLst>
          </p:nvPr>
        </p:nvGraphicFramePr>
        <p:xfrm>
          <a:off x="65679" y="1301141"/>
          <a:ext cx="12023999" cy="5488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927">
                  <a:extLst>
                    <a:ext uri="{9D8B030D-6E8A-4147-A177-3AD203B41FA5}">
                      <a16:colId xmlns:a16="http://schemas.microsoft.com/office/drawing/2014/main" val="252444231"/>
                    </a:ext>
                  </a:extLst>
                </a:gridCol>
                <a:gridCol w="3141255">
                  <a:extLst>
                    <a:ext uri="{9D8B030D-6E8A-4147-A177-3AD203B41FA5}">
                      <a16:colId xmlns:a16="http://schemas.microsoft.com/office/drawing/2014/main" val="248851754"/>
                    </a:ext>
                  </a:extLst>
                </a:gridCol>
                <a:gridCol w="7833817">
                  <a:extLst>
                    <a:ext uri="{9D8B030D-6E8A-4147-A177-3AD203B41FA5}">
                      <a16:colId xmlns:a16="http://schemas.microsoft.com/office/drawing/2014/main" val="2974636839"/>
                    </a:ext>
                  </a:extLst>
                </a:gridCol>
              </a:tblGrid>
              <a:tr h="192399"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Título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00" noProof="0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CO" sz="12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0795"/>
                  </a:ext>
                </a:extLst>
              </a:tr>
              <a:tr h="540608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4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"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MUÉSTRAME" el consenso de la evidencia </a:t>
                      </a:r>
                      <a:r>
                        <a:rPr lang="es-CO" sz="1150" kern="100" noProof="0" dirty="0">
                          <a:solidFill>
                            <a:schemeClr val="tx1"/>
                          </a:solidFill>
                          <a:effectLst/>
                        </a:rPr>
                        <a:t>(versión de trabajo publicada en el sitio web de la Comisión Global de Evidencia)</a:t>
                      </a:r>
                      <a:endParaRPr lang="es-CO" sz="115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Características  de un enfoque para entregar evidencia de investigación de manera confiable a quienes la necesitan. </a:t>
                      </a:r>
                      <a:endParaRPr lang="es-CO" sz="1150" kern="100" noProof="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118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9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Un plan para 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una mejor colaboración internacional sobre la evidencia</a:t>
                      </a:r>
                      <a:endParaRPr lang="es-CO" sz="115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NESTA/ Reino Unido. Reporte del Equipo de información del comportamiento (informalmente, el reporte de la "Comisión de los cuatro países") sobre como los países pueden colaborar en la síntesis de evidencia y en la evaluación.</a:t>
                      </a: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3537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17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Descubrir ciencia "oculta" ayudaría a abordar los mayores problemas del mundo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Editorial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 sobre la Coalición Global de Síntesis de SDG por Helen Pearson (editora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).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7162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19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Transformando la evidencia </a:t>
                      </a:r>
                      <a:r>
                        <a:rPr lang="es-CO" sz="1150" u="sng" kern="100" noProof="0" dirty="0" err="1">
                          <a:solidFill>
                            <a:schemeClr val="tx1"/>
                          </a:solidFill>
                          <a:effectLst/>
                        </a:rPr>
                        <a:t>gobal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br>
                        <a:rPr lang="es-CO" sz="1150" u="sng" kern="100" noProof="0" dirty="0">
                          <a:solidFill>
                            <a:srgbClr val="244776"/>
                          </a:solidFill>
                          <a:effectLst/>
                        </a:rPr>
                      </a:b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Síntesis de evidencia impulsada por IA para la formulación de políticas</a:t>
                      </a:r>
                    </a:p>
                  </a:txBody>
                  <a:tcPr marL="47480" marR="47480" marT="0" marB="0">
                    <a:solidFill>
                      <a:srgbClr val="CC7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b="0" kern="100" noProof="0" dirty="0">
                          <a:effectLst/>
                        </a:rPr>
                        <a:t>Convocatoria abierta de financiación por £11.5 millones (US$15 millones) de Reino Unido. Investigación e Innovación (UKRI) para una infraestructura que respalde la participación de la demanda e integre capacidades humanas y de IA para ofrecer un "caso de demostración" para síntesis de evidencia viva </a:t>
                      </a:r>
                      <a:r>
                        <a:rPr lang="es-CO" sz="1150" b="0" kern="100" noProof="0" dirty="0" err="1">
                          <a:effectLst/>
                        </a:rPr>
                        <a:t>radicamente</a:t>
                      </a:r>
                      <a:r>
                        <a:rPr lang="es-CO" sz="1150" b="0" kern="100" noProof="0" dirty="0">
                          <a:effectLst/>
                        </a:rPr>
                        <a:t> más relevantes, oportunas y asequibles.</a:t>
                      </a:r>
                      <a:endParaRPr lang="es-CO" sz="115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76A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33915"/>
                  </a:ext>
                </a:extLst>
              </a:tr>
              <a:tr h="516807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Anuncio de "intención de financiar"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 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Infraestructura Colaborativa de Síntesis de Evidencia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b="0" kern="100" noProof="0" dirty="0">
                          <a:effectLst/>
                        </a:rPr>
                        <a:t>Anuncio de que </a:t>
                      </a:r>
                      <a:r>
                        <a:rPr lang="es-CO" sz="1150" b="0" kern="100" noProof="0" dirty="0" err="1">
                          <a:effectLst/>
                        </a:rPr>
                        <a:t>Wellcome</a:t>
                      </a:r>
                      <a:r>
                        <a:rPr lang="es-CO" sz="1150" b="0" kern="100" noProof="0" dirty="0">
                          <a:effectLst/>
                        </a:rPr>
                        <a:t> Trust proporcionará £45 millones (US$60 millones) en financiación durante cinco años  para una " ‘</a:t>
                      </a:r>
                      <a:r>
                        <a:rPr lang="es-CO" sz="1150" b="1" kern="100" noProof="0" dirty="0">
                          <a:effectLst/>
                        </a:rPr>
                        <a:t>Infraestructura Colaborativa de Síntesis de Evidencia</a:t>
                      </a:r>
                      <a:r>
                        <a:rPr lang="es-CO" sz="1150" b="0" kern="100" noProof="0" dirty="0">
                          <a:effectLst/>
                        </a:rPr>
                        <a:t>’ que apoyará la participación del lado de la demanda y el uso seguro y responsable  de la IA, así como el intercambio y la reutilización de datos, la innovación de métodos y procesos y el intercambio de capacidades.</a:t>
                      </a:r>
                      <a:endParaRPr lang="es-CO" sz="1150" b="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5404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Hacia 2030 y más allá: Acel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erar los </a:t>
                      </a:r>
                      <a:r>
                        <a:rPr lang="es-CO" sz="1150" u="sng" kern="100" noProof="0" dirty="0" err="1">
                          <a:solidFill>
                            <a:schemeClr val="tx1"/>
                          </a:solidFill>
                          <a:effectLst/>
                        </a:rPr>
                        <a:t>SDGs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 mediante el acceso a la evidencia sobre lo que funciona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Grabación en video de una mesa redonda sobre el papel de la ciencia y las tecnologías digitales para acelerar el progreso hacia los </a:t>
                      </a:r>
                      <a:r>
                        <a:rPr lang="es-CO" sz="1150" kern="100" noProof="0" dirty="0" err="1">
                          <a:effectLst/>
                        </a:rPr>
                        <a:t>SDGs</a:t>
                      </a:r>
                      <a:r>
                        <a:rPr lang="es-CO" sz="1150" kern="100" noProof="0" dirty="0">
                          <a:effectLst/>
                        </a:rPr>
                        <a:t>, que incluye al director ejecutivo de </a:t>
                      </a:r>
                      <a:r>
                        <a:rPr lang="es-CO" sz="1150" kern="100" noProof="0" dirty="0" err="1">
                          <a:effectLst/>
                        </a:rPr>
                        <a:t>Wellcome</a:t>
                      </a:r>
                      <a:r>
                        <a:rPr lang="es-CO" sz="1150" kern="100" noProof="0" dirty="0">
                          <a:effectLst/>
                        </a:rPr>
                        <a:t> Trust, John-Arne </a:t>
                      </a:r>
                      <a:r>
                        <a:rPr lang="es-CO" sz="1150" kern="100" noProof="0" dirty="0" err="1">
                          <a:effectLst/>
                        </a:rPr>
                        <a:t>Røttingen</a:t>
                      </a:r>
                      <a:r>
                        <a:rPr lang="es-CO" sz="1150" kern="100" noProof="0" dirty="0">
                          <a:effectLst/>
                        </a:rPr>
                        <a:t>, </a:t>
                      </a:r>
                      <a:r>
                        <a:rPr lang="es-CO" sz="1150" kern="100" noProof="0" dirty="0" err="1">
                          <a:effectLst/>
                        </a:rPr>
                        <a:t>anuniando</a:t>
                      </a:r>
                      <a:r>
                        <a:rPr lang="es-CO" sz="1150" kern="100" noProof="0" dirty="0">
                          <a:effectLst/>
                        </a:rPr>
                        <a:t> formalmente la inversión de </a:t>
                      </a:r>
                      <a:r>
                        <a:rPr lang="es-CO" sz="1150" kern="100" noProof="0" dirty="0" err="1">
                          <a:effectLst/>
                        </a:rPr>
                        <a:t>Wellcome</a:t>
                      </a:r>
                      <a:r>
                        <a:rPr lang="es-CO" sz="1150" kern="100" noProof="0" dirty="0">
                          <a:effectLst/>
                        </a:rPr>
                        <a:t> Trust.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92074"/>
                  </a:ext>
                </a:extLst>
              </a:tr>
              <a:tr h="463455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Loa científicos están construyendo "bancos de evidencia" gi</a:t>
                      </a: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gantes para crear políticas que realmente funcionen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Artículo de </a:t>
                      </a:r>
                      <a:r>
                        <a:rPr lang="es-CO" sz="1150" kern="100" noProof="0" dirty="0" err="1">
                          <a:effectLst/>
                        </a:rPr>
                        <a:t>Nature</a:t>
                      </a:r>
                      <a:r>
                        <a:rPr lang="es-CO" sz="1150" kern="100" noProof="0" dirty="0">
                          <a:effectLst/>
                        </a:rPr>
                        <a:t> sobre los dos anuncios de financiación por Helen Pearson.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54306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21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Se anunciarán nuevas inversiones por US$74 millones en evidencia del SDG</a:t>
                      </a:r>
                    </a:p>
                  </a:txBody>
                  <a:tcPr marL="47480" marR="47480" marT="0" marB="0"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Declaración de la Coalición Global de Síntesis de SDG sobre los dos anuncios de financiación.</a:t>
                      </a: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74455"/>
                  </a:ext>
                </a:extLst>
              </a:tr>
              <a:tr h="469529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22 Sept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Hilo en X sobre el anuncio de la financiación de la evidencia global transformadora</a:t>
                      </a:r>
                    </a:p>
                  </a:txBody>
                  <a:tcPr marL="47480" marR="474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Hilo en X sobre la inversión de UKRI por el presidente ejecutivo del Consejo de Investigación Económica y Social del Reino </a:t>
                      </a:r>
                      <a:r>
                        <a:rPr lang="es-CO" sz="1150" kern="100" noProof="0" dirty="0" err="1">
                          <a:effectLst/>
                        </a:rPr>
                        <a:t>Unido,Stian</a:t>
                      </a:r>
                      <a:r>
                        <a:rPr lang="es-CO" sz="1150" kern="100" noProof="0" dirty="0">
                          <a:effectLst/>
                        </a:rPr>
                        <a:t> Westlake.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565491"/>
                  </a:ext>
                </a:extLst>
              </a:tr>
              <a:tr h="373236">
                <a:tc>
                  <a:txBody>
                    <a:bodyPr/>
                    <a:lstStyle/>
                    <a:p>
                      <a:pPr algn="l"/>
                      <a:r>
                        <a:rPr lang="es-CO" sz="1150" b="0" kern="100" noProof="0" dirty="0">
                          <a:solidFill>
                            <a:srgbClr val="254776"/>
                          </a:solidFill>
                          <a:effectLst/>
                        </a:rPr>
                        <a:t>2 Oct 2024</a:t>
                      </a:r>
                      <a:endParaRPr lang="es-CO" sz="1150" b="0" kern="100" noProof="0" dirty="0">
                        <a:solidFill>
                          <a:srgbClr val="25477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L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u="sng" kern="100" noProof="0" dirty="0">
                          <a:solidFill>
                            <a:schemeClr val="tx1"/>
                          </a:solidFill>
                          <a:effectLst/>
                        </a:rPr>
                        <a:t>Los "bancos de evidencia" pueden impulsar mejores decisiones en la vida pública</a:t>
                      </a:r>
                    </a:p>
                  </a:txBody>
                  <a:tcPr marL="47480" marR="47480" marT="0" marB="0"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s-CO" sz="1150" kern="100" noProof="0" dirty="0">
                          <a:effectLst/>
                        </a:rPr>
                        <a:t>Artículo de noticias del </a:t>
                      </a:r>
                      <a:r>
                        <a:rPr lang="es-CO" sz="1150" kern="100" noProof="0" dirty="0" err="1">
                          <a:effectLst/>
                        </a:rPr>
                        <a:t>Financial</a:t>
                      </a:r>
                      <a:r>
                        <a:rPr lang="es-CO" sz="1150" kern="100" noProof="0" dirty="0">
                          <a:effectLst/>
                        </a:rPr>
                        <a:t> Times sobre los dos anuncios de financiación.</a:t>
                      </a:r>
                      <a:endParaRPr lang="es-CO" sz="1150" kern="100" noProof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80" marR="47480" marT="0" marB="0">
                    <a:lnR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7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0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43793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599eec1d-e27c-4128-92a4-19001b8afe1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0A3FEE-4E95-40F5-A7D2-D696DE35F0EF}">
  <ds:schemaRefs>
    <ds:schemaRef ds:uri="0408fcbc-2e10-4461-bee0-724c01b46ae9"/>
    <ds:schemaRef ds:uri="599eec1d-e27c-4128-92a4-19001b8afe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537</Words>
  <Application>Microsoft Macintosh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Reportes adicionales, reportes de revistas, anuncios complementarios y declaraciones fueron parte de una oleada de actividades previas y posteriores al anuncio de ESIC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859</cp:revision>
  <cp:lastPrinted>2023-05-24T15:22:34Z</cp:lastPrinted>
  <dcterms:created xsi:type="dcterms:W3CDTF">2017-04-21T15:41:45Z</dcterms:created>
  <dcterms:modified xsi:type="dcterms:W3CDTF">2025-02-28T12:54:42Z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