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B0D8E-CC5B-9F5F-67B4-B5240EE4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12B69-451B-9FAA-2090-3901F8792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9AAB9F-10B8-C986-67BC-FC57466B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es-E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Nuestro Consejo de Implementación concluirá su trabajo con 95 socios organizacionales fuertes, provenientes de 22 países de todas partes del mundo y de muchos organismos globales y regionales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2B4FBEAA-074A-D3CF-7245-65DEAA71281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525" y="1403764"/>
            <a:ext cx="9921241" cy="4691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602F73-9D20-B0D2-6A6E-75A6FF6755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04525" y="2249035"/>
            <a:ext cx="2072455" cy="3688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609585" rtl="0" eaLnBrk="1" fontAlgn="auto" latinLnBrk="0" hangingPunct="1">
              <a:spcBef>
                <a:spcPts val="200"/>
              </a:spcBef>
              <a:buClrTx/>
              <a:buSzTx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</a:t>
            </a:r>
            <a:r>
              <a:rPr lang="en-US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idos</a:t>
            </a:r>
            <a:endParaRPr kumimoji="0" lang="fr" sz="9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 de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Evidencia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África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Alianza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la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Evidencia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Viva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Colaboración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Campbell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Cochrane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Servicios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básicos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efectivos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eBASE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África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Centro EPPI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Coalición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Global de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Síntesis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SDG 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 Internacional de Directrices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Instituto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Veredas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Federación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Internacional de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Asociaciones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Instituciones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Bibliotecarias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Fundación Oswaldo Cruz (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Fiocruz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Colectivo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Panafricano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la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Evidencia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 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nternacional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rancofona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onsejo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ientífico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Sentido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sobre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ciencia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Agencia de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Seguridad</a:t>
            </a:r>
            <a:r>
              <a:rPr lang="en-CA" sz="9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Sanitaria del Reino </a:t>
            </a:r>
            <a:r>
              <a:rPr lang="en-CA" sz="9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unido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spcBef>
                <a:spcPts val="200"/>
              </a:spcBef>
              <a:buClr>
                <a:srgbClr val="1E252B"/>
              </a:buClr>
              <a:buSzPts val="700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UNICEF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3360CFA-241B-DFB1-0B8A-996033840D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99521" y="2258462"/>
            <a:ext cx="1997964" cy="38369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Argentina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lang="fr" sz="900" kern="0" dirty="0">
                <a:solidFill>
                  <a:srgbClr val="1E252B"/>
                </a:solidFill>
                <a:ea typeface="Times New Roman" panose="02020603050405020304" pitchFamily="18" charset="0"/>
                <a:cs typeface="UniversLTStd-LightCn"/>
              </a:rPr>
              <a:t>Australia</a:t>
            </a:r>
            <a:endParaRPr kumimoji="0" lang="fr" sz="90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ea typeface="Times New Roman" panose="02020603050405020304" pitchFamily="18" charset="0"/>
              <a:cs typeface="UniversLTStd-LightCn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Brasil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Canadá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Chile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China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Colombia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Dinamarca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Francia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Alemania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India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Irlanda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Japón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Líbano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Noruega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lang="fr" sz="900" kern="0" dirty="0">
                <a:solidFill>
                  <a:srgbClr val="1E25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Pakistán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Sur </a:t>
            </a:r>
            <a:r>
              <a:rPr lang="fr" sz="900" kern="0" dirty="0">
                <a:solidFill>
                  <a:srgbClr val="1E252B"/>
                </a:solidFill>
                <a:ea typeface="Times New Roman" panose="02020603050405020304" pitchFamily="18" charset="0"/>
                <a:cs typeface="UniversLTStd-LightCn"/>
              </a:rPr>
              <a:t>Á</a:t>
            </a: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frica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Países bajos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ea typeface="Times New Roman" panose="02020603050405020304" pitchFamily="18" charset="0"/>
                <a:cs typeface="UniversLTStd-LightCn"/>
              </a:rPr>
              <a:t>Uganda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US" sz="900" kern="0" dirty="0">
                <a:solidFill>
                  <a:srgbClr val="1E25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Reino </a:t>
            </a:r>
            <a:r>
              <a:rPr lang="en-US" sz="900" kern="0" dirty="0" err="1">
                <a:solidFill>
                  <a:srgbClr val="1E25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unido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US" sz="900" kern="0" dirty="0" err="1">
                <a:solidFill>
                  <a:srgbClr val="1E252B"/>
                </a:solidFill>
                <a:ea typeface="Times New Roman" panose="02020603050405020304" pitchFamily="18" charset="0"/>
                <a:cs typeface="UniversLTStd-LightCn"/>
              </a:rPr>
              <a:t>Estados</a:t>
            </a:r>
            <a:r>
              <a:rPr lang="en-US" sz="900" kern="0" dirty="0">
                <a:solidFill>
                  <a:srgbClr val="1E252B"/>
                </a:solidFill>
                <a:ea typeface="Times New Roman" panose="02020603050405020304" pitchFamily="18" charset="0"/>
                <a:cs typeface="UniversLTStd-LightCn"/>
              </a:rPr>
              <a:t> </a:t>
            </a:r>
            <a:r>
              <a:rPr lang="en-US" sz="900" kern="0" dirty="0" err="1">
                <a:solidFill>
                  <a:srgbClr val="1E252B"/>
                </a:solidFill>
                <a:ea typeface="Times New Roman" panose="02020603050405020304" pitchFamily="18" charset="0"/>
                <a:cs typeface="UniversLTStd-LightCn"/>
              </a:rPr>
              <a:t>unidos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ea typeface="Times New Roman" panose="02020603050405020304" pitchFamily="18" charset="0"/>
              <a:cs typeface="UniversLTStd-LightCn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US" sz="900" kern="0" dirty="0" err="1">
                <a:solidFill>
                  <a:srgbClr val="1E25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Zimbabue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" sz="900" kern="0" dirty="0">
                <a:solidFill>
                  <a:srgbClr val="1E252B"/>
                </a:solidFill>
                <a:ea typeface="Calibri" panose="020F0502020204030204" pitchFamily="34" charset="0"/>
                <a:cs typeface="UniversLTStd-LightCn"/>
              </a:rPr>
              <a:t>Sin contar los países donde tienen su sede los organismos regionales y mundiales</a:t>
            </a:r>
            <a:endParaRPr kumimoji="0" lang="en-CA" sz="9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1AACC97-E93F-DD43-20C9-B8A32D0BE3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2117091" y="2170867"/>
            <a:ext cx="1800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ocios organizacionales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F679A74-8D88-E972-B4D2-7514E10B81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43121" y="3510789"/>
            <a:ext cx="1152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50" b="1" dirty="0">
                <a:solidFill>
                  <a:srgbClr val="000000"/>
                </a:solidFill>
                <a:latin typeface="Arial Narrow" panose="020B0606020202030204" pitchFamily="34" charset="0"/>
              </a:rPr>
              <a:t>Socios ciudadanos</a:t>
            </a:r>
            <a:r>
              <a:rPr kumimoji="0" lang="fr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(n = 10)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F515894B-3A21-036A-BDDB-A97EE9CF7C9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13906" y="3002153"/>
            <a:ext cx="828000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Mediterráneo Oriental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8E10EB3-EC97-F115-A856-E2F7D7006F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19243" y="3016654"/>
            <a:ext cx="5865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6B5FFFE8-ED1D-0FA7-EE5C-181C605BD81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560633" y="3016654"/>
            <a:ext cx="70038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Américas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7DFFF40C-AE9F-1408-0C2D-ACD8B8CCC3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991675" y="3009720"/>
            <a:ext cx="56352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FD57A3EE-7A6D-B1E5-B131-5CD078053F8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32203" y="3017322"/>
            <a:ext cx="5865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5FBEF2CE-0260-B310-9038-F0D33554E0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35675" y="2996056"/>
            <a:ext cx="648000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Pacífico Occidental</a:t>
            </a: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8E1DB820-0204-4DB2-0523-63DCAF86354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46119" y="3002154"/>
            <a:ext cx="612000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 Asiático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D904DC3C-9A2D-A314-7986-FA994000B2A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290549" y="3304680"/>
            <a:ext cx="1336011" cy="21600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 Global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4F398A2-2272-6E3B-90D9-AA4ABE0BFDB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958554" y="3569945"/>
            <a:ext cx="2520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recimiento de membresía</a:t>
            </a:r>
            <a:r>
              <a:rPr lang="fr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2023 - 2025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7312FB03-ADED-A51E-F129-693C0251508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958096" y="5885651"/>
            <a:ext cx="540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BF9BF674-CCED-766F-56A1-A102C3E9351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507806" y="5885651"/>
            <a:ext cx="540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Jul 2023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F5DE413-DF9D-700D-3DEF-0BF02006536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004231" y="5885651"/>
            <a:ext cx="576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</a:t>
            </a: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890AA779-784B-9BA6-B80A-7BBA28B4D2C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593946" y="5885650"/>
            <a:ext cx="468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Jul 2024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669CEEC9-ED48-DC8C-A048-3927F359A9B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085053" y="5885650"/>
            <a:ext cx="58144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kumimoji="0" lang="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BC5A45C0-9CED-9FF5-21C8-80A6B12BE59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70185" y="2001286"/>
            <a:ext cx="1765872" cy="246221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organizacionales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44A69210-FEBB-FE99-55E8-1092EFB6212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37815" y="1992649"/>
            <a:ext cx="977938" cy="246221"/>
          </a:xfrm>
          <a:prstGeom prst="rect">
            <a:avLst/>
          </a:prstGeom>
          <a:solidFill>
            <a:srgbClr val="99CC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3A1C7AD9-2074-EDFD-FC82-518ABA78D95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316501" y="3509362"/>
            <a:ext cx="1728000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 organizacionales</a:t>
            </a:r>
            <a:r>
              <a:rPr kumimoji="0" lang="fr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33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408fcbc-2e10-4461-bee0-724c01b46ae9"/>
    <ds:schemaRef ds:uri="599eec1d-e27c-4128-92a4-19001b8afe1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190</Words>
  <Application>Microsoft Macintosh PowerPoint</Application>
  <PresentationFormat>Widescreen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Nuestro Consejo de Implementación concluirá su trabajo con 95 socios organizacionales fuertes, provenientes de 22 países de todas partes del mundo y de muchos organismos globales y regionales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