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200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A era de "</a:t>
          </a:r>
          <a:r>
            <a:rPr lang="pt-BR" sz="1500" b="1" noProof="0" dirty="0"/>
            <a:t>policrises</a:t>
          </a:r>
          <a:r>
            <a:rPr lang="pt-BR" sz="1500" noProof="0" dirty="0"/>
            <a:t>" em rápida evolução e IA em rápido desenvolvimento significa que um suporte de evidências será necessário agora mais do que nunca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b="1" noProof="0" dirty="0"/>
            <a:t>Pilotos</a:t>
          </a:r>
          <a:r>
            <a:rPr lang="pt-BR" sz="1500" noProof="0" dirty="0"/>
            <a:t> de unidades ultrarrápidas de suporte de evidências e um modelo de "generalista" estão demonstrando relação custo-benefício e criando demanda</a:t>
          </a:r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Os mecanismos de suporte de evidências cada vez mais </a:t>
          </a:r>
          <a:r>
            <a:rPr lang="pt-BR" sz="1500" b="1" noProof="0" dirty="0"/>
            <a:t>alinhados </a:t>
          </a:r>
          <a:r>
            <a:rPr lang="pt-BR" sz="1500" noProof="0" dirty="0"/>
            <a:t>"para cima" com processos consultivos e de tomada de decisão e "para fora" com plataformas de aprendizado e melhoria</a:t>
          </a:r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Estão surgindo colaborações de suporte de evidências </a:t>
          </a:r>
          <a:r>
            <a:rPr lang="pt-BR" sz="1500" b="1" noProof="0" dirty="0"/>
            <a:t>entre países</a:t>
          </a:r>
          <a:r>
            <a:rPr lang="pt-BR" sz="1500" noProof="0" dirty="0"/>
            <a:t> em setores-chave, como educação, desenvolvimento e saúde</a:t>
          </a:r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Também estão surgindo colaborações </a:t>
          </a:r>
          <a:r>
            <a:rPr lang="pt-BR" sz="1500" b="1" noProof="0" dirty="0"/>
            <a:t>entre formas de evidências</a:t>
          </a:r>
          <a:r>
            <a:rPr lang="pt-BR" sz="1500" noProof="0" dirty="0"/>
            <a:t>, por exemplo, com a avaliação e a síntese de evidências</a:t>
          </a:r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500" noProof="0" dirty="0"/>
            <a:t>As avaliações rápidas de sistemas de suporte de evidências estão nos indicando o </a:t>
          </a:r>
          <a:r>
            <a:rPr lang="pt-BR" sz="1500" b="1" noProof="0" dirty="0"/>
            <a:t>terreno fértil </a:t>
          </a:r>
          <a:r>
            <a:rPr lang="pt-BR" sz="1500" noProof="0" dirty="0"/>
            <a:t>onde precisamos "plantar mais sementes"</a:t>
          </a:r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1950970" y="1670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A era de "</a:t>
          </a:r>
          <a:r>
            <a:rPr lang="pt-BR" sz="1500" b="1" kern="1200" noProof="0" dirty="0"/>
            <a:t>policrises</a:t>
          </a:r>
          <a:r>
            <a:rPr lang="pt-BR" sz="1500" kern="1200" noProof="0" dirty="0"/>
            <a:t>" em rápida evolução e IA em rápido desenvolvimento significa que um suporte de evidências será necessário agora mais do que nunca</a:t>
          </a:r>
        </a:p>
      </dsp:txBody>
      <dsp:txXfrm rot="10800000">
        <a:off x="2089882" y="16709"/>
        <a:ext cx="7055229" cy="555650"/>
      </dsp:txXfrm>
    </dsp:sp>
    <dsp:sp modelId="{6595AB10-FC48-2D48-B020-198390FBD631}">
      <dsp:nvSpPr>
        <dsp:cNvPr id="0" name=""/>
        <dsp:cNvSpPr/>
      </dsp:nvSpPr>
      <dsp:spPr>
        <a:xfrm>
          <a:off x="1673139" y="963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1950970" y="715380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noProof="0" dirty="0"/>
            <a:t>Pilotos</a:t>
          </a:r>
          <a:r>
            <a:rPr lang="pt-BR" sz="1500" kern="1200" noProof="0" dirty="0"/>
            <a:t> de unidades ultrarrápidas de suporte de evidências e um modelo de "generalista" estão demonstrando relação custo-benefício e criando demanda</a:t>
          </a:r>
        </a:p>
      </dsp:txBody>
      <dsp:txXfrm rot="10800000">
        <a:off x="2089882" y="715380"/>
        <a:ext cx="7055229" cy="555650"/>
      </dsp:txXfrm>
    </dsp:sp>
    <dsp:sp modelId="{5EB99F6E-837F-FC46-8007-9656AD01B489}">
      <dsp:nvSpPr>
        <dsp:cNvPr id="0" name=""/>
        <dsp:cNvSpPr/>
      </dsp:nvSpPr>
      <dsp:spPr>
        <a:xfrm>
          <a:off x="1673145" y="715380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1950970" y="1429259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Os mecanismos de suporte de evidências cada vez mais </a:t>
          </a:r>
          <a:r>
            <a:rPr lang="pt-BR" sz="1500" b="1" kern="1200" noProof="0" dirty="0"/>
            <a:t>alinhados </a:t>
          </a:r>
          <a:r>
            <a:rPr lang="pt-BR" sz="1500" kern="1200" noProof="0" dirty="0"/>
            <a:t>"para cima" com processos consultivos e de tomada de decisão e "para fora" com plataformas de aprendizado e melhoria</a:t>
          </a:r>
        </a:p>
      </dsp:txBody>
      <dsp:txXfrm rot="10800000">
        <a:off x="2089882" y="1429259"/>
        <a:ext cx="7055229" cy="555650"/>
      </dsp:txXfrm>
    </dsp:sp>
    <dsp:sp modelId="{95035AFB-1917-584D-A0D1-DB2633A1A33B}">
      <dsp:nvSpPr>
        <dsp:cNvPr id="0" name=""/>
        <dsp:cNvSpPr/>
      </dsp:nvSpPr>
      <dsp:spPr>
        <a:xfrm>
          <a:off x="1673145" y="1429259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1950970" y="2143138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Estão surgindo colaborações de suporte de evidências </a:t>
          </a:r>
          <a:r>
            <a:rPr lang="pt-BR" sz="1500" b="1" kern="1200" noProof="0" dirty="0"/>
            <a:t>entre países</a:t>
          </a:r>
          <a:r>
            <a:rPr lang="pt-BR" sz="1500" kern="1200" noProof="0" dirty="0"/>
            <a:t> em setores-chave, como educação, desenvolvimento e saúde</a:t>
          </a:r>
        </a:p>
      </dsp:txBody>
      <dsp:txXfrm rot="10800000">
        <a:off x="2089882" y="2143138"/>
        <a:ext cx="7055229" cy="555650"/>
      </dsp:txXfrm>
    </dsp:sp>
    <dsp:sp modelId="{DD37C77D-EAEC-AB4B-A978-136EF07F3C2F}">
      <dsp:nvSpPr>
        <dsp:cNvPr id="0" name=""/>
        <dsp:cNvSpPr/>
      </dsp:nvSpPr>
      <dsp:spPr>
        <a:xfrm>
          <a:off x="1673145" y="2143138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1950970" y="2857017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Também estão surgindo colaborações </a:t>
          </a:r>
          <a:r>
            <a:rPr lang="pt-BR" sz="1500" b="1" kern="1200" noProof="0" dirty="0"/>
            <a:t>entre formas de evidências</a:t>
          </a:r>
          <a:r>
            <a:rPr lang="pt-BR" sz="1500" kern="1200" noProof="0" dirty="0"/>
            <a:t>, por exemplo, com a avaliação e a síntese de evidências</a:t>
          </a:r>
        </a:p>
      </dsp:txBody>
      <dsp:txXfrm rot="10800000">
        <a:off x="2089882" y="2857017"/>
        <a:ext cx="7055229" cy="555650"/>
      </dsp:txXfrm>
    </dsp:sp>
    <dsp:sp modelId="{DAF88DC8-C01B-BA49-9B0B-8D086652252B}">
      <dsp:nvSpPr>
        <dsp:cNvPr id="0" name=""/>
        <dsp:cNvSpPr/>
      </dsp:nvSpPr>
      <dsp:spPr>
        <a:xfrm>
          <a:off x="1673145" y="2857017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1950970" y="3570896"/>
          <a:ext cx="7194141" cy="555650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27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noProof="0" dirty="0"/>
            <a:t>As avaliações rápidas de sistemas de suporte de evidências estão nos indicando o </a:t>
          </a:r>
          <a:r>
            <a:rPr lang="pt-BR" sz="1500" b="1" kern="1200" noProof="0" dirty="0"/>
            <a:t>terreno fértil </a:t>
          </a:r>
          <a:r>
            <a:rPr lang="pt-BR" sz="1500" kern="1200" noProof="0" dirty="0"/>
            <a:t>onde precisamos "plantar mais sementes"</a:t>
          </a:r>
        </a:p>
      </dsp:txBody>
      <dsp:txXfrm rot="10800000">
        <a:off x="2089882" y="3570896"/>
        <a:ext cx="7055229" cy="555650"/>
      </dsp:txXfrm>
    </dsp:sp>
    <dsp:sp modelId="{3A334A99-C56A-8A45-9DE0-DA3F3FEDA2DB}">
      <dsp:nvSpPr>
        <dsp:cNvPr id="0" name=""/>
        <dsp:cNvSpPr/>
      </dsp:nvSpPr>
      <dsp:spPr>
        <a:xfrm>
          <a:off x="1673145" y="3570896"/>
          <a:ext cx="555650" cy="55565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sz="2300" noProof="0" dirty="0"/>
              <a:t>Sinais da construção de uma dinâmica com a prioridade de implementação 1 ainda estão presentes, </a:t>
            </a:r>
            <a:r>
              <a:rPr lang="pt-BR" sz="2300" noProof="0" dirty="0">
                <a:latin typeface="Arial"/>
                <a:cs typeface="Arial" panose="020B0604020202020204" pitchFamily="34" charset="0"/>
                <a:sym typeface="Arial"/>
              </a:rPr>
              <a:t>mas não estamos vendo compromissos para formalizar e fortalecer os sistemas de suporte de evidências nacionais (e locais)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193952"/>
              </p:ext>
            </p:extLst>
          </p:nvPr>
        </p:nvGraphicFramePr>
        <p:xfrm>
          <a:off x="267858" y="1677324"/>
          <a:ext cx="10818258" cy="412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839906" y="1666172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839905" y="2346829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839905" y="3063035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839905" y="3799422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855437" y="4500265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839905" y="5201108"/>
            <a:ext cx="659234" cy="6189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500" b="1" noProof="0" dirty="0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terms/"/>
    <ds:schemaRef ds:uri="599eec1d-e27c-4128-92a4-19001b8afe14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408fcbc-2e10-4461-bee0-724c01b46a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185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