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13"/>
  </p:notesMasterIdLst>
  <p:handoutMasterIdLst>
    <p:handoutMasterId r:id="rId14"/>
  </p:handoutMasterIdLst>
  <p:sldIdLst>
    <p:sldId id="1200" r:id="rId7"/>
    <p:sldId id="2066" r:id="rId8"/>
    <p:sldId id="2013" r:id="rId9"/>
    <p:sldId id="2031" r:id="rId10"/>
    <p:sldId id="2029" r:id="rId11"/>
    <p:sldId id="2040" r:id="rId12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6A6"/>
    <a:srgbClr val="99CC66"/>
    <a:srgbClr val="6699CC"/>
    <a:srgbClr val="254776"/>
    <a:srgbClr val="000000"/>
    <a:srgbClr val="F5E4ED"/>
    <a:srgbClr val="E9F7FB"/>
    <a:srgbClr val="F2F2F2"/>
    <a:srgbClr val="FF3156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56" autoAdjust="0"/>
  </p:normalViewPr>
  <p:slideViewPr>
    <p:cSldViewPr snapToGrid="0" snapToObjects="1">
      <p:cViewPr varScale="1">
        <p:scale>
          <a:sx n="85" d="100"/>
          <a:sy n="85" d="100"/>
        </p:scale>
        <p:origin x="192" y="120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2/26/25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2/26/25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99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1621C-3EA7-C342-A130-13C6D43C8C0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76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71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00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FFC98-752A-1B3B-307F-B7AC866C8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76FAB6-3E93-DC1A-0DCE-F2A84B55E7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9C611C-A0AD-8984-855C-3E85D9CAE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6F6F6-1EE3-FB76-7DAC-6CCA64F872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 dirty="0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 dirty="0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ure.com/articles/d41586-024-03100-2" TargetMode="External"/><Relationship Id="rId3" Type="http://schemas.openxmlformats.org/officeDocument/2006/relationships/hyperlink" Target="https://www.bi.team/publications/international-collaboration-evidence/" TargetMode="External"/><Relationship Id="rId7" Type="http://schemas.openxmlformats.org/officeDocument/2006/relationships/hyperlink" Target="https://webtv.un.org/en/asset/k17/k170lx3fcb" TargetMode="External"/><Relationship Id="rId2" Type="http://schemas.openxmlformats.org/officeDocument/2006/relationships/hyperlink" Target="https://www.mcmasterforum.org/docs/default-source/evidence-commission/show-me-the-evidence_features.pdf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ellcome.org/news/evidence-synthesis-infrastructure-collaborative" TargetMode="External"/><Relationship Id="rId11" Type="http://schemas.openxmlformats.org/officeDocument/2006/relationships/hyperlink" Target="https://www.ft.com/content/cd3dbce8-1c5e-40f2-b371-2649fe709487" TargetMode="External"/><Relationship Id="rId5" Type="http://schemas.openxmlformats.org/officeDocument/2006/relationships/hyperlink" Target="https://www.ukri.org/opportunity/transforming-global-evidence-ai-driven-evidence-synthesis-for-policymaking/" TargetMode="External"/><Relationship Id="rId10" Type="http://schemas.openxmlformats.org/officeDocument/2006/relationships/hyperlink" Target="https://x.com/stianwestlake/status/1838120199100239939" TargetMode="External"/><Relationship Id="rId4" Type="http://schemas.openxmlformats.org/officeDocument/2006/relationships/hyperlink" Target="https://www.nature.com/articles/d41586-024-02991-5" TargetMode="External"/><Relationship Id="rId9" Type="http://schemas.openxmlformats.org/officeDocument/2006/relationships/hyperlink" Target="https://www.sdgsynthesiscoalition.org/news/us74-million-new-investments-sdg-evidence-be-announc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docs.worldbank.org/en/doc/231d98251cf326922518be0cbe306fdc-0200022023/related/GEEAP-Smart-Buys-2023-2-pages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ies.ed.gov/ncee/WWC/Search/Products?productType=2" TargetMode="External"/><Relationship Id="rId4" Type="http://schemas.openxmlformats.org/officeDocument/2006/relationships/hyperlink" Target="https://educationendowmentfoundation.org.uk/education-evidence/teaching-learning-toolkit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F3C2C0-3406-CF4F-7543-B2F83D9C5BB6}"/>
              </a:ext>
            </a:extLst>
          </p:cNvPr>
          <p:cNvSpPr txBox="1"/>
          <p:nvPr/>
        </p:nvSpPr>
        <p:spPr>
          <a:xfrm>
            <a:off x="27425" y="1296579"/>
            <a:ext cx="11883753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lang="pt-BR" sz="1700" i="1" noProof="0" dirty="0">
                <a:solidFill>
                  <a:srgbClr val="254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Works Climate Solutions Summit</a:t>
            </a:r>
            <a:r>
              <a:rPr lang="pt-BR" sz="1700" noProof="0" dirty="0">
                <a:solidFill>
                  <a:srgbClr val="254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a Cúpula de Soluções Climáticas dos centros </a:t>
            </a:r>
            <a:r>
              <a:rPr lang="pt-BR" sz="1700" i="1" noProof="0" dirty="0">
                <a:solidFill>
                  <a:srgbClr val="254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Works</a:t>
            </a:r>
            <a:r>
              <a:rPr lang="pt-BR" sz="1700" noProof="0" dirty="0">
                <a:solidFill>
                  <a:srgbClr val="254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em Berlim, onde começaram a surgir pensamentos ousados sobre a necessidade de conjuntos de sínteses vivas de evidências em larga escala, habilitados por IA</a:t>
            </a:r>
          </a:p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lang="pt-BR" sz="1700" noProof="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consenso "SHOW ME - Mostre-me as evidências" publicado, que ajudou os principais “titulares de interesse" a descreverem conjuntamente um futuro melhor e garantiu aos financiadores que havia um "problema de dinheiro" e não um "problema de pessoas"</a:t>
            </a:r>
          </a:p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lang="pt-BR" sz="1700" i="1" noProof="0" dirty="0">
                <a:solidFill>
                  <a:srgbClr val="254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Evidence Summit</a:t>
            </a:r>
            <a:r>
              <a:rPr lang="pt-BR" sz="1700" noProof="0" dirty="0">
                <a:solidFill>
                  <a:srgbClr val="254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a Cúpula Global de Evidências, em Praga, onde os líderes da Campbell, Cochrane e JBI se comprometeram a trabalhar com uma ampla coalizão de parceiros para projetar e ajudar a concretizar um salto qualitativo</a:t>
            </a:r>
          </a:p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kumimoji="0" lang="pt-BR" sz="1700" i="1" u="none" strike="noStrike" cap="none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Summit of the Future</a:t>
            </a:r>
            <a:r>
              <a:rPr kumimoji="0" lang="pt-BR" sz="1700" i="0" u="none" strike="noStrike" cap="none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a Cúpula do Futuro, em Nova York, onde foi feito um anúncio representando um avanço, que desencadeou o Processo de planejamento do Colaborativo da Infraestrutura de Síntese de Evidências (ESIC) que está agora em andamento</a:t>
            </a: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pt-BR" sz="1600" noProof="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pt-BR" sz="1600" noProof="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pt-BR" sz="1600" noProof="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pt-BR" sz="1600" noProof="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pt-BR" sz="1600" noProof="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1">
              <a:spcAft>
                <a:spcPts val="300"/>
              </a:spcAft>
              <a:buSzPct val="65000"/>
              <a:tabLst>
                <a:tab pos="447675" algn="l"/>
              </a:tabLst>
              <a:defRPr/>
            </a:pPr>
            <a:br>
              <a:rPr lang="pt-BR" sz="1600" noProof="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600" noProof="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endParaRPr kumimoji="0" lang="pt-BR" sz="170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4">
            <a:extLst>
              <a:ext uri="{FF2B5EF4-FFF2-40B4-BE49-F238E27FC236}">
                <a16:creationId xmlns:a16="http://schemas.microsoft.com/office/drawing/2014/main" id="{84EECF26-E903-39C5-DC35-C5602C649EA3}"/>
              </a:ext>
            </a:extLst>
          </p:cNvPr>
          <p:cNvSpPr txBox="1">
            <a:spLocks/>
          </p:cNvSpPr>
          <p:nvPr/>
        </p:nvSpPr>
        <p:spPr>
          <a:xfrm>
            <a:off x="267857" y="97077"/>
            <a:ext cx="11505789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pt-BR" noProof="0" dirty="0">
                <a:latin typeface="Arial"/>
                <a:cs typeface="Arial" panose="020B0604020202020204" pitchFamily="34" charset="0"/>
                <a:sym typeface="Arial"/>
              </a:rPr>
              <a:t>Quatro eventos em 2024 culminaram em um avanço: uma intenção de financiar um "Colaborativo da Infraestrutura de Síntese de Evidências" (ou ESIC)  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E4B8F62-458C-53D9-04B8-60526857A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pt-BR" noProof="0" smtClean="0"/>
              <a:pPr/>
              <a:t>1</a:t>
            </a:fld>
            <a:endParaRPr lang="pt-BR" noProof="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022077-B66B-CB72-F56C-B32D7B3BA3EE}"/>
              </a:ext>
            </a:extLst>
          </p:cNvPr>
          <p:cNvGrpSpPr/>
          <p:nvPr/>
        </p:nvGrpSpPr>
        <p:grpSpPr>
          <a:xfrm>
            <a:off x="1941182" y="4560213"/>
            <a:ext cx="9832464" cy="1659515"/>
            <a:chOff x="351488" y="3096462"/>
            <a:chExt cx="10966369" cy="1850895"/>
          </a:xfrm>
        </p:grpSpPr>
        <p:pic>
          <p:nvPicPr>
            <p:cNvPr id="4" name="Picture 3" descr="A logo with arrows and text&#10;&#10;Description automatically generated">
              <a:extLst>
                <a:ext uri="{FF2B5EF4-FFF2-40B4-BE49-F238E27FC236}">
                  <a16:creationId xmlns:a16="http://schemas.microsoft.com/office/drawing/2014/main" id="{5B71DE56-2A12-67E7-E1E6-0C26F3602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0326" y="4067029"/>
              <a:ext cx="1943215" cy="860400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AF330DC6-92CA-4F24-96F4-DD0FEC39A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20673"/>
            <a:stretch/>
          </p:blipFill>
          <p:spPr>
            <a:xfrm>
              <a:off x="351488" y="4134290"/>
              <a:ext cx="1975710" cy="643188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B8195B8-6958-13A0-93ED-37216ECB2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88148" y="4086957"/>
              <a:ext cx="1278650" cy="860400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D0AAF80-64CA-89F6-2230-6D52D9CEBA81}"/>
                </a:ext>
              </a:extLst>
            </p:cNvPr>
            <p:cNvCxnSpPr>
              <a:cxnSpLocks/>
            </p:cNvCxnSpPr>
            <p:nvPr/>
          </p:nvCxnSpPr>
          <p:spPr>
            <a:xfrm>
              <a:off x="387860" y="3533422"/>
              <a:ext cx="10929997" cy="0"/>
            </a:xfrm>
            <a:prstGeom prst="line">
              <a:avLst/>
            </a:prstGeom>
            <a:ln w="66675" cap="rnd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734D1B1-08C3-A241-1331-4EC7FBD973BF}"/>
                </a:ext>
              </a:extLst>
            </p:cNvPr>
            <p:cNvGrpSpPr/>
            <p:nvPr/>
          </p:nvGrpSpPr>
          <p:grpSpPr>
            <a:xfrm>
              <a:off x="3112809" y="3221456"/>
              <a:ext cx="5192488" cy="612781"/>
              <a:chOff x="3112809" y="3221456"/>
              <a:chExt cx="5192488" cy="61278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235F3A3-0A3D-9D2B-4915-7AD440FB6EB1}"/>
                  </a:ext>
                </a:extLst>
              </p:cNvPr>
              <p:cNvSpPr/>
              <p:nvPr/>
            </p:nvSpPr>
            <p:spPr>
              <a:xfrm>
                <a:off x="3112809" y="323398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noProof="0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DD275A7-34C6-B3B6-0891-F25E88899514}"/>
                  </a:ext>
                </a:extLst>
              </p:cNvPr>
              <p:cNvSpPr/>
              <p:nvPr/>
            </p:nvSpPr>
            <p:spPr>
              <a:xfrm>
                <a:off x="5293631" y="322145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noProof="0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ECF2670-0120-5EDE-1797-CAECD19D285A}"/>
                  </a:ext>
                </a:extLst>
              </p:cNvPr>
              <p:cNvSpPr/>
              <p:nvPr/>
            </p:nvSpPr>
            <p:spPr>
              <a:xfrm>
                <a:off x="7440149" y="323398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noProof="0" dirty="0"/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319808A-491B-BED4-FB63-74712F80039D}"/>
                </a:ext>
              </a:extLst>
            </p:cNvPr>
            <p:cNvSpPr/>
            <p:nvPr/>
          </p:nvSpPr>
          <p:spPr>
            <a:xfrm>
              <a:off x="865017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90B25B6-A98B-7976-0B8B-6A9F9DB21162}"/>
                </a:ext>
              </a:extLst>
            </p:cNvPr>
            <p:cNvSpPr/>
            <p:nvPr/>
          </p:nvSpPr>
          <p:spPr>
            <a:xfrm>
              <a:off x="5289836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D7F575D-0194-B9AB-6A9C-3198D83031EC}"/>
                </a:ext>
              </a:extLst>
            </p:cNvPr>
            <p:cNvSpPr/>
            <p:nvPr/>
          </p:nvSpPr>
          <p:spPr>
            <a:xfrm>
              <a:off x="7453506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6E1EC0-FA84-BACD-4750-27A0C989ECB0}"/>
                </a:ext>
              </a:extLst>
            </p:cNvPr>
            <p:cNvSpPr txBox="1"/>
            <p:nvPr/>
          </p:nvSpPr>
          <p:spPr>
            <a:xfrm>
              <a:off x="971616" y="3267002"/>
              <a:ext cx="635494" cy="58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noProof="0" dirty="0"/>
                <a:t>Jun</a:t>
              </a:r>
            </a:p>
            <a:p>
              <a:pPr algn="ctr"/>
              <a:r>
                <a:rPr lang="pt-BR" sz="1400" noProof="0" dirty="0"/>
                <a:t>9-12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A43B0A-9156-8138-DBA6-86946441EFE9}"/>
                </a:ext>
              </a:extLst>
            </p:cNvPr>
            <p:cNvSpPr txBox="1"/>
            <p:nvPr/>
          </p:nvSpPr>
          <p:spPr>
            <a:xfrm>
              <a:off x="5344220" y="3267002"/>
              <a:ext cx="755350" cy="58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noProof="0" dirty="0"/>
                <a:t>Set</a:t>
              </a:r>
            </a:p>
            <a:p>
              <a:pPr algn="ctr"/>
              <a:r>
                <a:rPr lang="pt-BR" sz="1400" noProof="0" dirty="0"/>
                <a:t>10-13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4CA060-5C2E-D759-9856-053AAB977C76}"/>
                </a:ext>
              </a:extLst>
            </p:cNvPr>
            <p:cNvSpPr txBox="1"/>
            <p:nvPr/>
          </p:nvSpPr>
          <p:spPr>
            <a:xfrm>
              <a:off x="7516592" y="3267002"/>
              <a:ext cx="745475" cy="58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noProof="0" dirty="0"/>
                <a:t>Set</a:t>
              </a:r>
            </a:p>
            <a:p>
              <a:pPr algn="ctr"/>
              <a:r>
                <a:rPr lang="pt-BR" sz="1400" noProof="0" dirty="0"/>
                <a:t>23-24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F76A9120-A4A8-F0A2-D2BE-02BF07E1D683}"/>
              </a:ext>
            </a:extLst>
          </p:cNvPr>
          <p:cNvSpPr/>
          <p:nvPr/>
        </p:nvSpPr>
        <p:spPr>
          <a:xfrm>
            <a:off x="4464118" y="4614278"/>
            <a:ext cx="775693" cy="775693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BC547D-BD17-E6D7-297F-360157A70F17}"/>
              </a:ext>
            </a:extLst>
          </p:cNvPr>
          <p:cNvSpPr txBox="1"/>
          <p:nvPr/>
        </p:nvSpPr>
        <p:spPr>
          <a:xfrm>
            <a:off x="4545513" y="4740514"/>
            <a:ext cx="569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noProof="0" dirty="0"/>
              <a:t>Set</a:t>
            </a:r>
          </a:p>
          <a:p>
            <a:pPr algn="ctr"/>
            <a:r>
              <a:rPr lang="pt-BR" sz="1400" noProof="0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2D21F6-DD9B-5291-5DA1-02C6470643F5}"/>
              </a:ext>
            </a:extLst>
          </p:cNvPr>
          <p:cNvSpPr txBox="1"/>
          <p:nvPr/>
        </p:nvSpPr>
        <p:spPr>
          <a:xfrm>
            <a:off x="3914754" y="5331349"/>
            <a:ext cx="19691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noProof="0" dirty="0"/>
              <a:t>O consenso "SHOW ME - Mostre-me as evidências" publicado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733852-FC66-0E41-ED3F-B9CC868FA6B0}"/>
              </a:ext>
            </a:extLst>
          </p:cNvPr>
          <p:cNvSpPr txBox="1"/>
          <p:nvPr/>
        </p:nvSpPr>
        <p:spPr>
          <a:xfrm>
            <a:off x="9764728" y="4601327"/>
            <a:ext cx="2469907" cy="151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noProof="0" dirty="0"/>
          </a:p>
        </p:txBody>
      </p:sp>
      <p:pic>
        <p:nvPicPr>
          <p:cNvPr id="18" name="Picture 17" descr="A blue line on a white background&#10;&#10;Description automatically generated">
            <a:extLst>
              <a:ext uri="{FF2B5EF4-FFF2-40B4-BE49-F238E27FC236}">
                <a16:creationId xmlns:a16="http://schemas.microsoft.com/office/drawing/2014/main" id="{C348343E-89EE-9D81-A3F2-7360624B15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1351" y="4693515"/>
            <a:ext cx="906856" cy="6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5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4D9C-A647-C8D2-387C-6D254416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700" noProof="0" dirty="0">
                <a:solidFill>
                  <a:schemeClr val="tx1"/>
                </a:solidFill>
              </a:rPr>
              <a:t>Uma declaração de consenso ajudou a consolidar a justificativa para a mudança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B38AB1-C930-C1D7-DAE9-7F1794F747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7858" y="1403350"/>
            <a:ext cx="8169275" cy="4903788"/>
          </a:xfrm>
        </p:spPr>
        <p:txBody>
          <a:bodyPr/>
          <a:lstStyle/>
          <a:p>
            <a:pPr marL="0" indent="0">
              <a:spcAft>
                <a:spcPts val="300"/>
              </a:spcAft>
              <a:buClr>
                <a:srgbClr val="244776"/>
              </a:buClr>
              <a:buNone/>
            </a:pPr>
            <a:r>
              <a:rPr lang="pt-BR" sz="1800" noProof="0" dirty="0">
                <a:solidFill>
                  <a:srgbClr val="FF0000"/>
                </a:solidFill>
              </a:rPr>
              <a:t>SHOW ME </a:t>
            </a:r>
            <a:r>
              <a:rPr lang="pt-BR" sz="1800" noProof="0" dirty="0">
                <a:solidFill>
                  <a:schemeClr val="tx1"/>
                </a:solidFill>
              </a:rPr>
              <a:t>- Mostre-me as evidências:</a:t>
            </a:r>
            <a:r>
              <a:rPr lang="pt-BR" noProof="0" dirty="0">
                <a:solidFill>
                  <a:schemeClr val="tx1"/>
                </a:solidFill>
              </a:rPr>
              <a:t> </a:t>
            </a:r>
            <a:r>
              <a:rPr lang="pt-BR" sz="1800" noProof="0" dirty="0">
                <a:solidFill>
                  <a:schemeClr val="tx1"/>
                </a:solidFill>
              </a:rPr>
              <a:t>Componentes de uma abordagem para fornecer de forma confiável evidências de pesquisa para quem precisa</a:t>
            </a:r>
          </a:p>
          <a:p>
            <a:pPr marL="357188" indent="-357188">
              <a:spcAft>
                <a:spcPts val="300"/>
              </a:spcAft>
              <a:buClr>
                <a:srgbClr val="244776"/>
              </a:buClr>
              <a:buFont typeface="+mj-lt"/>
              <a:buAutoNum type="arabicParenR"/>
            </a:pPr>
            <a:r>
              <a:rPr lang="pt-BR" i="1" noProof="0" dirty="0">
                <a:solidFill>
                  <a:srgbClr val="FF0000"/>
                </a:solidFill>
              </a:rPr>
              <a:t>S</a:t>
            </a:r>
            <a:r>
              <a:rPr lang="pt-BR" i="1" noProof="0" dirty="0">
                <a:solidFill>
                  <a:schemeClr val="tx1"/>
                </a:solidFill>
              </a:rPr>
              <a:t>upport systems nationally (and locally)</a:t>
            </a:r>
            <a:r>
              <a:rPr lang="pt-BR" noProof="0" dirty="0"/>
              <a:t> - Sistemas de suporte nacionais (e locais) que utilizam várias formas de evidências de pesquisa para ajudar a abordar prioridades locais</a:t>
            </a:r>
          </a:p>
          <a:p>
            <a:pPr marL="357188" indent="-357188">
              <a:spcAft>
                <a:spcPts val="300"/>
              </a:spcAft>
              <a:buAutoNum type="arabicParenR" startAt="2"/>
              <a:tabLst>
                <a:tab pos="266673" algn="l"/>
              </a:tabLst>
            </a:pPr>
            <a:r>
              <a:rPr lang="pt-BR" b="1" i="1" noProof="0" dirty="0">
                <a:solidFill>
                  <a:srgbClr val="FF0000"/>
                </a:solidFill>
              </a:rPr>
              <a:t>H</a:t>
            </a:r>
            <a:r>
              <a:rPr lang="pt-BR" b="1" i="1" noProof="0" dirty="0"/>
              <a:t>armonized efforts globally</a:t>
            </a:r>
            <a:r>
              <a:rPr lang="pt-BR" b="1" noProof="0" dirty="0"/>
              <a:t> - Esforços globais harmonizados que facilitam o aprendizado com outros ao redor do mundo</a:t>
            </a:r>
          </a:p>
          <a:p>
            <a:pPr marL="357188" indent="-357188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673" algn="l"/>
              </a:tabLst>
            </a:pPr>
            <a:r>
              <a:rPr lang="pt-BR" i="1" noProof="0" dirty="0">
                <a:solidFill>
                  <a:srgbClr val="FF0000"/>
                </a:solidFill>
              </a:rPr>
              <a:t>O</a:t>
            </a:r>
            <a:r>
              <a:rPr lang="pt-BR" i="1" noProof="0" dirty="0"/>
              <a:t>pen-science approaches</a:t>
            </a:r>
            <a:r>
              <a:rPr lang="pt-BR" noProof="0" dirty="0"/>
              <a:t> - Abordagens de ciência aberta que tornam a norma construir sobre o que outros já fizeram</a:t>
            </a:r>
          </a:p>
          <a:p>
            <a:pPr marL="357188" indent="-357188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673" algn="l"/>
              </a:tabLst>
            </a:pPr>
            <a:r>
              <a:rPr lang="pt-BR" i="1" noProof="0" dirty="0">
                <a:solidFill>
                  <a:srgbClr val="FF0000"/>
                </a:solidFill>
              </a:rPr>
              <a:t>W</a:t>
            </a:r>
            <a:r>
              <a:rPr lang="pt-BR" i="1" noProof="0" dirty="0"/>
              <a:t>aste-reduction efforts</a:t>
            </a:r>
            <a:r>
              <a:rPr lang="pt-BR" noProof="0" dirty="0"/>
              <a:t> - Esforços de redução de desperdício que maximizam os investimentos em suporte de evidências e em pesquisa</a:t>
            </a:r>
          </a:p>
          <a:p>
            <a:pPr marL="357188" indent="-357188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673" algn="l"/>
              </a:tabLst>
            </a:pPr>
            <a:r>
              <a:rPr lang="pt-BR" i="1" noProof="0" dirty="0">
                <a:solidFill>
                  <a:srgbClr val="FF0000"/>
                </a:solidFill>
              </a:rPr>
              <a:t>M</a:t>
            </a:r>
            <a:r>
              <a:rPr lang="pt-BR" i="1" noProof="0" dirty="0"/>
              <a:t>easured communications</a:t>
            </a:r>
            <a:r>
              <a:rPr lang="pt-BR" noProof="0" dirty="0"/>
              <a:t> - Comunicações medidas que esclarecem o que sabemos a partir das evidências existentes e com quais ressalvas</a:t>
            </a:r>
          </a:p>
          <a:p>
            <a:pPr marL="357188" indent="-357188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673" algn="l"/>
              </a:tabLst>
            </a:pPr>
            <a:r>
              <a:rPr lang="pt-BR" i="1" noProof="0" dirty="0">
                <a:solidFill>
                  <a:srgbClr val="FF0000"/>
                </a:solidFill>
              </a:rPr>
              <a:t>E</a:t>
            </a:r>
            <a:r>
              <a:rPr lang="pt-BR" i="1" noProof="0" dirty="0"/>
              <a:t>quity and efficiency</a:t>
            </a:r>
            <a:r>
              <a:rPr lang="pt-BR" noProof="0" dirty="0"/>
              <a:t> - Equidade e eficiência em todos os aspectos desse trabalho</a:t>
            </a:r>
          </a:p>
          <a:p>
            <a:pPr marL="357188" indent="-357188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673" algn="l"/>
              </a:tabLst>
            </a:pPr>
            <a:endParaRPr lang="pt-BR" sz="800" noProof="0" dirty="0">
              <a:solidFill>
                <a:schemeClr val="tx1"/>
              </a:solidFill>
            </a:endParaRPr>
          </a:p>
          <a:p>
            <a:pPr marL="360327" indent="-360327">
              <a:spcAft>
                <a:spcPts val="300"/>
              </a:spcAft>
              <a:buAutoNum type="arabicParenR" startAt="6"/>
            </a:pPr>
            <a:endParaRPr lang="pt-BR" sz="1700" noProof="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pt-BR" sz="1700" noProof="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pt-BR" sz="1700" noProof="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pt-BR" sz="1700" noProof="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pt-BR" sz="1700" noProof="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pt-BR" sz="1700" noProof="0" dirty="0">
              <a:solidFill>
                <a:schemeClr val="tx1"/>
              </a:solidFill>
            </a:endParaRPr>
          </a:p>
          <a:p>
            <a:endParaRPr lang="pt-BR" noProof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A4110F-233F-735D-A8E6-E55977771E8B}"/>
              </a:ext>
            </a:extLst>
          </p:cNvPr>
          <p:cNvGrpSpPr/>
          <p:nvPr/>
        </p:nvGrpSpPr>
        <p:grpSpPr>
          <a:xfrm>
            <a:off x="8437133" y="3959161"/>
            <a:ext cx="3538793" cy="2347977"/>
            <a:chOff x="467759" y="1597742"/>
            <a:chExt cx="9922946" cy="70341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049059F-0622-C1FF-6068-CB38FA37D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29326">
              <a:off x="6938862" y="3410360"/>
              <a:ext cx="3451843" cy="4634089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B0F7134-5D7C-BB21-E48C-89BE7C783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94752">
              <a:off x="596899" y="1700796"/>
              <a:ext cx="3463757" cy="4378918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41F911-EB41-81B8-F4F3-EAC6AF11F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743609">
              <a:off x="3539552" y="1597742"/>
              <a:ext cx="3650299" cy="5123533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57B58E-1441-B6D9-AAED-1BBE5F31E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46455">
              <a:off x="4131183" y="3832688"/>
              <a:ext cx="3607287" cy="4433272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7FC768-EC96-E877-5B4F-28301B98B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477842">
              <a:off x="467759" y="3743015"/>
              <a:ext cx="3737579" cy="4888887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6F54263-5DEF-BBDE-F27E-94FAE50C080A}"/>
              </a:ext>
            </a:extLst>
          </p:cNvPr>
          <p:cNvSpPr txBox="1"/>
          <p:nvPr/>
        </p:nvSpPr>
        <p:spPr>
          <a:xfrm>
            <a:off x="8783082" y="1457966"/>
            <a:ext cx="3286298" cy="218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  <a:buClr>
                <a:srgbClr val="254776"/>
              </a:buClr>
              <a:tabLst>
                <a:tab pos="266673" algn="l"/>
              </a:tabLst>
            </a:pPr>
            <a:r>
              <a:rPr lang="pt-BR" sz="1600" noProof="0" dirty="0">
                <a:solidFill>
                  <a:schemeClr val="tx1"/>
                </a:solidFill>
              </a:rPr>
              <a:t>Disponível em sete idiomas (árabe, chinês, inglês, francês, japonês, português e espanhol)</a:t>
            </a:r>
          </a:p>
          <a:p>
            <a:pPr>
              <a:spcAft>
                <a:spcPts val="300"/>
              </a:spcAft>
              <a:buClr>
                <a:srgbClr val="254776"/>
              </a:buClr>
              <a:tabLst>
                <a:tab pos="266673" algn="l"/>
              </a:tabLst>
            </a:pPr>
            <a:endParaRPr lang="pt-BR" sz="900" noProof="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  <a:buClr>
                <a:srgbClr val="254776"/>
              </a:buClr>
              <a:tabLst>
                <a:tab pos="266673" algn="l"/>
              </a:tabLst>
            </a:pPr>
            <a:r>
              <a:rPr lang="pt-BR" sz="1600" noProof="0">
                <a:solidFill>
                  <a:schemeClr val="tx1"/>
                </a:solidFill>
              </a:rPr>
              <a:t>Copublicado</a:t>
            </a:r>
            <a:r>
              <a:rPr lang="pt-BR" sz="1600" noProof="0" dirty="0">
                <a:solidFill>
                  <a:schemeClr val="tx1"/>
                </a:solidFill>
              </a:rPr>
              <a:t> em cinco periódicos (Campbell Collaboration, Cochrane, Collaboration for Environmental Evidence, Guidelines International Network, JBI)</a:t>
            </a:r>
          </a:p>
        </p:txBody>
      </p:sp>
    </p:spTree>
    <p:extLst>
      <p:ext uri="{BB962C8B-B14F-4D97-AF65-F5344CB8AC3E}">
        <p14:creationId xmlns:p14="http://schemas.microsoft.com/office/powerpoint/2010/main" val="364992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15733-E4B0-8842-D772-A75E1F9C3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22961"/>
            <a:ext cx="11708068" cy="1006368"/>
          </a:xfrm>
        </p:spPr>
        <p:txBody>
          <a:bodyPr>
            <a:noAutofit/>
          </a:bodyPr>
          <a:lstStyle/>
          <a:p>
            <a:r>
              <a:rPr lang="pt-BR" noProof="0" dirty="0"/>
              <a:t>Relatórios adicionais, relatórios de periódicos, anúncios e declarações complementares fizeram parte de uma série de atividades que antecederam e acompanharam o anúncio do ESIC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2C45A3-BEBB-7DC2-A374-08341FAD1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pt-BR" noProof="0" smtClean="0"/>
              <a:pPr/>
              <a:t>3</a:t>
            </a:fld>
            <a:endParaRPr lang="pt-BR" noProof="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EEE057E-A10F-8C43-A72C-53D8ABF81AE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68449502"/>
              </p:ext>
            </p:extLst>
          </p:nvPr>
        </p:nvGraphicFramePr>
        <p:xfrm>
          <a:off x="113607" y="1353790"/>
          <a:ext cx="11964786" cy="5930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3761">
                  <a:extLst>
                    <a:ext uri="{9D8B030D-6E8A-4147-A177-3AD203B41FA5}">
                      <a16:colId xmlns:a16="http://schemas.microsoft.com/office/drawing/2014/main" val="252444231"/>
                    </a:ext>
                  </a:extLst>
                </a:gridCol>
                <a:gridCol w="3125785">
                  <a:extLst>
                    <a:ext uri="{9D8B030D-6E8A-4147-A177-3AD203B41FA5}">
                      <a16:colId xmlns:a16="http://schemas.microsoft.com/office/drawing/2014/main" val="248851754"/>
                    </a:ext>
                  </a:extLst>
                </a:gridCol>
                <a:gridCol w="7795240">
                  <a:extLst>
                    <a:ext uri="{9D8B030D-6E8A-4147-A177-3AD203B41FA5}">
                      <a16:colId xmlns:a16="http://schemas.microsoft.com/office/drawing/2014/main" val="2974636839"/>
                    </a:ext>
                  </a:extLst>
                </a:gridCol>
              </a:tblGrid>
              <a:tr h="192399">
                <a:tc>
                  <a:txBody>
                    <a:bodyPr/>
                    <a:lstStyle/>
                    <a:p>
                      <a:pPr algn="ctr"/>
                      <a:r>
                        <a:rPr lang="pt-BR" sz="1200" noProof="0" dirty="0">
                          <a:solidFill>
                            <a:schemeClr val="bg1"/>
                          </a:solidFill>
                          <a:effectLst/>
                        </a:rPr>
                        <a:t>Data</a:t>
                      </a:r>
                    </a:p>
                  </a:txBody>
                  <a:tcPr marL="47480" marR="474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noProof="0" dirty="0">
                          <a:solidFill>
                            <a:schemeClr val="bg1"/>
                          </a:solidFill>
                          <a:effectLst/>
                        </a:rPr>
                        <a:t>Título</a:t>
                      </a:r>
                    </a:p>
                  </a:txBody>
                  <a:tcPr marL="47480" marR="474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noProof="0" dirty="0">
                          <a:solidFill>
                            <a:schemeClr val="bg1"/>
                          </a:solidFill>
                          <a:effectLst/>
                        </a:rPr>
                        <a:t>Descrição</a:t>
                      </a:r>
                    </a:p>
                  </a:txBody>
                  <a:tcPr marL="47480" marR="47480" marT="0" marB="0">
                    <a:solidFill>
                      <a:srgbClr val="CC7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12079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/>
                      <a:r>
                        <a:rPr lang="pt-BR" sz="1200" b="0" noProof="0" dirty="0">
                          <a:solidFill>
                            <a:srgbClr val="254776"/>
                          </a:solidFill>
                          <a:effectLst/>
                        </a:rPr>
                        <a:t>4 set 2024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u="sng" noProof="0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 consenso "SHOW ME - Mostre-me as evidências"</a:t>
                      </a:r>
                      <a:r>
                        <a:rPr lang="pt-BR" sz="1200" noProof="0" dirty="0">
                          <a:solidFill>
                            <a:schemeClr val="tx1"/>
                          </a:solidFill>
                          <a:effectLst/>
                        </a:rPr>
                        <a:t> (versão preliminar publicada no site da Comissão Global de Evidências)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noProof="0" dirty="0">
                          <a:effectLst/>
                        </a:rPr>
                        <a:t>Componentes de uma abordagem para fornecer de forma confiável evidências de pesquisa para quem precisa. 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31184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pt-BR" sz="1200" b="0" noProof="0" dirty="0">
                          <a:solidFill>
                            <a:srgbClr val="254776"/>
                          </a:solidFill>
                          <a:effectLst/>
                        </a:rPr>
                        <a:t>9 set 2024</a:t>
                      </a:r>
                    </a:p>
                  </a:txBody>
                  <a:tcPr marL="47480" marR="47480" marT="0" marB="0">
                    <a:solidFill>
                      <a:srgbClr val="CC7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u="sng" noProof="0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Um plano para uma melhor colaboração internacional em evidências</a:t>
                      </a:r>
                    </a:p>
                  </a:txBody>
                  <a:tcPr marL="47480" marR="47480" marT="0" marB="0">
                    <a:solidFill>
                      <a:srgbClr val="CC7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noProof="0" dirty="0">
                          <a:effectLst/>
                        </a:rPr>
                        <a:t> Relatório da NESTA/Equipe de Insights Comportamentais (BIT, na sigla em inglês) do Reino Unido (informalmente o relatório da "Comissão de quatro países") sobre como os países podem colaborar na síntese de evidências e na avaliação</a:t>
                      </a:r>
                    </a:p>
                  </a:txBody>
                  <a:tcPr marL="47480" marR="47480" marT="0" marB="0">
                    <a:solidFill>
                      <a:srgbClr val="CC76A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53537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pt-BR" sz="1200" b="0" noProof="0" dirty="0">
                          <a:solidFill>
                            <a:srgbClr val="254776"/>
                          </a:solidFill>
                          <a:effectLst/>
                        </a:rPr>
                        <a:t>17 set 2024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u="sng" noProof="0" dirty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 revelação da ciência "oculta" ajudaria a resolver os maiores problemas do mundo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noProof="0" dirty="0">
                          <a:effectLst/>
                        </a:rPr>
                        <a:t>Editorial da Nature sobre a Coalizão Global de Síntese dos ODS por Helen Pearson (uma editora da Nature)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987162"/>
                  </a:ext>
                </a:extLst>
              </a:tr>
              <a:tr h="516807">
                <a:tc>
                  <a:txBody>
                    <a:bodyPr/>
                    <a:lstStyle/>
                    <a:p>
                      <a:pPr algn="l"/>
                      <a:r>
                        <a:rPr lang="pt-BR" sz="1200" b="0" noProof="0" dirty="0">
                          <a:solidFill>
                            <a:srgbClr val="254776"/>
                          </a:solidFill>
                          <a:effectLst/>
                        </a:rPr>
                        <a:t>19 set 2024</a:t>
                      </a:r>
                    </a:p>
                  </a:txBody>
                  <a:tcPr marL="47480" marR="47480" marT="0" marB="0">
                    <a:solidFill>
                      <a:srgbClr val="CC7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u="sng" noProof="0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Transformando evidências globais: </a:t>
                      </a:r>
                      <a:br>
                        <a:rPr lang="pt-BR" sz="1200" u="sng" noProof="0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pt-BR" sz="1200" u="sng" noProof="0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síntese de evidências orientada por IA para formulação de políticas</a:t>
                      </a:r>
                    </a:p>
                  </a:txBody>
                  <a:tcPr marL="47480" marR="47480" marT="0" marB="0">
                    <a:solidFill>
                      <a:srgbClr val="CC7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b="0" noProof="0" dirty="0">
                          <a:effectLst/>
                        </a:rPr>
                        <a:t>Chamada aberta para financiamento de £ 11,5 milhões (US$ 15 milhões) pela Agência de Pesquisa e Inovação do Reino Unido (UKRI, na sigla em inglês) para uma infraestrutura que apoiará o engajamento do lado da demanda e integrará recursos humanos e de IA para fornecer um "caso de demonstração" para sínteses vivas de evidências radicalmente mais relevantes, oportunas e acessíveis</a:t>
                      </a:r>
                    </a:p>
                    <a:p>
                      <a:pPr algn="l" rtl="0">
                        <a:spcAft>
                          <a:spcPts val="300"/>
                        </a:spcAft>
                      </a:pPr>
                      <a:endParaRPr lang="pt-BR" sz="100" b="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CC76A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633915"/>
                  </a:ext>
                </a:extLst>
              </a:tr>
              <a:tr h="516807">
                <a:tc>
                  <a:txBody>
                    <a:bodyPr/>
                    <a:lstStyle/>
                    <a:p>
                      <a:pPr algn="l"/>
                      <a:r>
                        <a:rPr lang="pt-BR" sz="1200" b="0" noProof="0" dirty="0">
                          <a:solidFill>
                            <a:srgbClr val="254776"/>
                          </a:solidFill>
                          <a:effectLst/>
                        </a:rPr>
                        <a:t>21 set 2024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u="sng" noProof="0" dirty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Anúncio de "Intenção de financiar": o Colaborativo da Infraestrutura de Síntese de Evidências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noProof="0" dirty="0">
                          <a:effectLst/>
                        </a:rPr>
                        <a:t>Anúncio de que a Wellcome Trust fornecerá £ 45 milhões (US$ 60 milhões) em financiamento ao longo de cinco anos para um "</a:t>
                      </a:r>
                      <a:r>
                        <a:rPr lang="pt-BR" sz="1200" b="1" noProof="0" dirty="0">
                          <a:effectLst/>
                        </a:rPr>
                        <a:t>Colaborativo da Infraestrutura de Síntese de Evidências</a:t>
                      </a:r>
                      <a:r>
                        <a:rPr lang="pt-BR" sz="1200" noProof="0" dirty="0">
                          <a:effectLst/>
                        </a:rPr>
                        <a:t>" que apoiará o engajamento do lado da demanda e o uso seguro e responsável da IA, bem como o compartilhamento e reutilização de dados, a inovação de métodos e processos, e o compartilhamento de capacidade</a:t>
                      </a:r>
                    </a:p>
                    <a:p>
                      <a:pPr algn="l" rtl="0">
                        <a:spcAft>
                          <a:spcPts val="300"/>
                        </a:spcAft>
                      </a:pPr>
                      <a:endParaRPr lang="pt-BR" sz="100" b="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25404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/>
                      <a:r>
                        <a:rPr lang="pt-BR" sz="1200" b="0" noProof="0" dirty="0">
                          <a:solidFill>
                            <a:srgbClr val="254776"/>
                          </a:solidFill>
                          <a:effectLst/>
                        </a:rPr>
                        <a:t>21 set 2024</a:t>
                      </a: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u="sng" noProof="0" dirty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Rumo a 2030 e além: Acelerando os ODS por meio do acesso a evidências sobre o que funciona</a:t>
                      </a: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noProof="0" dirty="0">
                          <a:effectLst/>
                        </a:rPr>
                        <a:t>Gravação em vídeo da discussão conduzida por um painel sobre o papel da ciência e das tecnologias digitais na aceleração do progresso em direção aos ODS, que inclui o CEO da Wellcome Trust, John-Arne Røttingen, anunciando formalmente o investimento da Wellcome Trust</a:t>
                      </a: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292074"/>
                  </a:ext>
                </a:extLst>
              </a:tr>
              <a:tr h="463455">
                <a:tc>
                  <a:txBody>
                    <a:bodyPr/>
                    <a:lstStyle/>
                    <a:p>
                      <a:pPr algn="l"/>
                      <a:r>
                        <a:rPr lang="pt-BR" sz="1200" b="0" noProof="0" dirty="0">
                          <a:solidFill>
                            <a:srgbClr val="254776"/>
                          </a:solidFill>
                          <a:effectLst/>
                        </a:rPr>
                        <a:t>21 set 2024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u="sng" noProof="0" dirty="0">
                          <a:solidFill>
                            <a:schemeClr val="tx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Os cientistas estão construindo "bancos de evidências" gigantes para criar políticas que realmente funcionem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noProof="0" dirty="0">
                          <a:effectLst/>
                        </a:rPr>
                        <a:t>Artigo da Nature sobre os dois anúncios de financiamento por Helen Pearson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954306"/>
                  </a:ext>
                </a:extLst>
              </a:tr>
              <a:tr h="451203">
                <a:tc>
                  <a:txBody>
                    <a:bodyPr/>
                    <a:lstStyle/>
                    <a:p>
                      <a:pPr algn="l"/>
                      <a:r>
                        <a:rPr lang="pt-BR" sz="1200" b="0" noProof="0" dirty="0">
                          <a:solidFill>
                            <a:srgbClr val="254776"/>
                          </a:solidFill>
                          <a:effectLst/>
                        </a:rPr>
                        <a:t>21 set 2024</a:t>
                      </a: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u="sng" noProof="0" dirty="0">
                          <a:solidFill>
                            <a:schemeClr val="tx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Novos investimentos de US$ 74 milhões em evidências dos ODS serão anunciados</a:t>
                      </a: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noProof="0" dirty="0">
                          <a:effectLst/>
                        </a:rPr>
                        <a:t>Declaração da Coalizão Global de Síntese dos ODS sobre os dois anúncios de financiamento</a:t>
                      </a: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74455"/>
                  </a:ext>
                </a:extLst>
              </a:tr>
              <a:tr h="469529">
                <a:tc>
                  <a:txBody>
                    <a:bodyPr/>
                    <a:lstStyle/>
                    <a:p>
                      <a:pPr algn="l"/>
                      <a:r>
                        <a:rPr lang="pt-BR" sz="1200" b="0" noProof="0" dirty="0">
                          <a:solidFill>
                            <a:srgbClr val="254776"/>
                          </a:solidFill>
                          <a:effectLst/>
                        </a:rPr>
                        <a:t>22 set 2024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u="sng" noProof="0" dirty="0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Tópico do X sobre o anúncio de financiamento para transformar evidências globais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noProof="0" dirty="0">
                          <a:effectLst/>
                        </a:rPr>
                        <a:t>Tópico do X sobre o investimento da UKRI pelo Presidente Executivo do Conselho de Pesquisa Econômica e Social do Reino Unido (ESRC, na sigla em inglês), Stian Westlake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565491"/>
                  </a:ext>
                </a:extLst>
              </a:tr>
              <a:tr h="373236">
                <a:tc>
                  <a:txBody>
                    <a:bodyPr/>
                    <a:lstStyle/>
                    <a:p>
                      <a:pPr algn="l"/>
                      <a:r>
                        <a:rPr lang="pt-BR" sz="1200" b="0" noProof="0" dirty="0">
                          <a:solidFill>
                            <a:srgbClr val="254776"/>
                          </a:solidFill>
                          <a:effectLst/>
                        </a:rPr>
                        <a:t>2 out 2024</a:t>
                      </a: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u="sng" noProof="0" dirty="0">
                          <a:solidFill>
                            <a:schemeClr val="tx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‘'Bancos de evidências‘' podem levar a melhores decisões na vida pública</a:t>
                      </a: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pt-BR" sz="1200" noProof="0" dirty="0">
                          <a:effectLst/>
                        </a:rPr>
                        <a:t>Artigo do Financial Times sobre os dois anúncios de financiamento</a:t>
                      </a:r>
                    </a:p>
                    <a:p>
                      <a:pPr algn="l" rtl="0">
                        <a:spcAft>
                          <a:spcPts val="300"/>
                        </a:spcAft>
                      </a:pPr>
                      <a:endParaRPr lang="pt-BR" sz="3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rtl="0">
                        <a:spcAft>
                          <a:spcPts val="300"/>
                        </a:spcAft>
                      </a:pPr>
                      <a:endParaRPr lang="pt-BR" sz="12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104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43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4D9C-A647-C8D2-387C-6D254416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noProof="0" dirty="0"/>
              <a:t>O processo de planejamento do ESIC está adotando uma abordagem de impacto coletivo, começando com um acordo sobre uma agenda comum para a infraestrutura necessária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B8EA0-BD45-E9CD-A458-3959AC255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pt-BR" noProof="0" smtClean="0"/>
              <a:pPr/>
              <a:t>4</a:t>
            </a:fld>
            <a:endParaRPr lang="pt-BR" noProof="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E59FF7-1EBD-A7BC-8014-1993FD60238C}"/>
              </a:ext>
            </a:extLst>
          </p:cNvPr>
          <p:cNvSpPr/>
          <p:nvPr/>
        </p:nvSpPr>
        <p:spPr>
          <a:xfrm>
            <a:off x="2169210" y="5181935"/>
            <a:ext cx="6650181" cy="954107"/>
          </a:xfrm>
          <a:prstGeom prst="roundRect">
            <a:avLst/>
          </a:prstGeom>
          <a:solidFill>
            <a:srgbClr val="CC76A6">
              <a:alpha val="34902"/>
            </a:srgbClr>
          </a:solidFill>
          <a:ln>
            <a:solidFill>
              <a:srgbClr val="CC7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350" b="0" i="0" u="none" strike="noStrike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Infraestrutura [</a:t>
            </a:r>
            <a:r>
              <a:rPr lang="pt-BR" sz="1350" b="1" i="0" u="none" strike="noStrike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investimento da WT de £ 45 milhões</a:t>
            </a:r>
            <a:r>
              <a:rPr lang="pt-BR" sz="1350" b="0" i="0" u="none" strike="noStrike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]
1) Engajamento do lado da demanda; 2) Plataformas para compartilhamento e reutilização de dados; 3) Uso seguro e responsável da IA</a:t>
            </a:r>
            <a:r>
              <a:rPr lang="pt-BR" sz="135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350" b="0" i="0" u="none" strike="noStrike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BR" sz="1350" b="1" i="0" u="none" strike="noStrike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investimento da WT de £ 10 milhões em IA]</a:t>
            </a:r>
            <a:r>
              <a:rPr lang="pt-BR" sz="1350" i="0" u="none" strike="noStrike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BR" sz="135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Inovação de métodos e processos; 5) Compartilhamento de capacidade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056B50-53A9-94F4-84EE-3D43E96D972E}"/>
              </a:ext>
            </a:extLst>
          </p:cNvPr>
          <p:cNvSpPr/>
          <p:nvPr/>
        </p:nvSpPr>
        <p:spPr>
          <a:xfrm>
            <a:off x="2119334" y="2678302"/>
            <a:ext cx="2159607" cy="2399786"/>
          </a:xfrm>
          <a:prstGeom prst="roundRect">
            <a:avLst/>
          </a:prstGeom>
          <a:solidFill>
            <a:srgbClr val="CC76A6">
              <a:alpha val="20000"/>
            </a:srgbClr>
          </a:solidFill>
          <a:ln>
            <a:solidFill>
              <a:srgbClr val="CC7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noProof="0" dirty="0">
                <a:solidFill>
                  <a:schemeClr val="tx1"/>
                </a:solidFill>
              </a:rPr>
              <a:t>Sínteses vivas de evidências (SVEs)</a:t>
            </a:r>
          </a:p>
          <a:p>
            <a:pPr algn="ctr"/>
            <a:r>
              <a:rPr lang="pt-BR" sz="1350" noProof="0" dirty="0">
                <a:solidFill>
                  <a:schemeClr val="tx1"/>
                </a:solidFill>
              </a:rPr>
              <a:t>sobre a aceleração do progresso em direção aos ODS</a:t>
            </a:r>
          </a:p>
          <a:p>
            <a:pPr algn="ctr"/>
            <a:r>
              <a:rPr lang="pt-BR" sz="1350" noProof="0" dirty="0">
                <a:solidFill>
                  <a:schemeClr val="tx1"/>
                </a:solidFill>
              </a:rPr>
              <a:t>[</a:t>
            </a:r>
            <a:r>
              <a:rPr lang="pt-BR" sz="1350" b="1" noProof="0" dirty="0">
                <a:solidFill>
                  <a:schemeClr val="tx1"/>
                </a:solidFill>
              </a:rPr>
              <a:t>Investimento da UKRI de </a:t>
            </a:r>
            <a:r>
              <a:rPr lang="pt-BR" sz="1350" b="1" i="0" u="none" strike="noStrike" noProof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£11,5</a:t>
            </a:r>
            <a:r>
              <a:rPr lang="pt-BR" sz="1200" b="1" i="0" u="none" strike="noStrike" noProof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milhões</a:t>
            </a:r>
            <a:r>
              <a:rPr lang="pt-BR" sz="1200" noProof="0" dirty="0">
                <a:solidFill>
                  <a:schemeClr val="tx1"/>
                </a:solidFill>
                <a:latin typeface="Arial" panose="020B0604020202020204" pitchFamily="34" charset="0"/>
              </a:rPr>
              <a:t>, que também será direcionado aos elementos da infraestrutura 1 e 3</a:t>
            </a:r>
            <a:r>
              <a:rPr lang="pt-BR" sz="1200" i="0" u="none" strike="noStrike" noProof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F57B1D-01DD-0CA0-1A1E-475FA556C43F}"/>
              </a:ext>
            </a:extLst>
          </p:cNvPr>
          <p:cNvSpPr/>
          <p:nvPr/>
        </p:nvSpPr>
        <p:spPr>
          <a:xfrm>
            <a:off x="4401758" y="2678302"/>
            <a:ext cx="2159607" cy="2399786"/>
          </a:xfrm>
          <a:prstGeom prst="roundRect">
            <a:avLst/>
          </a:prstGeom>
          <a:solidFill>
            <a:srgbClr val="CC76A6">
              <a:alpha val="20000"/>
            </a:srgbClr>
          </a:solidFill>
          <a:ln>
            <a:solidFill>
              <a:srgbClr val="CC7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noProof="0" dirty="0">
                <a:solidFill>
                  <a:schemeClr val="tx1"/>
                </a:solidFill>
              </a:rPr>
              <a:t>Conjuntos de SVEs sobre prioridades dos ODS adicionais</a:t>
            </a:r>
          </a:p>
          <a:p>
            <a:pPr algn="ctr"/>
            <a:r>
              <a:rPr lang="pt-BR" sz="1350" noProof="0" dirty="0">
                <a:solidFill>
                  <a:schemeClr val="tx1"/>
                </a:solidFill>
              </a:rPr>
              <a:t>[</a:t>
            </a:r>
            <a:r>
              <a:rPr lang="pt-BR" sz="1350" b="1" noProof="0" dirty="0">
                <a:solidFill>
                  <a:schemeClr val="tx1"/>
                </a:solidFill>
              </a:rPr>
              <a:t>investimentos atuais e futuros da Wellcome Trust (WT) em suas 3 áreas de solução</a:t>
            </a:r>
            <a:r>
              <a:rPr lang="pt-BR" sz="1350" noProof="0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BE37E6F-7C46-ECCE-B37D-5FE9029D58E3}"/>
              </a:ext>
            </a:extLst>
          </p:cNvPr>
          <p:cNvSpPr/>
          <p:nvPr/>
        </p:nvSpPr>
        <p:spPr>
          <a:xfrm>
            <a:off x="6672407" y="2687849"/>
            <a:ext cx="2228050" cy="2399786"/>
          </a:xfrm>
          <a:prstGeom prst="roundRect">
            <a:avLst/>
          </a:prstGeom>
          <a:solidFill>
            <a:srgbClr val="CC76A6">
              <a:alpha val="20000"/>
            </a:srgbClr>
          </a:solidFill>
          <a:ln>
            <a:solidFill>
              <a:srgbClr val="CC7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noProof="0" dirty="0">
                <a:solidFill>
                  <a:schemeClr val="tx1"/>
                </a:solidFill>
              </a:rPr>
              <a:t>Conjuntos de SVEs sobre prioridades dos ODS adicionais e outras prioridades</a:t>
            </a:r>
          </a:p>
          <a:p>
            <a:pPr algn="ctr"/>
            <a:r>
              <a:rPr lang="pt-BR" sz="1350" noProof="0" dirty="0">
                <a:solidFill>
                  <a:schemeClr val="tx1"/>
                </a:solidFill>
              </a:rPr>
              <a:t>[</a:t>
            </a:r>
            <a:r>
              <a:rPr lang="pt-BR" sz="1350" b="1" noProof="0" dirty="0">
                <a:solidFill>
                  <a:schemeClr val="tx1"/>
                </a:solidFill>
              </a:rPr>
              <a:t>investimentos futuros </a:t>
            </a:r>
            <a:br>
              <a:rPr lang="pt-BR" sz="1350" b="1" noProof="0" dirty="0">
                <a:solidFill>
                  <a:schemeClr val="tx1"/>
                </a:solidFill>
              </a:rPr>
            </a:br>
            <a:r>
              <a:rPr lang="pt-BR" sz="1350" b="1" noProof="0" dirty="0">
                <a:solidFill>
                  <a:schemeClr val="tx1"/>
                </a:solidFill>
              </a:rPr>
              <a:t>por outros financiadores</a:t>
            </a:r>
            <a:r>
              <a:rPr lang="pt-BR" sz="1350" noProof="0" dirty="0">
                <a:solidFill>
                  <a:schemeClr val="tx1"/>
                </a:solidFill>
              </a:rPr>
              <a:t>] 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C3804FE4-A2F9-8E58-DDA8-9B174BC7EAB0}"/>
              </a:ext>
            </a:extLst>
          </p:cNvPr>
          <p:cNvSpPr/>
          <p:nvPr/>
        </p:nvSpPr>
        <p:spPr>
          <a:xfrm>
            <a:off x="2251496" y="1463082"/>
            <a:ext cx="6481823" cy="1111731"/>
          </a:xfrm>
          <a:prstGeom prst="triangle">
            <a:avLst/>
          </a:prstGeom>
          <a:solidFill>
            <a:srgbClr val="CC76A6">
              <a:alpha val="5098"/>
            </a:srgbClr>
          </a:solidFill>
          <a:ln>
            <a:solidFill>
              <a:srgbClr val="CC7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0B069-8478-7765-6DC1-333F33CA37AA}"/>
              </a:ext>
            </a:extLst>
          </p:cNvPr>
          <p:cNvSpPr txBox="1"/>
          <p:nvPr/>
        </p:nvSpPr>
        <p:spPr>
          <a:xfrm>
            <a:off x="3086941" y="1692672"/>
            <a:ext cx="481093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350" noProof="0" dirty="0"/>
              <a:t>Insights práticos
apresentados de diferentes maneiras para
diferentes tomadores de decisão, setores, regiões e idiomas</a:t>
            </a:r>
          </a:p>
          <a:p>
            <a:pPr algn="ctr"/>
            <a:r>
              <a:rPr lang="pt-BR" sz="1350" noProof="0" dirty="0"/>
              <a:t>[</a:t>
            </a:r>
            <a:r>
              <a:rPr lang="pt-BR" sz="1350" b="1" noProof="0" dirty="0"/>
              <a:t>investimentos futuros por outros financiadores</a:t>
            </a:r>
            <a:r>
              <a:rPr lang="pt-BR" sz="1350" noProof="0" dirty="0"/>
              <a:t>] </a:t>
            </a:r>
          </a:p>
          <a:p>
            <a:pPr algn="ctr"/>
            <a:endParaRPr lang="pt-BR" sz="1400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21029B-B6E7-7E0D-7F4D-639BFB1CEE04}"/>
              </a:ext>
            </a:extLst>
          </p:cNvPr>
          <p:cNvSpPr txBox="1"/>
          <p:nvPr/>
        </p:nvSpPr>
        <p:spPr>
          <a:xfrm>
            <a:off x="8938666" y="1554071"/>
            <a:ext cx="2946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noProof="0" dirty="0"/>
              <a:t>Exemplos no setor educacional:</a:t>
            </a:r>
          </a:p>
          <a:p>
            <a:pPr marL="266700" indent="-266700">
              <a:buAutoNum type="arabicParenR"/>
            </a:pPr>
            <a:r>
              <a:rPr lang="pt-BR" sz="1350" noProof="0" dirty="0"/>
              <a:t>Campeões de custo-benefício: </a:t>
            </a:r>
            <a:r>
              <a:rPr lang="pt-BR" sz="1350" noProof="0" dirty="0">
                <a:hlinkClick r:id="rId3"/>
              </a:rPr>
              <a:t>GEEAP</a:t>
            </a:r>
          </a:p>
          <a:p>
            <a:pPr marL="266700" indent="-266700">
              <a:buAutoNum type="arabicParenR"/>
            </a:pPr>
            <a:r>
              <a:rPr lang="pt-BR" sz="1350" noProof="0" dirty="0"/>
              <a:t>Abordagens amplas: </a:t>
            </a:r>
            <a:r>
              <a:rPr lang="pt-BR" sz="1350" noProof="0" dirty="0">
                <a:hlinkClick r:id="rId4"/>
              </a:rPr>
              <a:t>EEF</a:t>
            </a:r>
          </a:p>
          <a:p>
            <a:pPr marL="266700" indent="-266700">
              <a:buAutoNum type="arabicParenR"/>
            </a:pPr>
            <a:r>
              <a:rPr lang="pt-BR" sz="1350" noProof="0" dirty="0"/>
              <a:t>Programas de referência: </a:t>
            </a:r>
            <a:r>
              <a:rPr lang="pt-BR" sz="1350" noProof="0" dirty="0">
                <a:hlinkClick r:id="rId5"/>
              </a:rPr>
              <a:t>IES WWC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105211-097D-67A3-CAA5-0EC3DAD47534}"/>
              </a:ext>
            </a:extLst>
          </p:cNvPr>
          <p:cNvCxnSpPr>
            <a:cxnSpLocks/>
          </p:cNvCxnSpPr>
          <p:nvPr/>
        </p:nvCxnSpPr>
        <p:spPr>
          <a:xfrm flipV="1">
            <a:off x="7786432" y="1703823"/>
            <a:ext cx="1077295" cy="6548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72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FA81C0-0E70-691B-D8C3-5C7B83226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noProof="0" dirty="0"/>
              <a:t>O processo de planejamento do ESIC envolverá muitas categorias de “titulares de interesse", especialmente agora aqueles capturados nos dois círculos à esquerda e nos dois círculos à direita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F908067-ECAA-3C73-239C-4020768EE514}"/>
              </a:ext>
            </a:extLst>
          </p:cNvPr>
          <p:cNvSpPr/>
          <p:nvPr/>
        </p:nvSpPr>
        <p:spPr>
          <a:xfrm>
            <a:off x="772402" y="4220530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400" kern="1200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56E63A-29FE-3583-91BC-8CE2815B80AB}"/>
              </a:ext>
            </a:extLst>
          </p:cNvPr>
          <p:cNvSpPr>
            <a:spLocks noChangeAspect="1"/>
          </p:cNvSpPr>
          <p:nvPr/>
        </p:nvSpPr>
        <p:spPr>
          <a:xfrm>
            <a:off x="8407338" y="2609152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rgbClr val="2447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>
              <a:solidFill>
                <a:srgbClr val="244776"/>
              </a:solidFill>
            </a:endParaRPr>
          </a:p>
        </p:txBody>
      </p:sp>
      <p:pic>
        <p:nvPicPr>
          <p:cNvPr id="11" name="Graphic 10" descr="Board Of Directors with solid fill">
            <a:extLst>
              <a:ext uri="{FF2B5EF4-FFF2-40B4-BE49-F238E27FC236}">
                <a16:creationId xmlns:a16="http://schemas.microsoft.com/office/drawing/2014/main" id="{EE290E09-C08E-BBEB-1A84-0F4C7A5FD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3424" y="2678596"/>
            <a:ext cx="587827" cy="5878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5766BA-EE72-061E-8C02-90B2615DB3AA}"/>
              </a:ext>
            </a:extLst>
          </p:cNvPr>
          <p:cNvSpPr txBox="1"/>
          <p:nvPr/>
        </p:nvSpPr>
        <p:spPr>
          <a:xfrm>
            <a:off x="9115320" y="2663679"/>
            <a:ext cx="2960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noProof="0" dirty="0"/>
              <a:t>Processos consultivos e de tomada de decisão</a:t>
            </a:r>
          </a:p>
          <a:p>
            <a:r>
              <a:rPr lang="pt-BR" sz="1200" noProof="0" dirty="0"/>
              <a:t>(p. ex., envolvendo formuladores de políticas governamentais e líderes de organizações)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69B248-977B-7C19-4A2C-467603AE9F50}"/>
              </a:ext>
            </a:extLst>
          </p:cNvPr>
          <p:cNvSpPr>
            <a:spLocks noChangeAspect="1"/>
          </p:cNvSpPr>
          <p:nvPr/>
        </p:nvSpPr>
        <p:spPr>
          <a:xfrm>
            <a:off x="8407338" y="3398257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rgbClr val="2447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65CD12-5ADA-0E66-A14F-426A0E661399}"/>
              </a:ext>
            </a:extLst>
          </p:cNvPr>
          <p:cNvSpPr txBox="1"/>
          <p:nvPr/>
        </p:nvSpPr>
        <p:spPr>
          <a:xfrm>
            <a:off x="9110134" y="3624196"/>
            <a:ext cx="2970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noProof="0" dirty="0"/>
              <a:t>Plataformas de aprendizado e melhoria</a:t>
            </a:r>
          </a:p>
          <a:p>
            <a:r>
              <a:rPr lang="pt-BR" sz="1200" noProof="0" dirty="0"/>
              <a:t>(p. ex., profissionais de apoio)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DBC0E3F0-B3B5-AD07-A22A-C5F8CC9AB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499683" y="3573834"/>
            <a:ext cx="510825" cy="44697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010D3EB-3589-79D8-F699-DCC0198DA132}"/>
              </a:ext>
            </a:extLst>
          </p:cNvPr>
          <p:cNvSpPr txBox="1"/>
          <p:nvPr/>
        </p:nvSpPr>
        <p:spPr>
          <a:xfrm>
            <a:off x="983435" y="4526583"/>
            <a:ext cx="1951123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pt-BR" sz="1300" b="0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Construindo uma Comunidade Global de Síntese de Evidências (BGESC, na sigla em inglês) </a:t>
            </a: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pt-BR" sz="1300" b="1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Grupos de</a:t>
            </a:r>
            <a:br>
              <a:rPr kumimoji="0" lang="pt-BR" sz="1300" b="1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pt-BR" sz="1300" b="1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síntese de evidências</a:t>
            </a: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F9AAFD23-4F29-111D-8368-4F23377FA2ED}"/>
              </a:ext>
            </a:extLst>
          </p:cNvPr>
          <p:cNvSpPr/>
          <p:nvPr/>
        </p:nvSpPr>
        <p:spPr>
          <a:xfrm>
            <a:off x="3217332" y="4433883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accent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400" kern="1200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A12A25-0B16-C2FF-3AED-F6AE3C5463D8}"/>
              </a:ext>
            </a:extLst>
          </p:cNvPr>
          <p:cNvSpPr txBox="1"/>
          <p:nvPr/>
        </p:nvSpPr>
        <p:spPr>
          <a:xfrm>
            <a:off x="3167863" y="4584085"/>
            <a:ext cx="2417735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pt-BR" sz="1300" b="0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Conselho de Expansores de Fronteiras ou </a:t>
            </a:r>
            <a:r>
              <a:rPr kumimoji="0" lang="pt-BR" sz="1300" b="0" i="1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Boundary Spanners</a:t>
            </a:r>
            <a:r>
              <a:rPr kumimoji="0" lang="pt-BR" sz="1300" b="0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(CoBS, na sigla em inglês) </a:t>
            </a: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pt-BR" sz="1300" b="1" noProof="0" dirty="0">
                <a:latin typeface="Arial" panose="020B0604020202020204"/>
                <a:ea typeface="+mn-ea"/>
                <a:cs typeface="+mn-cs"/>
              </a:rPr>
              <a:t>Grupos que lideram em </a:t>
            </a:r>
            <a:br>
              <a:rPr lang="pt-BR" sz="1300" b="1" noProof="0" dirty="0">
                <a:latin typeface="Arial" panose="020B0604020202020204"/>
                <a:ea typeface="+mn-ea"/>
                <a:cs typeface="+mn-cs"/>
              </a:rPr>
            </a:br>
            <a:r>
              <a:rPr lang="pt-BR" sz="1300" b="1" noProof="0" dirty="0">
                <a:latin typeface="Arial" panose="020B0604020202020204"/>
                <a:ea typeface="+mn-ea"/>
                <a:cs typeface="+mn-cs"/>
              </a:rPr>
              <a:t>outras formas de evidências</a:t>
            </a:r>
            <a:br>
              <a:rPr lang="pt-BR" sz="1300" noProof="0" dirty="0">
                <a:latin typeface="Arial" panose="020B0604020202020204"/>
                <a:ea typeface="+mn-ea"/>
                <a:cs typeface="+mn-cs"/>
              </a:rPr>
            </a:br>
            <a:r>
              <a:rPr lang="pt-BR" sz="1300" noProof="0" dirty="0">
                <a:latin typeface="Arial" panose="020B0604020202020204"/>
                <a:ea typeface="+mn-ea"/>
                <a:cs typeface="+mn-cs"/>
              </a:rPr>
              <a:t>(p. ex., análise de dados, </a:t>
            </a:r>
            <a:br>
              <a:rPr lang="pt-BR" sz="1300" noProof="0" dirty="0">
                <a:latin typeface="Arial" panose="020B0604020202020204"/>
                <a:ea typeface="+mn-ea"/>
                <a:cs typeface="+mn-cs"/>
              </a:rPr>
            </a:br>
            <a:r>
              <a:rPr lang="pt-BR" sz="1300" noProof="0" dirty="0">
                <a:latin typeface="Arial" panose="020B0604020202020204"/>
                <a:ea typeface="+mn-ea"/>
                <a:cs typeface="+mn-cs"/>
              </a:rPr>
              <a:t>avaliação, ciência do </a:t>
            </a:r>
            <a:br>
              <a:rPr lang="pt-BR" sz="1300" noProof="0" dirty="0">
                <a:latin typeface="Arial" panose="020B0604020202020204"/>
                <a:ea typeface="+mn-ea"/>
                <a:cs typeface="+mn-cs"/>
              </a:rPr>
            </a:br>
            <a:r>
              <a:rPr lang="pt-BR" sz="1300" noProof="0" dirty="0">
                <a:latin typeface="Arial" panose="020B0604020202020204"/>
                <a:ea typeface="+mn-ea"/>
                <a:cs typeface="+mn-cs"/>
              </a:rPr>
              <a:t>comportamento)</a:t>
            </a: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pt-BR" sz="1400" noProof="0" dirty="0">
                <a:latin typeface="Arial" panose="020B0604020202020204"/>
              </a:rPr>
              <a:t> 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5FC3F16A-9786-23D4-F49E-359394838B93}"/>
              </a:ext>
            </a:extLst>
          </p:cNvPr>
          <p:cNvSpPr/>
          <p:nvPr/>
        </p:nvSpPr>
        <p:spPr>
          <a:xfrm>
            <a:off x="714391" y="1858141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400" kern="1200" noProof="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995BDA-7A20-6831-7158-88ED9A640B77}"/>
              </a:ext>
            </a:extLst>
          </p:cNvPr>
          <p:cNvSpPr txBox="1"/>
          <p:nvPr/>
        </p:nvSpPr>
        <p:spPr>
          <a:xfrm>
            <a:off x="625541" y="2035081"/>
            <a:ext cx="2523693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pt-BR" sz="1350" noProof="0" dirty="0">
                <a:latin typeface="+mj-lt"/>
                <a:ea typeface="+mn-ea"/>
                <a:cs typeface="+mn-cs"/>
              </a:rPr>
              <a:t>Coalizão Global de</a:t>
            </a:r>
            <a:r>
              <a:rPr kumimoji="0" lang="pt-BR" sz="1350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
Síntese dos ODS</a:t>
            </a:r>
            <a:br>
              <a:rPr kumimoji="0" lang="pt-BR" sz="1350" b="0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pt-BR" sz="1350" b="1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Agências e escritórios da ONU</a:t>
            </a:r>
            <a:br>
              <a:rPr lang="pt-BR" sz="1350" b="1" noProof="0" dirty="0">
                <a:latin typeface="+mj-lt"/>
                <a:ea typeface="+mn-ea"/>
                <a:cs typeface="+mn-cs"/>
              </a:rPr>
            </a:br>
            <a:r>
              <a:rPr lang="pt-BR" sz="1350" noProof="0" dirty="0">
                <a:latin typeface="+mj-lt"/>
                <a:ea typeface="+mn-ea"/>
                <a:cs typeface="+mn-cs"/>
              </a:rPr>
              <a:t>(e bancos multilaterais, parcerias de financiamento internacional
e conselhos consultivos científicos)</a:t>
            </a: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0D143ABD-7CE4-FF0D-27A7-8AB68190C196}"/>
              </a:ext>
            </a:extLst>
          </p:cNvPr>
          <p:cNvSpPr/>
          <p:nvPr/>
        </p:nvSpPr>
        <p:spPr>
          <a:xfrm>
            <a:off x="3118395" y="1384795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400" kern="1200" noProof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ACE177-ABED-1158-3B94-461066482AF2}"/>
              </a:ext>
            </a:extLst>
          </p:cNvPr>
          <p:cNvSpPr txBox="1"/>
          <p:nvPr/>
        </p:nvSpPr>
        <p:spPr>
          <a:xfrm>
            <a:off x="3311166" y="1546843"/>
            <a:ext cx="1960449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pt-BR" sz="1300" noProof="0" dirty="0">
                <a:latin typeface="Arial" panose="020B0604020202020204"/>
                <a:ea typeface="+mn-ea"/>
                <a:cs typeface="+mn-cs"/>
              </a:rPr>
              <a:t>Comissão de </a:t>
            </a:r>
            <a:br>
              <a:rPr lang="pt-BR" sz="1300" noProof="0" dirty="0">
                <a:latin typeface="Arial" panose="020B0604020202020204"/>
                <a:ea typeface="+mn-ea"/>
                <a:cs typeface="+mn-cs"/>
              </a:rPr>
            </a:br>
            <a:r>
              <a:rPr lang="pt-BR" sz="1300" noProof="0" dirty="0">
                <a:latin typeface="Arial" panose="020B0604020202020204"/>
                <a:ea typeface="+mn-ea"/>
                <a:cs typeface="+mn-cs"/>
              </a:rPr>
              <a:t>quatro países e</a:t>
            </a:r>
            <a:br>
              <a:rPr lang="pt-BR" sz="1300" noProof="0" dirty="0">
                <a:latin typeface="Arial" panose="020B0604020202020204"/>
                <a:ea typeface="+mn-ea"/>
                <a:cs typeface="+mn-cs"/>
              </a:rPr>
            </a:br>
            <a:r>
              <a:rPr lang="pt-BR" sz="1300" noProof="0" dirty="0">
                <a:latin typeface="Arial" panose="020B0604020202020204"/>
                <a:ea typeface="+mn-ea"/>
                <a:cs typeface="+mn-cs"/>
              </a:rPr>
              <a:t>grupos similares</a:t>
            </a:r>
            <a:br>
              <a:rPr kumimoji="0" lang="pt-BR" sz="1300" b="0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pt-BR" sz="1300" b="1" noProof="0" dirty="0">
                <a:latin typeface="Arial" panose="020B0604020202020204"/>
                <a:ea typeface="+mn-ea"/>
                <a:cs typeface="+mn-cs"/>
              </a:rPr>
              <a:t>Governos</a:t>
            </a:r>
            <a:br>
              <a:rPr lang="pt-BR" sz="1300" b="1" noProof="0" dirty="0">
                <a:latin typeface="Arial" panose="020B0604020202020204"/>
                <a:ea typeface="+mn-ea"/>
                <a:cs typeface="+mn-cs"/>
              </a:rPr>
            </a:br>
            <a:r>
              <a:rPr lang="pt-BR" sz="1300" b="1" noProof="0" dirty="0">
                <a:latin typeface="Arial" panose="020B0604020202020204"/>
                <a:ea typeface="+mn-ea"/>
                <a:cs typeface="+mn-cs"/>
              </a:rPr>
              <a:t>nacionais (e locais)</a:t>
            </a: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pt-BR" sz="1300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(Incluindo financiadores de </a:t>
            </a:r>
            <a:br>
              <a:rPr kumimoji="0" lang="pt-BR" sz="1300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pt-BR" sz="1300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desenvolvimento bilaterais)</a:t>
            </a: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783FA006-A832-F7FB-B34F-0492066100BA}"/>
              </a:ext>
            </a:extLst>
          </p:cNvPr>
          <p:cNvSpPr/>
          <p:nvPr/>
        </p:nvSpPr>
        <p:spPr>
          <a:xfrm>
            <a:off x="5522399" y="1927489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400" kern="1200" noProof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82612C-C8D7-798F-B7E4-383C91AB5C9D}"/>
              </a:ext>
            </a:extLst>
          </p:cNvPr>
          <p:cNvSpPr txBox="1"/>
          <p:nvPr/>
        </p:nvSpPr>
        <p:spPr>
          <a:xfrm>
            <a:off x="5635067" y="2256208"/>
            <a:ext cx="21647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pt-BR" sz="1300" noProof="0" dirty="0">
                <a:latin typeface="Arial" panose="020B0604020202020204"/>
                <a:ea typeface="+mn-ea"/>
                <a:cs typeface="+mn-cs"/>
              </a:rPr>
              <a:t>Intermediários (</a:t>
            </a:r>
            <a:r>
              <a:rPr lang="pt-BR" sz="1300" i="1" noProof="0" dirty="0">
                <a:latin typeface="Arial" panose="020B0604020202020204"/>
                <a:ea typeface="+mn-ea"/>
                <a:cs typeface="+mn-cs"/>
              </a:rPr>
              <a:t>brokers</a:t>
            </a:r>
            <a:r>
              <a:rPr lang="pt-BR" sz="1300" noProof="0" dirty="0">
                <a:latin typeface="Arial" panose="020B0604020202020204"/>
                <a:ea typeface="+mn-ea"/>
                <a:cs typeface="+mn-cs"/>
              </a:rPr>
              <a:t>) do conhecimento</a:t>
            </a:r>
            <a:br>
              <a:rPr kumimoji="0" lang="pt-BR" sz="1300" b="0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pt-BR" sz="1300" b="0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 redes de </a:t>
            </a:r>
            <a:br>
              <a:rPr kumimoji="0" lang="pt-BR" sz="1300" b="0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pt-BR" sz="1300" b="0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consultores científicos</a:t>
            </a:r>
            <a:br>
              <a:rPr kumimoji="0" lang="pt-BR" sz="1300" b="0" i="0" u="none" strike="noStrike" cap="none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pt-BR" sz="1300" b="1" noProof="0" dirty="0">
                <a:latin typeface="Arial" panose="020B0604020202020204"/>
                <a:ea typeface="+mn-ea"/>
                <a:cs typeface="+mn-cs"/>
              </a:rPr>
              <a:t>Intermediários de </a:t>
            </a:r>
            <a:br>
              <a:rPr lang="pt-BR" sz="1300" b="1" noProof="0" dirty="0">
                <a:latin typeface="Arial" panose="020B0604020202020204"/>
                <a:ea typeface="+mn-ea"/>
                <a:cs typeface="+mn-cs"/>
              </a:rPr>
            </a:br>
            <a:r>
              <a:rPr lang="pt-BR" sz="1300" b="1" noProof="0" dirty="0">
                <a:latin typeface="Arial" panose="020B0604020202020204"/>
                <a:ea typeface="+mn-ea"/>
                <a:cs typeface="+mn-cs"/>
              </a:rPr>
              <a:t>evidências</a:t>
            </a: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pt-BR" sz="1300" noProof="0" dirty="0">
                <a:latin typeface="Arial" panose="020B0604020202020204"/>
              </a:rPr>
              <a:t>(p. ex., AEN &amp; HubLAC; </a:t>
            </a:r>
            <a:br>
              <a:rPr lang="pt-BR" sz="1300" noProof="0" dirty="0">
                <a:latin typeface="Arial" panose="020B0604020202020204"/>
              </a:rPr>
            </a:br>
            <a:r>
              <a:rPr lang="pt-BR" sz="1300" noProof="0" dirty="0">
                <a:latin typeface="Arial" panose="020B0604020202020204"/>
              </a:rPr>
              <a:t>INGSA &amp; RFICS)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3790D2-1412-1F51-BAC5-F9F6B61770CE}"/>
              </a:ext>
            </a:extLst>
          </p:cNvPr>
          <p:cNvSpPr txBox="1"/>
          <p:nvPr/>
        </p:nvSpPr>
        <p:spPr>
          <a:xfrm>
            <a:off x="9110134" y="4353253"/>
            <a:ext cx="2940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noProof="0" dirty="0"/>
              <a:t>Iniciativas de</a:t>
            </a:r>
            <a:br>
              <a:rPr lang="pt-BR" sz="1200" noProof="0" dirty="0"/>
            </a:br>
            <a:r>
              <a:rPr lang="pt-BR" sz="1200" noProof="0" dirty="0"/>
              <a:t>envolvimento do cidadão e da comunidade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9852059-8C47-ADEB-6362-0394EA80726A}"/>
              </a:ext>
            </a:extLst>
          </p:cNvPr>
          <p:cNvSpPr>
            <a:spLocks noChangeAspect="1"/>
          </p:cNvSpPr>
          <p:nvPr/>
        </p:nvSpPr>
        <p:spPr>
          <a:xfrm>
            <a:off x="8427017" y="4197531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6B3B21FA-1910-E756-0514-A55C05C53E4B}"/>
              </a:ext>
            </a:extLst>
          </p:cNvPr>
          <p:cNvSpPr/>
          <p:nvPr/>
        </p:nvSpPr>
        <p:spPr>
          <a:xfrm>
            <a:off x="5635067" y="4269230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400" kern="1200" noProof="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2C31E4-96DA-CC9C-8D7F-B99857FD2269}"/>
              </a:ext>
            </a:extLst>
          </p:cNvPr>
          <p:cNvSpPr txBox="1"/>
          <p:nvPr/>
        </p:nvSpPr>
        <p:spPr>
          <a:xfrm>
            <a:off x="5708097" y="4526583"/>
            <a:ext cx="2236651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pt-BR" sz="1300" noProof="0" dirty="0">
                <a:latin typeface="Arial" panose="020B0604020202020204"/>
                <a:ea typeface="+mn-ea"/>
                <a:cs typeface="+mn-cs"/>
              </a:rPr>
              <a:t>Grupo de Interesse de Financiadores</a:t>
            </a:r>
            <a:br>
              <a:rPr kumimoji="0" lang="pt-BR" sz="1300" b="0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pt-BR" sz="1300" b="1" noProof="0" dirty="0">
                <a:latin typeface="Arial" panose="020B0604020202020204"/>
                <a:ea typeface="+mn-ea"/>
                <a:cs typeface="+mn-cs"/>
              </a:rPr>
              <a:t>Financiadores de pesquisas</a:t>
            </a:r>
            <a:r>
              <a:rPr lang="pt-BR" sz="1300" noProof="0" dirty="0">
                <a:latin typeface="Arial" panose="020B0604020202020204"/>
                <a:ea typeface="+mn-ea"/>
                <a:cs typeface="+mn-cs"/>
              </a:rPr>
              <a:t> </a:t>
            </a:r>
            <a:br>
              <a:rPr lang="pt-BR" sz="1300" noProof="0" dirty="0">
                <a:latin typeface="Arial" panose="020B0604020202020204"/>
                <a:ea typeface="+mn-ea"/>
                <a:cs typeface="+mn-cs"/>
              </a:rPr>
            </a:br>
            <a:r>
              <a:rPr lang="pt-BR" sz="1300" noProof="0" dirty="0">
                <a:latin typeface="Arial" panose="020B0604020202020204"/>
                <a:ea typeface="+mn-ea"/>
                <a:cs typeface="+mn-cs"/>
              </a:rPr>
              <a:t>(tanto síntese de evidências
como pesquisa primária)</a:t>
            </a: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pt-BR" sz="1300" b="1" noProof="0" dirty="0">
                <a:latin typeface="Arial" panose="020B0604020202020204"/>
                <a:ea typeface="+mn-ea"/>
                <a:cs typeface="+mn-cs"/>
              </a:rPr>
              <a:t>e outros tipos
de financiadores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8ABB6FF-F463-5E20-526E-C2703FB10D03}"/>
              </a:ext>
            </a:extLst>
          </p:cNvPr>
          <p:cNvSpPr txBox="1">
            <a:spLocks/>
          </p:cNvSpPr>
          <p:nvPr/>
        </p:nvSpPr>
        <p:spPr>
          <a:xfrm>
            <a:off x="8346852" y="5422964"/>
            <a:ext cx="3698108" cy="5927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108000" tIns="45720" rIns="91440" bIns="45720" rtlCol="0">
            <a:noAutofit/>
          </a:bodyPr>
          <a:lstStyle>
            <a:lvl1pPr marL="285750" indent="-285750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5477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464F55"/>
                </a:solidFill>
                <a:latin typeface="Arial" charset="0"/>
                <a:ea typeface="+mn-ea"/>
                <a:cs typeface="+mn-cs"/>
              </a:defRPr>
            </a:lvl1pPr>
            <a:lvl2pPr marL="646934" indent="-28574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54776"/>
              </a:buClr>
              <a:buSzPct val="65000"/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02977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68171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SzPct val="65000"/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433364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pt-BR" sz="1400" b="1" noProof="0" dirty="0">
                <a:solidFill>
                  <a:schemeClr val="tx1"/>
                </a:solidFill>
              </a:rPr>
              <a:t>Empresas de tecnologia</a:t>
            </a:r>
            <a:r>
              <a:rPr lang="pt-BR" sz="1400" noProof="0" dirty="0">
                <a:solidFill>
                  <a:schemeClr val="tx1"/>
                </a:solidFill>
              </a:rPr>
              <a:t> que podem contribuir com tecnologia ou usar os dados </a:t>
            </a:r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endParaRPr lang="pt-BR" sz="1700" noProof="0" dirty="0">
              <a:solidFill>
                <a:schemeClr val="tx2"/>
              </a:solidFill>
            </a:endParaRPr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endParaRPr lang="pt-BR" sz="1700" noProof="0" dirty="0">
              <a:solidFill>
                <a:schemeClr val="tx2"/>
              </a:solidFill>
            </a:endParaRPr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endParaRPr lang="pt-BR" sz="1700" noProof="0" dirty="0">
              <a:solidFill>
                <a:schemeClr val="tx2"/>
              </a:solidFill>
            </a:endParaRPr>
          </a:p>
        </p:txBody>
      </p:sp>
      <p:sp>
        <p:nvSpPr>
          <p:cNvPr id="35" name="Content Placeholder 4">
            <a:extLst>
              <a:ext uri="{FF2B5EF4-FFF2-40B4-BE49-F238E27FC236}">
                <a16:creationId xmlns:a16="http://schemas.microsoft.com/office/drawing/2014/main" id="{B471C659-7D93-4591-D860-C538DD182BBB}"/>
              </a:ext>
            </a:extLst>
          </p:cNvPr>
          <p:cNvSpPr txBox="1">
            <a:spLocks/>
          </p:cNvSpPr>
          <p:nvPr/>
        </p:nvSpPr>
        <p:spPr>
          <a:xfrm>
            <a:off x="8346852" y="1384795"/>
            <a:ext cx="3698109" cy="37047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108000" tIns="45720" rIns="91440" bIns="45720" rtlCol="0">
            <a:noAutofit/>
          </a:bodyPr>
          <a:lstStyle>
            <a:lvl1pPr marL="285750" indent="-285750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5477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464F55"/>
                </a:solidFill>
                <a:latin typeface="Arial" charset="0"/>
                <a:ea typeface="+mn-ea"/>
                <a:cs typeface="+mn-cs"/>
              </a:defRPr>
            </a:lvl1pPr>
            <a:lvl2pPr marL="646934" indent="-28574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54776"/>
              </a:buClr>
              <a:buSzPct val="65000"/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02977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68171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SzPct val="65000"/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433364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pt-BR" sz="1400" b="1" i="1" noProof="0" dirty="0">
                <a:solidFill>
                  <a:srgbClr val="FF0000"/>
                </a:solidFill>
              </a:rPr>
              <a:t>S</a:t>
            </a:r>
            <a:r>
              <a:rPr lang="pt-BR" sz="1400" b="1" i="1" noProof="0" dirty="0">
                <a:solidFill>
                  <a:schemeClr val="tx1"/>
                </a:solidFill>
              </a:rPr>
              <a:t>upport systems nationally</a:t>
            </a:r>
            <a:r>
              <a:rPr lang="pt-BR" sz="1400" i="1" noProof="0" dirty="0">
                <a:solidFill>
                  <a:schemeClr val="tx1"/>
                </a:solidFill>
              </a:rPr>
              <a:t> (and locally)</a:t>
            </a:r>
            <a:r>
              <a:rPr lang="pt-BR" sz="1400" noProof="0" dirty="0"/>
              <a:t> - Sistemas de suporte nacionais (e locais) que utilizam várias formas de evidências de pesquisa para ajudar a abordar prioridades locais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663C70E-CCC1-7D7B-1A88-2158776275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21297" y="4170124"/>
            <a:ext cx="732591" cy="73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3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E2E19-E0D9-FBBF-943F-705B16128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254A4-C264-E4AA-8192-0F9719B2F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300" noProof="0" dirty="0">
                <a:solidFill>
                  <a:schemeClr val="tx1"/>
                </a:solidFill>
              </a:rPr>
              <a:t>O processo de planejamento do ESIC está sendo conduzido por cinco grupos de trabalho e um grupo de planejamento de governança, cada um dos quais preparará cinco documentos para os quais buscará feedback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6C6EE3-F32E-44CC-FD5A-B7AECA152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724324"/>
              </p:ext>
            </p:extLst>
          </p:nvPr>
        </p:nvGraphicFramePr>
        <p:xfrm>
          <a:off x="217056" y="1314038"/>
          <a:ext cx="11757888" cy="3009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304">
                  <a:extLst>
                    <a:ext uri="{9D8B030D-6E8A-4147-A177-3AD203B41FA5}">
                      <a16:colId xmlns:a16="http://schemas.microsoft.com/office/drawing/2014/main" val="1949791595"/>
                    </a:ext>
                  </a:extLst>
                </a:gridCol>
                <a:gridCol w="8685584">
                  <a:extLst>
                    <a:ext uri="{9D8B030D-6E8A-4147-A177-3AD203B41FA5}">
                      <a16:colId xmlns:a16="http://schemas.microsoft.com/office/drawing/2014/main" val="2684240827"/>
                    </a:ext>
                  </a:extLst>
                </a:gridCol>
              </a:tblGrid>
              <a:tr h="412413"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5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Grupos de trabalho (GTs) e</a:t>
                      </a:r>
                      <a:br>
                        <a:rPr lang="pt-BR" sz="115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15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grupos de planejamento (GPs)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50" b="1" noProof="0" dirty="0">
                          <a:solidFill>
                            <a:schemeClr val="bg1"/>
                          </a:solidFill>
                        </a:rPr>
                        <a:t>Foco</a:t>
                      </a: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961352"/>
                  </a:ext>
                </a:extLst>
              </a:tr>
              <a:tr h="248870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5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GT1: Engajamento do lado da demanda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150" b="0" noProof="0" dirty="0">
                          <a:solidFill>
                            <a:schemeClr val="tx1"/>
                          </a:solidFill>
                        </a:rPr>
                        <a:t>Fazer com que produtores e usuários em potencial trabalhem juntos para entender e atender às necessidades dos usuários</a:t>
                      </a: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256276"/>
                  </a:ext>
                </a:extLst>
              </a:tr>
              <a:tr h="412413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5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GT2: Compartilhamento e reutilização de dados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50" noProof="0" dirty="0">
                          <a:solidFill>
                            <a:schemeClr val="tx1"/>
                          </a:solidFill>
                        </a:rPr>
                        <a:t>Fazer com que seja normal estudar uma pergunta uma vez e usar as respostas muitas vezes em vários contextos diferentes</a:t>
                      </a: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168249"/>
                  </a:ext>
                </a:extLst>
              </a:tr>
              <a:tr h="412413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5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GT3: Uso seguro e responsável da IA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50" noProof="0" dirty="0">
                          <a:solidFill>
                            <a:schemeClr val="tx1"/>
                          </a:solidFill>
                        </a:rPr>
                        <a:t>Trazer a síntese de evidências para a vanguarda da tecnologia para que possamos obter o melhor impacto das pessoas e dos recursos que temos</a:t>
                      </a: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218832"/>
                  </a:ext>
                </a:extLst>
              </a:tr>
              <a:tr h="248870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5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GT4: Inovação de métodos e processos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50" noProof="0" dirty="0">
                          <a:solidFill>
                            <a:schemeClr val="tx1"/>
                          </a:solidFill>
                        </a:rPr>
                        <a:t>Desenvolver métodos e processos de síntese que permitam uma síntese radicalmente mais oportuna, relevante e acessível</a:t>
                      </a: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65836"/>
                  </a:ext>
                </a:extLst>
              </a:tr>
              <a:tr h="248870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5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GT5: Compartilhamento de capacidade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50" noProof="0" dirty="0">
                          <a:solidFill>
                            <a:schemeClr val="tx1"/>
                          </a:solidFill>
                        </a:rPr>
                        <a:t>Criar uma comunidade global com recursos para fornecer e usar a síntese de evidências em todas as principais questões sociais</a:t>
                      </a: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198359"/>
                  </a:ext>
                </a:extLst>
              </a:tr>
              <a:tr h="412413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5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GP1: Governança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50" noProof="0" dirty="0">
                          <a:solidFill>
                            <a:schemeClr val="tx1"/>
                          </a:solidFill>
                        </a:rPr>
                        <a:t>Elaborar opções de como os principais titulares de interesse podem continuar a definir e alcançar metas compartilhadas para além desse processo</a:t>
                      </a: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905265"/>
                  </a:ext>
                </a:extLst>
              </a:tr>
              <a:tr h="412413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5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GPs adicionais a serem ativados posteriormente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5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88478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0540B3-AA02-34B3-A295-A14A6E9C0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598783"/>
              </p:ext>
            </p:extLst>
          </p:nvPr>
        </p:nvGraphicFramePr>
        <p:xfrm>
          <a:off x="217056" y="4439511"/>
          <a:ext cx="11758870" cy="15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43904">
                  <a:extLst>
                    <a:ext uri="{9D8B030D-6E8A-4147-A177-3AD203B41FA5}">
                      <a16:colId xmlns:a16="http://schemas.microsoft.com/office/drawing/2014/main" val="4141870491"/>
                    </a:ext>
                  </a:extLst>
                </a:gridCol>
                <a:gridCol w="2414966">
                  <a:extLst>
                    <a:ext uri="{9D8B030D-6E8A-4147-A177-3AD203B41FA5}">
                      <a16:colId xmlns:a16="http://schemas.microsoft.com/office/drawing/2014/main" val="1040062716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pt-BR" sz="1100" noProof="0" dirty="0">
                          <a:solidFill>
                            <a:schemeClr val="bg1"/>
                          </a:solidFill>
                          <a:effectLst/>
                        </a:rPr>
                        <a:t>Documentos preliminares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pt-BR" sz="1100" noProof="0" dirty="0">
                          <a:solidFill>
                            <a:schemeClr val="bg1"/>
                          </a:solidFill>
                          <a:effectLst/>
                        </a:rPr>
                        <a:t>Janela de consulta aberta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9071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pt-BR" sz="1100" b="0" noProof="0" dirty="0">
                          <a:solidFill>
                            <a:schemeClr val="tx1"/>
                          </a:solidFill>
                          <a:effectLst/>
                        </a:rPr>
                        <a:t>1) Perfil de capacidade para cada área de foco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pt-BR" sz="1100" noProof="0" dirty="0">
                          <a:effectLst/>
                        </a:rPr>
                        <a:t>12 de fevereiro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1074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pt-BR" sz="1100" b="0" noProof="0" dirty="0">
                          <a:solidFill>
                            <a:schemeClr val="tx1"/>
                          </a:solidFill>
                          <a:effectLst/>
                        </a:rPr>
                        <a:t>2) Avaliação da maturidade da capacidade e mapa de lacunas para cada área de foco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pt-BR" sz="1100" noProof="0" dirty="0">
                          <a:effectLst/>
                        </a:rPr>
                        <a:t>12 de março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68205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pt-BR" sz="1100" b="0" noProof="0" dirty="0">
                          <a:solidFill>
                            <a:schemeClr val="tx1"/>
                          </a:solidFill>
                          <a:effectLst/>
                        </a:rPr>
                        <a:t>3) Estratégias para fortalecer as capacidades relacionadas a cada área de foco, incluindo quaisquer "ganhos rápidos" sem "arrependimentos"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pt-BR" sz="1100" noProof="0" dirty="0">
                          <a:effectLst/>
                        </a:rPr>
                        <a:t>30 de abril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93012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pt-BR" sz="1100" b="0" noProof="0" dirty="0">
                          <a:solidFill>
                            <a:schemeClr val="tx1"/>
                          </a:solidFill>
                          <a:effectLst/>
                        </a:rPr>
                        <a:t>4) Matriz de esforços de impacto e conclusões/recomendações para cada área de foco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pt-BR" sz="1100" noProof="0" dirty="0">
                          <a:effectLst/>
                        </a:rPr>
                        <a:t>21 de maio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63657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177800" lvl="0" indent="-177800"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pt-BR" sz="1100" b="0" noProof="0" dirty="0">
                          <a:solidFill>
                            <a:schemeClr val="tx1"/>
                          </a:solidFill>
                          <a:effectLst/>
                        </a:rPr>
                        <a:t>5) Relatório – agora incorporando custos e considerações adicionais do grupo de planejamento – para cada área de foco que será distribuído previamente aos participantes da reunião de consenso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pt-BR" sz="1100" noProof="0" dirty="0">
                          <a:effectLst/>
                        </a:rPr>
                        <a:t>4 de junho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63759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FF3AC57-9F6C-D45D-E7F1-82C087753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1448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65116427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290A3FEE-4E95-40F5-A7D2-D696DE35F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0408fcbc-2e10-4461-bee0-724c01b46ae9"/>
    <ds:schemaRef ds:uri="http://schemas.openxmlformats.org/package/2006/metadata/core-properties"/>
    <ds:schemaRef ds:uri="599eec1d-e27c-4128-92a4-19001b8afe14"/>
    <ds:schemaRef ds:uri="http://purl.org/dc/dcmitype/"/>
    <ds:schemaRef ds:uri="http://purl.org/dc/terms/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31503</TotalTime>
  <Words>1799</Words>
  <Application>Microsoft Macintosh PowerPoint</Application>
  <PresentationFormat>Widescreen</PresentationFormat>
  <Paragraphs>142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PowerPoint Presentation</vt:lpstr>
      <vt:lpstr>Uma declaração de consenso ajudou a consolidar a justificativa para a mudança</vt:lpstr>
      <vt:lpstr>Relatórios adicionais, relatórios de periódicos, anúncios e declarações complementares fizeram parte de uma série de atividades que antecederam e acompanharam o anúncio do ESIC</vt:lpstr>
      <vt:lpstr>O processo de planejamento do ESIC está adotando uma abordagem de impacto coletivo, começando com um acordo sobre uma agenda comum para a infraestrutura necessária</vt:lpstr>
      <vt:lpstr>O processo de planejamento do ESIC envolverá muitas categorias de “titulares de interesse", especialmente agora aqueles capturados nos dois círculos à esquerda e nos dois círculos à direita</vt:lpstr>
      <vt:lpstr>O processo de planejamento do ESIC está sendo conduzido por cinco grupos de trabalho e um grupo de planejamento de governança, cada um dos quais preparará cinco documentos para os quais buscará feedback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281</cp:revision>
  <cp:lastPrinted>2023-05-24T15:22:34Z</cp:lastPrinted>
  <dcterms:created xsi:type="dcterms:W3CDTF">2017-04-21T15:41:45Z</dcterms:created>
  <dcterms:modified xsi:type="dcterms:W3CDTF">2025-02-26T20:17:39Z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