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200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6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700" noProof="0" dirty="0">
                <a:solidFill>
                  <a:schemeClr val="tx1"/>
                </a:solidFill>
              </a:rPr>
              <a:t>Uma declaração de consenso ajudou a consolidar a justificativa para a mudança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858" y="1403350"/>
            <a:ext cx="8169275" cy="4903788"/>
          </a:xfrm>
        </p:spPr>
        <p:txBody>
          <a:bodyPr/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pt-BR" sz="1800" noProof="0" dirty="0">
                <a:solidFill>
                  <a:srgbClr val="FF0000"/>
                </a:solidFill>
              </a:rPr>
              <a:t>SHOW ME </a:t>
            </a:r>
            <a:r>
              <a:rPr lang="pt-BR" sz="1800" noProof="0" dirty="0">
                <a:solidFill>
                  <a:schemeClr val="tx1"/>
                </a:solidFill>
              </a:rPr>
              <a:t>- Mostre-me as evidências:</a:t>
            </a:r>
            <a:r>
              <a:rPr lang="pt-BR" noProof="0" dirty="0">
                <a:solidFill>
                  <a:schemeClr val="tx1"/>
                </a:solidFill>
              </a:rPr>
              <a:t> </a:t>
            </a:r>
            <a:r>
              <a:rPr lang="pt-BR" sz="1800" noProof="0" dirty="0">
                <a:solidFill>
                  <a:schemeClr val="tx1"/>
                </a:solidFill>
              </a:rPr>
              <a:t>Componentes de uma abordagem para fornecer de forma confiável evidências de pesquisa para quem precisa</a:t>
            </a:r>
          </a:p>
          <a:p>
            <a:pPr marL="357188" indent="-357188">
              <a:spcAft>
                <a:spcPts val="300"/>
              </a:spcAft>
              <a:buClr>
                <a:srgbClr val="244776"/>
              </a:buClr>
              <a:buFont typeface="+mj-lt"/>
              <a:buAutoNum type="arabicParenR"/>
            </a:pPr>
            <a:r>
              <a:rPr lang="pt-BR" i="1" noProof="0" dirty="0">
                <a:solidFill>
                  <a:srgbClr val="FF0000"/>
                </a:solidFill>
              </a:rPr>
              <a:t>S</a:t>
            </a:r>
            <a:r>
              <a:rPr lang="pt-BR" i="1" noProof="0" dirty="0">
                <a:solidFill>
                  <a:schemeClr val="tx1"/>
                </a:solidFill>
              </a:rPr>
              <a:t>upport systems nationally (and locally)</a:t>
            </a:r>
            <a:r>
              <a:rPr lang="pt-BR" noProof="0" dirty="0"/>
              <a:t> - Sistemas de suporte nacionais (e locais) que utilizam várias formas de evidências de pesquisa para ajudar a abordar prioridades locais</a:t>
            </a:r>
          </a:p>
          <a:p>
            <a:pPr marL="357188" indent="-357188">
              <a:spcAft>
                <a:spcPts val="300"/>
              </a:spcAft>
              <a:buAutoNum type="arabicParenR" startAt="2"/>
              <a:tabLst>
                <a:tab pos="266673" algn="l"/>
              </a:tabLst>
            </a:pPr>
            <a:r>
              <a:rPr lang="pt-BR" b="1" i="1" noProof="0" dirty="0">
                <a:solidFill>
                  <a:srgbClr val="FF0000"/>
                </a:solidFill>
              </a:rPr>
              <a:t>H</a:t>
            </a:r>
            <a:r>
              <a:rPr lang="pt-BR" b="1" i="1" noProof="0" dirty="0"/>
              <a:t>armonized efforts globally</a:t>
            </a:r>
            <a:r>
              <a:rPr lang="pt-BR" b="1" noProof="0" dirty="0"/>
              <a:t> - Esforços globais harmonizados que facilitam o aprendizado com outros ao redor do mundo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pt-BR" i="1" noProof="0" dirty="0">
                <a:solidFill>
                  <a:srgbClr val="FF0000"/>
                </a:solidFill>
              </a:rPr>
              <a:t>O</a:t>
            </a:r>
            <a:r>
              <a:rPr lang="pt-BR" i="1" noProof="0" dirty="0"/>
              <a:t>pen-science approaches</a:t>
            </a:r>
            <a:r>
              <a:rPr lang="pt-BR" noProof="0" dirty="0"/>
              <a:t> - Abordagens de ciência aberta que tornam a norma construir sobre o que outros já fizeram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pt-BR" i="1" noProof="0" dirty="0">
                <a:solidFill>
                  <a:srgbClr val="FF0000"/>
                </a:solidFill>
              </a:rPr>
              <a:t>W</a:t>
            </a:r>
            <a:r>
              <a:rPr lang="pt-BR" i="1" noProof="0" dirty="0"/>
              <a:t>aste-reduction efforts</a:t>
            </a:r>
            <a:r>
              <a:rPr lang="pt-BR" noProof="0" dirty="0"/>
              <a:t> - Esforços de redução de desperdício que maximizam os investimentos em suporte de evidências e em pesquisa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pt-BR" i="1" noProof="0" dirty="0">
                <a:solidFill>
                  <a:srgbClr val="FF0000"/>
                </a:solidFill>
              </a:rPr>
              <a:t>M</a:t>
            </a:r>
            <a:r>
              <a:rPr lang="pt-BR" i="1" noProof="0" dirty="0"/>
              <a:t>easured communications</a:t>
            </a:r>
            <a:r>
              <a:rPr lang="pt-BR" noProof="0" dirty="0"/>
              <a:t> - Comunicações medidas que esclarecem o que sabemos a partir das evidências existentes e com quais ressalvas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pt-BR" i="1" noProof="0" dirty="0">
                <a:solidFill>
                  <a:srgbClr val="FF0000"/>
                </a:solidFill>
              </a:rPr>
              <a:t>E</a:t>
            </a:r>
            <a:r>
              <a:rPr lang="pt-BR" i="1" noProof="0" dirty="0"/>
              <a:t>quity and efficiency</a:t>
            </a:r>
            <a:r>
              <a:rPr lang="pt-BR" noProof="0" dirty="0"/>
              <a:t> - Equidade e eficiência em todos os aspectos desse trabalho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endParaRPr lang="pt-BR" sz="800" noProof="0" dirty="0">
              <a:solidFill>
                <a:schemeClr val="tx1"/>
              </a:solidFill>
            </a:endParaRPr>
          </a:p>
          <a:p>
            <a:pPr marL="360327" indent="-360327">
              <a:spcAft>
                <a:spcPts val="300"/>
              </a:spcAft>
              <a:buAutoNum type="arabicParenR" startAt="6"/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endParaRPr lang="pt-BR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/>
        </p:nvGrpSpPr>
        <p:grpSpPr>
          <a:xfrm>
            <a:off x="8437133" y="3959161"/>
            <a:ext cx="3538793" cy="2347977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/>
        </p:nvSpPr>
        <p:spPr>
          <a:xfrm>
            <a:off x="8783082" y="1457966"/>
            <a:ext cx="3286298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pt-BR" sz="1600" noProof="0" dirty="0">
                <a:solidFill>
                  <a:schemeClr val="tx1"/>
                </a:solidFill>
              </a:rPr>
              <a:t>Disponível em sete idiomas (árabe, chinês, inglês, francês, japonês, português e espanhol)</a:t>
            </a: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pt-BR" sz="9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pt-BR" sz="1600" noProof="0">
                <a:solidFill>
                  <a:schemeClr val="tx1"/>
                </a:solidFill>
              </a:rPr>
              <a:t>Copublicado</a:t>
            </a:r>
            <a:r>
              <a:rPr lang="pt-BR" sz="1600" noProof="0" dirty="0">
                <a:solidFill>
                  <a:schemeClr val="tx1"/>
                </a:solidFill>
              </a:rPr>
              <a:t> em cinco periódicos (Campbell Collaboration, Cochrane, Collaboration for Environmental Evidence, Guidelines International Network, JBI)</a:t>
            </a:r>
          </a:p>
        </p:txBody>
      </p:sp>
    </p:spTree>
    <p:extLst>
      <p:ext uri="{BB962C8B-B14F-4D97-AF65-F5344CB8AC3E}">
        <p14:creationId xmlns:p14="http://schemas.microsoft.com/office/powerpoint/2010/main" val="364992402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openxmlformats.org/package/2006/metadata/core-properties"/>
    <ds:schemaRef ds:uri="http://purl.org/dc/dcmitype/"/>
    <ds:schemaRef ds:uri="http://www.w3.org/XML/1998/namespace"/>
    <ds:schemaRef ds:uri="0408fcbc-2e10-4461-bee0-724c01b46ae9"/>
    <ds:schemaRef ds:uri="http://schemas.microsoft.com/office/2006/metadata/properties"/>
    <ds:schemaRef ds:uri="http://schemas.microsoft.com/office/2006/documentManagement/types"/>
    <ds:schemaRef ds:uri="http://purl.org/dc/terms/"/>
    <ds:schemaRef ds:uri="599eec1d-e27c-4128-92a4-19001b8afe14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191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Uma declaração de consenso ajudou a consolidar a justificativa para a mudança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