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2078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776"/>
    <a:srgbClr val="000000"/>
    <a:srgbClr val="F5E4ED"/>
    <a:srgbClr val="CC76A6"/>
    <a:srgbClr val="E9F7FB"/>
    <a:srgbClr val="F2F2F2"/>
    <a:srgbClr val="FF3156"/>
    <a:srgbClr val="FF8AD8"/>
    <a:srgbClr val="3F4349"/>
    <a:srgbClr val="FEC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068" autoAdjust="0"/>
  </p:normalViewPr>
  <p:slideViewPr>
    <p:cSldViewPr snapToGrid="0" snapToObjects="1">
      <p:cViewPr varScale="1">
        <p:scale>
          <a:sx n="121" d="100"/>
          <a:sy n="121" d="100"/>
        </p:scale>
        <p:origin x="1360" y="16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3/25/25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3/25/25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28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3838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BE0A-8568-F806-E889-BA44EFD07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DDF5E96-B563-2D5D-AD88-731594C649FE}"/>
              </a:ext>
            </a:extLst>
          </p:cNvPr>
          <p:cNvSpPr txBox="1">
            <a:spLocks/>
          </p:cNvSpPr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wellcome.ac.uk  |  @wellcometrust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2C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F9F900-41D1-38EE-59DE-98CCD1219C45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8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" Type="http://schemas.openxmlformats.org/officeDocument/2006/relationships/image" Target="../media/image33.png"/><Relationship Id="rId21" Type="http://schemas.openxmlformats.org/officeDocument/2006/relationships/image" Target="../media/image51.sv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17" Type="http://schemas.openxmlformats.org/officeDocument/2006/relationships/image" Target="../media/image47.emf"/><Relationship Id="rId25" Type="http://schemas.openxmlformats.org/officeDocument/2006/relationships/image" Target="../media/image5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6.svg"/><Relationship Id="rId20" Type="http://schemas.openxmlformats.org/officeDocument/2006/relationships/image" Target="../media/image50.png"/><Relationship Id="rId29" Type="http://schemas.openxmlformats.org/officeDocument/2006/relationships/image" Target="../media/image59.sv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23" Type="http://schemas.openxmlformats.org/officeDocument/2006/relationships/image" Target="../media/image53.svg"/><Relationship Id="rId28" Type="http://schemas.openxmlformats.org/officeDocument/2006/relationships/image" Target="../media/image58.png"/><Relationship Id="rId10" Type="http://schemas.openxmlformats.org/officeDocument/2006/relationships/image" Target="../media/image40.svg"/><Relationship Id="rId19" Type="http://schemas.openxmlformats.org/officeDocument/2006/relationships/image" Target="../media/image49.svg"/><Relationship Id="rId31" Type="http://schemas.openxmlformats.org/officeDocument/2006/relationships/image" Target="../media/image61.sv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svg"/><Relationship Id="rId22" Type="http://schemas.openxmlformats.org/officeDocument/2006/relationships/image" Target="../media/image52.png"/><Relationship Id="rId27" Type="http://schemas.openxmlformats.org/officeDocument/2006/relationships/image" Target="../media/image57.svg"/><Relationship Id="rId30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4">
            <a:extLst>
              <a:ext uri="{FF2B5EF4-FFF2-40B4-BE49-F238E27FC236}">
                <a16:creationId xmlns:a16="http://schemas.microsoft.com/office/drawing/2014/main" id="{EE1EC868-7126-878C-C76B-592D410FF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914400" hangingPunct="0">
              <a:spcBef>
                <a:spcPts val="0"/>
              </a:spcBef>
              <a:defRPr/>
            </a:pPr>
            <a:r>
              <a:rPr kumimoji="0" lang="ja-JP" altLang="en-US" sz="23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政府の政策立案者を支援する人々は、グローバルなエビデンスにアクセスし、そこから見日聞かれた高度に文脈化された洞察と、国内（および地域）のエビデンスから得られた洞察とを、非常に迅速に提供することができるようになる</a:t>
            </a:r>
            <a:endParaRPr kumimoji="0" lang="en-US" sz="23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grpSp>
        <p:nvGrpSpPr>
          <p:cNvPr id="2" name="Group 55">
            <a:extLst>
              <a:ext uri="{FF2B5EF4-FFF2-40B4-BE49-F238E27FC236}">
                <a16:creationId xmlns:a16="http://schemas.microsoft.com/office/drawing/2014/main" id="{7B118F1C-906E-6042-A729-CD90DF054DE1}"/>
              </a:ext>
            </a:extLst>
          </p:cNvPr>
          <p:cNvGrpSpPr/>
          <p:nvPr/>
        </p:nvGrpSpPr>
        <p:grpSpPr>
          <a:xfrm rot="10800000">
            <a:off x="4808062" y="2928907"/>
            <a:ext cx="1716048" cy="319995"/>
            <a:chOff x="101017" y="2582243"/>
            <a:chExt cx="1716048" cy="319995"/>
          </a:xfrm>
        </p:grpSpPr>
        <p:pic>
          <p:nvPicPr>
            <p:cNvPr id="5" name="Picture 56">
              <a:extLst>
                <a:ext uri="{FF2B5EF4-FFF2-40B4-BE49-F238E27FC236}">
                  <a16:creationId xmlns:a16="http://schemas.microsoft.com/office/drawing/2014/main" id="{9BAEAECE-D07E-79E3-5B1F-130A0A3CDE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017" y="2582243"/>
              <a:ext cx="1716048" cy="319995"/>
            </a:xfrm>
            <a:prstGeom prst="rect">
              <a:avLst/>
            </a:prstGeom>
          </p:spPr>
        </p:pic>
        <p:pic>
          <p:nvPicPr>
            <p:cNvPr id="7" name="Picture 57">
              <a:extLst>
                <a:ext uri="{FF2B5EF4-FFF2-40B4-BE49-F238E27FC236}">
                  <a16:creationId xmlns:a16="http://schemas.microsoft.com/office/drawing/2014/main" id="{C5645BD9-F027-FAD2-111B-7AC3227638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017" y="2582243"/>
              <a:ext cx="1716048" cy="319995"/>
            </a:xfrm>
            <a:prstGeom prst="rect">
              <a:avLst/>
            </a:prstGeom>
          </p:spPr>
        </p:pic>
      </p:grpSp>
      <p:graphicFrame>
        <p:nvGraphicFramePr>
          <p:cNvPr id="11" name="Table 66">
            <a:extLst>
              <a:ext uri="{FF2B5EF4-FFF2-40B4-BE49-F238E27FC236}">
                <a16:creationId xmlns:a16="http://schemas.microsoft.com/office/drawing/2014/main" id="{8BE9C23A-4C32-81E1-8A4D-B16E138726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968705"/>
              </p:ext>
            </p:extLst>
          </p:nvPr>
        </p:nvGraphicFramePr>
        <p:xfrm>
          <a:off x="256705" y="5284822"/>
          <a:ext cx="1842709" cy="1120155"/>
        </p:xfrm>
        <a:graphic>
          <a:graphicData uri="http://schemas.openxmlformats.org/drawingml/2006/table">
            <a:tbl>
              <a:tblPr firstRow="1" firstCol="1" bandRow="1"/>
              <a:tblGrid>
                <a:gridCol w="312480">
                  <a:extLst>
                    <a:ext uri="{9D8B030D-6E8A-4147-A177-3AD203B41FA5}">
                      <a16:colId xmlns:a16="http://schemas.microsoft.com/office/drawing/2014/main" val="1026761990"/>
                    </a:ext>
                  </a:extLst>
                </a:gridCol>
                <a:gridCol w="1530229">
                  <a:extLst>
                    <a:ext uri="{9D8B030D-6E8A-4147-A177-3AD203B41FA5}">
                      <a16:colId xmlns:a16="http://schemas.microsoft.com/office/drawing/2014/main" val="2835784650"/>
                    </a:ext>
                  </a:extLst>
                </a:gridCol>
              </a:tblGrid>
              <a:tr h="37338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データ分析</a:t>
                      </a:r>
                      <a:endParaRPr lang="en-CA" sz="1200" b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10612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ja-JP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評価</a:t>
                      </a:r>
                      <a:endParaRPr lang="en-CA" sz="1200" b="0" dirty="0">
                        <a:solidFill>
                          <a:srgbClr val="25477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531840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質的な洞察</a:t>
                      </a:r>
                      <a:endParaRPr lang="en-CA" sz="1200" b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9641"/>
                  </a:ext>
                </a:extLst>
              </a:tr>
            </a:tbl>
          </a:graphicData>
        </a:graphic>
      </p:graphicFrame>
      <p:graphicFrame>
        <p:nvGraphicFramePr>
          <p:cNvPr id="12" name="Table 58">
            <a:extLst>
              <a:ext uri="{FF2B5EF4-FFF2-40B4-BE49-F238E27FC236}">
                <a16:creationId xmlns:a16="http://schemas.microsoft.com/office/drawing/2014/main" id="{91C2535C-7ADB-B3E1-881D-548AF82295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338325"/>
              </p:ext>
            </p:extLst>
          </p:nvPr>
        </p:nvGraphicFramePr>
        <p:xfrm>
          <a:off x="4920903" y="2774589"/>
          <a:ext cx="2186639" cy="1866925"/>
        </p:xfrm>
        <a:graphic>
          <a:graphicData uri="http://schemas.openxmlformats.org/drawingml/2006/table">
            <a:tbl>
              <a:tblPr firstRow="1" firstCol="1" bandRow="1"/>
              <a:tblGrid>
                <a:gridCol w="370803">
                  <a:extLst>
                    <a:ext uri="{9D8B030D-6E8A-4147-A177-3AD203B41FA5}">
                      <a16:colId xmlns:a16="http://schemas.microsoft.com/office/drawing/2014/main" val="1026761990"/>
                    </a:ext>
                  </a:extLst>
                </a:gridCol>
                <a:gridCol w="1815836">
                  <a:extLst>
                    <a:ext uri="{9D8B030D-6E8A-4147-A177-3AD203B41FA5}">
                      <a16:colId xmlns:a16="http://schemas.microsoft.com/office/drawing/2014/main" val="2835784650"/>
                    </a:ext>
                  </a:extLst>
                </a:gridCol>
              </a:tblGrid>
              <a:tr h="37338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モデリング</a:t>
                      </a:r>
                      <a:endParaRPr lang="en-CA" altLang="ja-JP" sz="1200" b="0" kern="1200" dirty="0">
                        <a:solidFill>
                          <a:srgbClr val="254776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10612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ja-JP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評価</a:t>
                      </a:r>
                      <a:endParaRPr lang="en-CA" sz="1200" b="0" dirty="0">
                        <a:solidFill>
                          <a:srgbClr val="25477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531840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質的な洞察</a:t>
                      </a:r>
                      <a:endParaRPr lang="en-CA" sz="1200" b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9641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ガイドライン</a:t>
                      </a:r>
                      <a:endParaRPr lang="en-CA" sz="1200" b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266877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技術評価</a:t>
                      </a:r>
                      <a:endParaRPr lang="en-CA" sz="1200" b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098287"/>
                  </a:ext>
                </a:extLst>
              </a:tr>
            </a:tbl>
          </a:graphicData>
        </a:graphic>
      </p:graphicFrame>
      <p:graphicFrame>
        <p:nvGraphicFramePr>
          <p:cNvPr id="13" name="Table 74">
            <a:extLst>
              <a:ext uri="{FF2B5EF4-FFF2-40B4-BE49-F238E27FC236}">
                <a16:creationId xmlns:a16="http://schemas.microsoft.com/office/drawing/2014/main" id="{D43D985B-2E85-E9D7-4528-17A74ED86A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029388"/>
              </p:ext>
            </p:extLst>
          </p:nvPr>
        </p:nvGraphicFramePr>
        <p:xfrm>
          <a:off x="5033459" y="5273356"/>
          <a:ext cx="1823167" cy="1120155"/>
        </p:xfrm>
        <a:graphic>
          <a:graphicData uri="http://schemas.openxmlformats.org/drawingml/2006/table">
            <a:tbl>
              <a:tblPr firstRow="1" firstCol="1" bandRow="1"/>
              <a:tblGrid>
                <a:gridCol w="309166">
                  <a:extLst>
                    <a:ext uri="{9D8B030D-6E8A-4147-A177-3AD203B41FA5}">
                      <a16:colId xmlns:a16="http://schemas.microsoft.com/office/drawing/2014/main" val="1026761990"/>
                    </a:ext>
                  </a:extLst>
                </a:gridCol>
                <a:gridCol w="1514001">
                  <a:extLst>
                    <a:ext uri="{9D8B030D-6E8A-4147-A177-3AD203B41FA5}">
                      <a16:colId xmlns:a16="http://schemas.microsoft.com/office/drawing/2014/main" val="2835784650"/>
                    </a:ext>
                  </a:extLst>
                </a:gridCol>
              </a:tblGrid>
              <a:tr h="37338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ja-JP" altLang="ja-JP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行動</a:t>
                      </a:r>
                      <a:r>
                        <a:rPr lang="en-US" altLang="ja-JP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ja-JP" altLang="ja-JP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実装研究</a:t>
                      </a:r>
                      <a:endParaRPr lang="en-CA" sz="1200" b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10612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ja-JP" altLang="ja-JP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質的な洞察</a:t>
                      </a:r>
                      <a:endParaRPr lang="en-CA" sz="1200" b="0" dirty="0">
                        <a:solidFill>
                          <a:srgbClr val="25477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531840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200" b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9641"/>
                  </a:ext>
                </a:extLst>
              </a:tr>
            </a:tbl>
          </a:graphicData>
        </a:graphic>
      </p:graphicFrame>
      <p:cxnSp>
        <p:nvCxnSpPr>
          <p:cNvPr id="14" name="Straight Connector 25">
            <a:extLst>
              <a:ext uri="{FF2B5EF4-FFF2-40B4-BE49-F238E27FC236}">
                <a16:creationId xmlns:a16="http://schemas.microsoft.com/office/drawing/2014/main" id="{354BF8D9-74C2-FE50-7DCC-261CC3484D20}"/>
              </a:ext>
            </a:extLst>
          </p:cNvPr>
          <p:cNvCxnSpPr>
            <a:cxnSpLocks/>
          </p:cNvCxnSpPr>
          <p:nvPr/>
        </p:nvCxnSpPr>
        <p:spPr>
          <a:xfrm flipH="1">
            <a:off x="7036656" y="1247869"/>
            <a:ext cx="19542" cy="4983732"/>
          </a:xfrm>
          <a:prstGeom prst="line">
            <a:avLst/>
          </a:prstGeom>
          <a:ln w="38100">
            <a:solidFill>
              <a:srgbClr val="DADFE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26">
            <a:extLst>
              <a:ext uri="{FF2B5EF4-FFF2-40B4-BE49-F238E27FC236}">
                <a16:creationId xmlns:a16="http://schemas.microsoft.com/office/drawing/2014/main" id="{1C057E22-31DE-114F-F539-8F08939FCB38}"/>
              </a:ext>
            </a:extLst>
          </p:cNvPr>
          <p:cNvSpPr txBox="1"/>
          <p:nvPr/>
        </p:nvSpPr>
        <p:spPr>
          <a:xfrm>
            <a:off x="35926" y="2418607"/>
            <a:ext cx="2327983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ja-JP" sz="1200" b="1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問題とその原因を理解する</a:t>
            </a:r>
            <a:endParaRPr kumimoji="0" lang="en-CA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27">
            <a:extLst>
              <a:ext uri="{FF2B5EF4-FFF2-40B4-BE49-F238E27FC236}">
                <a16:creationId xmlns:a16="http://schemas.microsoft.com/office/drawing/2014/main" id="{C9A35AF4-3291-2A6F-A93B-191B2F9DFD05}"/>
              </a:ext>
            </a:extLst>
          </p:cNvPr>
          <p:cNvSpPr txBox="1"/>
          <p:nvPr/>
        </p:nvSpPr>
        <p:spPr>
          <a:xfrm>
            <a:off x="4359060" y="2332379"/>
            <a:ext cx="2469368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ja-JP" sz="1200" b="1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問題に対処するためのオプションを選択する</a:t>
            </a:r>
            <a:endParaRPr kumimoji="0" lang="en-CA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8">
            <a:extLst>
              <a:ext uri="{FF2B5EF4-FFF2-40B4-BE49-F238E27FC236}">
                <a16:creationId xmlns:a16="http://schemas.microsoft.com/office/drawing/2014/main" id="{6DB94F41-31D1-EB29-E37D-11C98EF53627}"/>
              </a:ext>
            </a:extLst>
          </p:cNvPr>
          <p:cNvSpPr txBox="1"/>
          <p:nvPr/>
        </p:nvSpPr>
        <p:spPr>
          <a:xfrm>
            <a:off x="4701848" y="4904092"/>
            <a:ext cx="2186639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ja-JP" sz="1200" b="1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実装時の検討事項を特定する</a:t>
            </a:r>
            <a:endParaRPr kumimoji="0" lang="en-CA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30">
            <a:extLst>
              <a:ext uri="{FF2B5EF4-FFF2-40B4-BE49-F238E27FC236}">
                <a16:creationId xmlns:a16="http://schemas.microsoft.com/office/drawing/2014/main" id="{C479A957-5932-CAB4-26D5-5727C753A116}"/>
              </a:ext>
            </a:extLst>
          </p:cNvPr>
          <p:cNvSpPr txBox="1"/>
          <p:nvPr/>
        </p:nvSpPr>
        <p:spPr>
          <a:xfrm>
            <a:off x="-7679" y="4767885"/>
            <a:ext cx="2044391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ja-JP" sz="1200" b="1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実装</a:t>
            </a:r>
            <a:r>
              <a:rPr lang="ja-JP" altLang="en-US" sz="1200" b="1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のモニタリングと</a:t>
            </a:r>
            <a:br>
              <a:rPr lang="en-US" altLang="ja-JP" sz="1200" b="1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</a:br>
            <a:r>
              <a:rPr lang="ja-JP" altLang="ja-JP" sz="1200" b="1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インパクト評価</a:t>
            </a:r>
            <a:endParaRPr kumimoji="0" lang="en-CA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17">
            <a:extLst>
              <a:ext uri="{FF2B5EF4-FFF2-40B4-BE49-F238E27FC236}">
                <a16:creationId xmlns:a16="http://schemas.microsoft.com/office/drawing/2014/main" id="{0EA1181C-E337-B4A6-DFC6-0D71139DD54A}"/>
              </a:ext>
            </a:extLst>
          </p:cNvPr>
          <p:cNvSpPr txBox="1"/>
          <p:nvPr/>
        </p:nvSpPr>
        <p:spPr>
          <a:xfrm>
            <a:off x="9996607" y="3293650"/>
            <a:ext cx="2084131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ja-JP" altLang="en-US" sz="1000" b="1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ホライゾン</a:t>
            </a:r>
            <a:r>
              <a:rPr lang="ja-JP" altLang="ja-JP" sz="1000" b="1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スキャニング</a:t>
            </a:r>
            <a:endParaRPr lang="ja-JP" altLang="ja-JP" sz="10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US" altLang="ja-JP" sz="10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(</a:t>
            </a:r>
            <a:r>
              <a:rPr lang="ja-JP" altLang="ja-JP" sz="10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国内外で行われた</a:t>
            </a:r>
            <a:r>
              <a:rPr lang="ja-JP" altLang="en-US" sz="10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先見性のある事業を活かすため</a:t>
            </a:r>
            <a:r>
              <a:rPr lang="en-US" altLang="ja-JP" sz="10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)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Box 18">
            <a:extLst>
              <a:ext uri="{FF2B5EF4-FFF2-40B4-BE49-F238E27FC236}">
                <a16:creationId xmlns:a16="http://schemas.microsoft.com/office/drawing/2014/main" id="{BD3EFDCE-74E9-969A-A630-6004294CC179}"/>
              </a:ext>
            </a:extLst>
          </p:cNvPr>
          <p:cNvSpPr txBox="1"/>
          <p:nvPr/>
        </p:nvSpPr>
        <p:spPr>
          <a:xfrm>
            <a:off x="10003626" y="3971433"/>
            <a:ext cx="2188373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ja-JP" sz="1000" b="1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重要な情報提供者へのインタビュー</a:t>
            </a:r>
            <a:r>
              <a:rPr lang="en-US" altLang="ja-JP" sz="10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(</a:t>
            </a:r>
            <a:r>
              <a:rPr lang="ja-JP" altLang="en-US" sz="10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豊富な</a:t>
            </a:r>
            <a:r>
              <a:rPr lang="ja-JP" altLang="ja-JP" sz="10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経験を</a:t>
            </a:r>
            <a:r>
              <a:rPr lang="ja-JP" altLang="en-US" sz="10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活かすため</a:t>
            </a:r>
            <a:r>
              <a:rPr lang="en-US" altLang="ja-JP" sz="10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)</a:t>
            </a:r>
            <a:r>
              <a:rPr lang="ja-JP" altLang="en-US" sz="1000" dirty="0">
                <a:latin typeface="Arial" panose="020B0604020202020204" pitchFamily="34" charset="0"/>
                <a:ea typeface="ＭＳ ゴシック" panose="020B0609070205080204" pitchFamily="49" charset="-128"/>
              </a:rPr>
              <a:t>、</a:t>
            </a:r>
            <a:endParaRPr lang="en-US" altLang="ja-JP" sz="1000" dirty="0">
              <a:latin typeface="Arial" panose="020B0604020202020204" pitchFamily="34" charset="0"/>
              <a:ea typeface="ＭＳ ゴシック" panose="020B0609070205080204" pitchFamily="49" charset="-128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ja-JP" sz="1000" b="1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世論研究</a:t>
            </a:r>
            <a:r>
              <a:rPr lang="en-US" altLang="ja-JP" sz="10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(</a:t>
            </a:r>
            <a:r>
              <a:rPr lang="ja-JP" altLang="ja-JP" sz="10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意見収集のため</a:t>
            </a:r>
            <a:r>
              <a:rPr lang="en-US" altLang="ja-JP" sz="10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)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19">
            <a:extLst>
              <a:ext uri="{FF2B5EF4-FFF2-40B4-BE49-F238E27FC236}">
                <a16:creationId xmlns:a16="http://schemas.microsoft.com/office/drawing/2014/main" id="{3CFCAA76-D2E9-A43D-E538-68416377307C}"/>
              </a:ext>
            </a:extLst>
          </p:cNvPr>
          <p:cNvSpPr txBox="1"/>
          <p:nvPr/>
        </p:nvSpPr>
        <p:spPr>
          <a:xfrm>
            <a:off x="10010640" y="4776440"/>
            <a:ext cx="2070096" cy="861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ja-JP" sz="1000" b="1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審議プロセスの</a:t>
            </a:r>
            <a:r>
              <a:rPr lang="ja-JP" altLang="en-US" sz="1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ようやく</a:t>
            </a:r>
            <a:endParaRPr lang="en-US" altLang="ja-JP" sz="1000" b="1" dirty="0">
              <a:effectLst/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0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(</a:t>
            </a:r>
            <a:r>
              <a:rPr lang="ja-JP" altLang="ja-JP" sz="10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市民およびステークホルダーを集団的な問題解決に関与させるため</a:t>
            </a:r>
            <a:r>
              <a:rPr lang="en-US" altLang="ja-JP" sz="10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) </a:t>
            </a:r>
            <a:r>
              <a:rPr lang="ja-JP" altLang="ja-JP" sz="1000" b="1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およびステークホルダーの関与</a:t>
            </a:r>
            <a:r>
              <a:rPr lang="ja-JP" altLang="ja-JP" sz="10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をより一般化する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Box 20">
            <a:extLst>
              <a:ext uri="{FF2B5EF4-FFF2-40B4-BE49-F238E27FC236}">
                <a16:creationId xmlns:a16="http://schemas.microsoft.com/office/drawing/2014/main" id="{BF3D9CF2-0C04-9AD6-F6B2-8999F4A0A660}"/>
              </a:ext>
            </a:extLst>
          </p:cNvPr>
          <p:cNvSpPr txBox="1"/>
          <p:nvPr/>
        </p:nvSpPr>
        <p:spPr>
          <a:xfrm>
            <a:off x="7717987" y="2348928"/>
            <a:ext cx="1518508" cy="1169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ja-JP" altLang="ja-JP" sz="1000" b="1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エビデンス統合</a:t>
            </a:r>
            <a:r>
              <a:rPr lang="en-US" altLang="ja-JP" sz="1000" b="1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rebuchet MS" panose="020B0603020202020204" pitchFamily="34" charset="0"/>
              </a:rPr>
              <a:t>(</a:t>
            </a:r>
            <a:r>
              <a:rPr lang="ja-JP" altLang="ja-JP" sz="1000" b="1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理想的には</a:t>
            </a:r>
            <a:r>
              <a:rPr lang="ja-JP" altLang="en-US" sz="1000" b="1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生きたエビデンス統合</a:t>
            </a:r>
            <a:r>
              <a:rPr lang="en-US" altLang="ja-JP" sz="1000" b="1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rebuchet MS" panose="020B0603020202020204" pitchFamily="34" charset="0"/>
              </a:rPr>
              <a:t>)</a:t>
            </a:r>
            <a:endParaRPr lang="ja-JP" altLang="ja-JP" sz="10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US" altLang="ja-JP" sz="10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rebuchet MS" panose="020B0603020202020204" pitchFamily="34" charset="0"/>
              </a:rPr>
              <a:t>(</a:t>
            </a:r>
            <a:r>
              <a:rPr lang="ja-JP" altLang="ja-JP" sz="10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グループおよびコンテクストによる違いも含め、世界中から習得したもの</a:t>
            </a:r>
            <a:r>
              <a:rPr lang="en-US" altLang="ja-JP" sz="10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rebuchet MS" panose="020B0603020202020204" pitchFamily="34" charset="0"/>
              </a:rPr>
              <a:t>)</a:t>
            </a:r>
            <a:endParaRPr lang="ja-JP" altLang="ja-JP" sz="10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34" name="TextBox 22">
            <a:extLst>
              <a:ext uri="{FF2B5EF4-FFF2-40B4-BE49-F238E27FC236}">
                <a16:creationId xmlns:a16="http://schemas.microsoft.com/office/drawing/2014/main" id="{F5A3790B-5706-6BE5-3080-A38C3B2CBEA1}"/>
              </a:ext>
            </a:extLst>
          </p:cNvPr>
          <p:cNvSpPr txBox="1"/>
          <p:nvPr/>
        </p:nvSpPr>
        <p:spPr>
          <a:xfrm>
            <a:off x="10010640" y="2319520"/>
            <a:ext cx="2070099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ja-JP" altLang="ja-JP" sz="1000" b="1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管轄のチェック</a:t>
            </a:r>
            <a:endParaRPr lang="ja-JP" altLang="ja-JP" sz="10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US" altLang="ja-JP" sz="10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(</a:t>
            </a:r>
            <a:r>
              <a:rPr lang="ja-JP" altLang="ja-JP" sz="10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国内外で試験された内容の評価とともに政策、実践、経験を文書化するため</a:t>
            </a:r>
            <a:r>
              <a:rPr lang="en-US" altLang="ja-JP" sz="10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)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5" name="Straight Connector 71">
            <a:extLst>
              <a:ext uri="{FF2B5EF4-FFF2-40B4-BE49-F238E27FC236}">
                <a16:creationId xmlns:a16="http://schemas.microsoft.com/office/drawing/2014/main" id="{AEC32911-3814-11A6-4FAF-0E1B2DC1B5E9}"/>
              </a:ext>
            </a:extLst>
          </p:cNvPr>
          <p:cNvCxnSpPr>
            <a:cxnSpLocks/>
          </p:cNvCxnSpPr>
          <p:nvPr/>
        </p:nvCxnSpPr>
        <p:spPr>
          <a:xfrm>
            <a:off x="9316008" y="2142887"/>
            <a:ext cx="0" cy="4088714"/>
          </a:xfrm>
          <a:prstGeom prst="line">
            <a:avLst/>
          </a:prstGeom>
          <a:ln w="38100">
            <a:solidFill>
              <a:srgbClr val="DADFE2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72">
            <a:extLst>
              <a:ext uri="{FF2B5EF4-FFF2-40B4-BE49-F238E27FC236}">
                <a16:creationId xmlns:a16="http://schemas.microsoft.com/office/drawing/2014/main" id="{471BBFEF-377A-69D6-51F3-A97F5A92C166}"/>
              </a:ext>
            </a:extLst>
          </p:cNvPr>
          <p:cNvSpPr txBox="1"/>
          <p:nvPr/>
        </p:nvSpPr>
        <p:spPr>
          <a:xfrm>
            <a:off x="1990943" y="1359353"/>
            <a:ext cx="2870979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ja-JP" sz="1400" b="1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国内</a:t>
            </a:r>
            <a:r>
              <a:rPr lang="ja-JP" altLang="en-US" sz="1400" b="1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の</a:t>
            </a:r>
            <a:r>
              <a:rPr lang="ja-JP" altLang="ja-JP" sz="1400" b="1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エビデンス</a:t>
            </a:r>
            <a:endParaRPr kumimoji="0" lang="en-CA" sz="14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7" name="TextBox 73">
            <a:extLst>
              <a:ext uri="{FF2B5EF4-FFF2-40B4-BE49-F238E27FC236}">
                <a16:creationId xmlns:a16="http://schemas.microsoft.com/office/drawing/2014/main" id="{C9C49EDB-620E-E664-4761-03AABCC6BBF8}"/>
              </a:ext>
            </a:extLst>
          </p:cNvPr>
          <p:cNvSpPr txBox="1"/>
          <p:nvPr/>
        </p:nvSpPr>
        <p:spPr>
          <a:xfrm>
            <a:off x="7044723" y="1467195"/>
            <a:ext cx="2240908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ja-JP" sz="1400" b="1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グローバルエビデンス</a:t>
            </a:r>
            <a:endParaRPr kumimoji="0" lang="en-CA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" name="TextBox 77">
            <a:extLst>
              <a:ext uri="{FF2B5EF4-FFF2-40B4-BE49-F238E27FC236}">
                <a16:creationId xmlns:a16="http://schemas.microsoft.com/office/drawing/2014/main" id="{E70DC9CF-C4D8-4023-7083-F791E0404AD8}"/>
              </a:ext>
            </a:extLst>
          </p:cNvPr>
          <p:cNvSpPr txBox="1"/>
          <p:nvPr/>
        </p:nvSpPr>
        <p:spPr>
          <a:xfrm>
            <a:off x="9285631" y="1477539"/>
            <a:ext cx="2554324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ja-JP" sz="1400" b="1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その他のタイプの情報</a:t>
            </a:r>
            <a:endParaRPr kumimoji="0" lang="en-CA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9" name="Picture 89">
            <a:extLst>
              <a:ext uri="{FF2B5EF4-FFF2-40B4-BE49-F238E27FC236}">
                <a16:creationId xmlns:a16="http://schemas.microsoft.com/office/drawing/2014/main" id="{22B17DAB-6B6F-EBE1-42CB-FD604616103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695115" y="2707876"/>
            <a:ext cx="3166807" cy="3254774"/>
          </a:xfrm>
          <a:prstGeom prst="rect">
            <a:avLst/>
          </a:prstGeom>
        </p:spPr>
      </p:pic>
      <p:grpSp>
        <p:nvGrpSpPr>
          <p:cNvPr id="40" name="Group 106">
            <a:extLst>
              <a:ext uri="{FF2B5EF4-FFF2-40B4-BE49-F238E27FC236}">
                <a16:creationId xmlns:a16="http://schemas.microsoft.com/office/drawing/2014/main" id="{12D84349-8458-CE14-3441-6B1FD37D8667}"/>
              </a:ext>
            </a:extLst>
          </p:cNvPr>
          <p:cNvGrpSpPr/>
          <p:nvPr/>
        </p:nvGrpSpPr>
        <p:grpSpPr>
          <a:xfrm>
            <a:off x="189990" y="2800179"/>
            <a:ext cx="330731" cy="1071512"/>
            <a:chOff x="189990" y="2585841"/>
            <a:chExt cx="330731" cy="1071512"/>
          </a:xfrm>
        </p:grpSpPr>
        <p:cxnSp>
          <p:nvCxnSpPr>
            <p:cNvPr id="41" name="Straight Connector 105">
              <a:extLst>
                <a:ext uri="{FF2B5EF4-FFF2-40B4-BE49-F238E27FC236}">
                  <a16:creationId xmlns:a16="http://schemas.microsoft.com/office/drawing/2014/main" id="{5CD9FF0E-1F1E-FC6F-780F-827C1BE883C2}"/>
                </a:ext>
              </a:extLst>
            </p:cNvPr>
            <p:cNvCxnSpPr>
              <a:cxnSpLocks/>
            </p:cNvCxnSpPr>
            <p:nvPr/>
          </p:nvCxnSpPr>
          <p:spPr>
            <a:xfrm>
              <a:off x="353394" y="2739300"/>
              <a:ext cx="1" cy="787920"/>
            </a:xfrm>
            <a:prstGeom prst="line">
              <a:avLst/>
            </a:prstGeom>
            <a:ln w="19050">
              <a:solidFill>
                <a:srgbClr val="25477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42" name="Group 94">
              <a:extLst>
                <a:ext uri="{FF2B5EF4-FFF2-40B4-BE49-F238E27FC236}">
                  <a16:creationId xmlns:a16="http://schemas.microsoft.com/office/drawing/2014/main" id="{02C5D728-0C6B-8E91-A698-BAD3A6444ACD}"/>
                </a:ext>
              </a:extLst>
            </p:cNvPr>
            <p:cNvGrpSpPr/>
            <p:nvPr/>
          </p:nvGrpSpPr>
          <p:grpSpPr>
            <a:xfrm>
              <a:off x="193910" y="2585841"/>
              <a:ext cx="326811" cy="326811"/>
              <a:chOff x="193910" y="2585841"/>
              <a:chExt cx="326811" cy="326811"/>
            </a:xfrm>
          </p:grpSpPr>
          <p:sp>
            <p:nvSpPr>
              <p:cNvPr id="49" name="Oval 90">
                <a:extLst>
                  <a:ext uri="{FF2B5EF4-FFF2-40B4-BE49-F238E27FC236}">
                    <a16:creationId xmlns:a16="http://schemas.microsoft.com/office/drawing/2014/main" id="{7F86284E-E8CA-1B1C-B76F-EDD4F24EE545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0" name="Graphic 93">
                <a:extLst>
                  <a:ext uri="{FF2B5EF4-FFF2-40B4-BE49-F238E27FC236}">
                    <a16:creationId xmlns:a16="http://schemas.microsoft.com/office/drawing/2014/main" id="{78F17793-931B-0EAB-5316-0EFD736CDB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43" name="Group 96">
              <a:extLst>
                <a:ext uri="{FF2B5EF4-FFF2-40B4-BE49-F238E27FC236}">
                  <a16:creationId xmlns:a16="http://schemas.microsoft.com/office/drawing/2014/main" id="{FF004251-06F9-5794-DFF8-84A9DB3CA9B5}"/>
                </a:ext>
              </a:extLst>
            </p:cNvPr>
            <p:cNvGrpSpPr/>
            <p:nvPr/>
          </p:nvGrpSpPr>
          <p:grpSpPr>
            <a:xfrm>
              <a:off x="191210" y="2958226"/>
              <a:ext cx="326811" cy="326811"/>
              <a:chOff x="193910" y="2585841"/>
              <a:chExt cx="326811" cy="326811"/>
            </a:xfrm>
          </p:grpSpPr>
          <p:sp>
            <p:nvSpPr>
              <p:cNvPr id="47" name="Oval 98">
                <a:extLst>
                  <a:ext uri="{FF2B5EF4-FFF2-40B4-BE49-F238E27FC236}">
                    <a16:creationId xmlns:a16="http://schemas.microsoft.com/office/drawing/2014/main" id="{31AFBEED-3333-03CB-97E8-9C8B38A3A7DC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48" name="Graphic 100">
                <a:extLst>
                  <a:ext uri="{FF2B5EF4-FFF2-40B4-BE49-F238E27FC236}">
                    <a16:creationId xmlns:a16="http://schemas.microsoft.com/office/drawing/2014/main" id="{2E33B6AD-BE51-3AEB-2A09-82BB6C955F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44" name="Group 102">
              <a:extLst>
                <a:ext uri="{FF2B5EF4-FFF2-40B4-BE49-F238E27FC236}">
                  <a16:creationId xmlns:a16="http://schemas.microsoft.com/office/drawing/2014/main" id="{590650C0-258E-95E9-97DC-B8919D648D37}"/>
                </a:ext>
              </a:extLst>
            </p:cNvPr>
            <p:cNvGrpSpPr/>
            <p:nvPr/>
          </p:nvGrpSpPr>
          <p:grpSpPr>
            <a:xfrm>
              <a:off x="189990" y="3330542"/>
              <a:ext cx="330298" cy="326811"/>
              <a:chOff x="193910" y="2585841"/>
              <a:chExt cx="330298" cy="326811"/>
            </a:xfrm>
          </p:grpSpPr>
          <p:sp>
            <p:nvSpPr>
              <p:cNvPr id="45" name="Oval 103">
                <a:extLst>
                  <a:ext uri="{FF2B5EF4-FFF2-40B4-BE49-F238E27FC236}">
                    <a16:creationId xmlns:a16="http://schemas.microsoft.com/office/drawing/2014/main" id="{65301E89-5BE1-5A30-EF68-B833F463F2FC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46" name="Graphic 104">
                <a:extLst>
                  <a:ext uri="{FF2B5EF4-FFF2-40B4-BE49-F238E27FC236}">
                    <a16:creationId xmlns:a16="http://schemas.microsoft.com/office/drawing/2014/main" id="{3881CFBF-17C1-AC20-9285-718EF9E289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206146" y="2592035"/>
                <a:ext cx="318062" cy="318062"/>
              </a:xfrm>
              <a:prstGeom prst="rect">
                <a:avLst/>
              </a:prstGeom>
            </p:spPr>
          </p:pic>
        </p:grpSp>
      </p:grpSp>
      <p:grpSp>
        <p:nvGrpSpPr>
          <p:cNvPr id="51" name="Group 107">
            <a:extLst>
              <a:ext uri="{FF2B5EF4-FFF2-40B4-BE49-F238E27FC236}">
                <a16:creationId xmlns:a16="http://schemas.microsoft.com/office/drawing/2014/main" id="{BAEC0A33-AAEF-7167-BA09-4EAC0A73FD7C}"/>
              </a:ext>
            </a:extLst>
          </p:cNvPr>
          <p:cNvGrpSpPr/>
          <p:nvPr/>
        </p:nvGrpSpPr>
        <p:grpSpPr>
          <a:xfrm>
            <a:off x="206943" y="5309143"/>
            <a:ext cx="339337" cy="1071512"/>
            <a:chOff x="189990" y="2585841"/>
            <a:chExt cx="339337" cy="1071512"/>
          </a:xfrm>
        </p:grpSpPr>
        <p:cxnSp>
          <p:nvCxnSpPr>
            <p:cNvPr id="52" name="Straight Connector 108">
              <a:extLst>
                <a:ext uri="{FF2B5EF4-FFF2-40B4-BE49-F238E27FC236}">
                  <a16:creationId xmlns:a16="http://schemas.microsoft.com/office/drawing/2014/main" id="{1791132D-3052-152F-1452-63D72E552737}"/>
                </a:ext>
              </a:extLst>
            </p:cNvPr>
            <p:cNvCxnSpPr>
              <a:cxnSpLocks/>
            </p:cNvCxnSpPr>
            <p:nvPr/>
          </p:nvCxnSpPr>
          <p:spPr>
            <a:xfrm>
              <a:off x="353394" y="2739300"/>
              <a:ext cx="1" cy="787920"/>
            </a:xfrm>
            <a:prstGeom prst="line">
              <a:avLst/>
            </a:prstGeom>
            <a:ln w="19050">
              <a:solidFill>
                <a:srgbClr val="25477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53" name="Group 109">
              <a:extLst>
                <a:ext uri="{FF2B5EF4-FFF2-40B4-BE49-F238E27FC236}">
                  <a16:creationId xmlns:a16="http://schemas.microsoft.com/office/drawing/2014/main" id="{F5E9A4BD-EE62-9370-53AC-C9486A2C6337}"/>
                </a:ext>
              </a:extLst>
            </p:cNvPr>
            <p:cNvGrpSpPr/>
            <p:nvPr/>
          </p:nvGrpSpPr>
          <p:grpSpPr>
            <a:xfrm>
              <a:off x="193910" y="2585841"/>
              <a:ext cx="326811" cy="326811"/>
              <a:chOff x="193910" y="2585841"/>
              <a:chExt cx="326811" cy="326811"/>
            </a:xfrm>
          </p:grpSpPr>
          <p:sp>
            <p:nvSpPr>
              <p:cNvPr id="64" name="Oval 116">
                <a:extLst>
                  <a:ext uri="{FF2B5EF4-FFF2-40B4-BE49-F238E27FC236}">
                    <a16:creationId xmlns:a16="http://schemas.microsoft.com/office/drawing/2014/main" id="{AF16629B-506F-325E-278F-F93CAC914346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5" name="Graphic 117">
                <a:extLst>
                  <a:ext uri="{FF2B5EF4-FFF2-40B4-BE49-F238E27FC236}">
                    <a16:creationId xmlns:a16="http://schemas.microsoft.com/office/drawing/2014/main" id="{97B7ED68-3E04-89A4-C950-AB402CFE86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54" name="Group 110">
              <a:extLst>
                <a:ext uri="{FF2B5EF4-FFF2-40B4-BE49-F238E27FC236}">
                  <a16:creationId xmlns:a16="http://schemas.microsoft.com/office/drawing/2014/main" id="{26544336-CAC2-826B-7548-7AD086CBEA67}"/>
                </a:ext>
              </a:extLst>
            </p:cNvPr>
            <p:cNvGrpSpPr/>
            <p:nvPr/>
          </p:nvGrpSpPr>
          <p:grpSpPr>
            <a:xfrm>
              <a:off x="191210" y="2958226"/>
              <a:ext cx="326811" cy="326811"/>
              <a:chOff x="193910" y="2585841"/>
              <a:chExt cx="326811" cy="326811"/>
            </a:xfrm>
          </p:grpSpPr>
          <p:sp>
            <p:nvSpPr>
              <p:cNvPr id="62" name="Oval 114">
                <a:extLst>
                  <a:ext uri="{FF2B5EF4-FFF2-40B4-BE49-F238E27FC236}">
                    <a16:creationId xmlns:a16="http://schemas.microsoft.com/office/drawing/2014/main" id="{C0BB08FE-914E-DD2D-CD25-18079124952C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3" name="Graphic 115">
                <a:extLst>
                  <a:ext uri="{FF2B5EF4-FFF2-40B4-BE49-F238E27FC236}">
                    <a16:creationId xmlns:a16="http://schemas.microsoft.com/office/drawing/2014/main" id="{596423E0-9014-1DF6-8A2C-16AC77DB2E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 l="19472" r="8590"/>
              <a:stretch/>
            </p:blipFill>
            <p:spPr>
              <a:xfrm>
                <a:off x="268043" y="2594460"/>
                <a:ext cx="219548" cy="305189"/>
              </a:xfrm>
              <a:prstGeom prst="rect">
                <a:avLst/>
              </a:prstGeom>
            </p:spPr>
          </p:pic>
        </p:grpSp>
        <p:grpSp>
          <p:nvGrpSpPr>
            <p:cNvPr id="55" name="Group 111">
              <a:extLst>
                <a:ext uri="{FF2B5EF4-FFF2-40B4-BE49-F238E27FC236}">
                  <a16:creationId xmlns:a16="http://schemas.microsoft.com/office/drawing/2014/main" id="{8EB3D857-1D5D-A557-F892-8DFD6FAF7553}"/>
                </a:ext>
              </a:extLst>
            </p:cNvPr>
            <p:cNvGrpSpPr/>
            <p:nvPr/>
          </p:nvGrpSpPr>
          <p:grpSpPr>
            <a:xfrm>
              <a:off x="189990" y="3323078"/>
              <a:ext cx="339337" cy="334275"/>
              <a:chOff x="193910" y="2578377"/>
              <a:chExt cx="339337" cy="334275"/>
            </a:xfrm>
          </p:grpSpPr>
          <p:sp>
            <p:nvSpPr>
              <p:cNvPr id="60" name="Oval 112">
                <a:extLst>
                  <a:ext uri="{FF2B5EF4-FFF2-40B4-BE49-F238E27FC236}">
                    <a16:creationId xmlns:a16="http://schemas.microsoft.com/office/drawing/2014/main" id="{89FAACC3-96ED-8516-630B-9235294252AE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1" name="Graphic 113">
                <a:extLst>
                  <a:ext uri="{FF2B5EF4-FFF2-40B4-BE49-F238E27FC236}">
                    <a16:creationId xmlns:a16="http://schemas.microsoft.com/office/drawing/2014/main" id="{A8DD566E-27FE-4F15-5AD8-8F8233B110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206436" y="2578377"/>
                <a:ext cx="326811" cy="326811"/>
              </a:xfrm>
              <a:prstGeom prst="rect">
                <a:avLst/>
              </a:prstGeom>
            </p:spPr>
          </p:pic>
        </p:grpSp>
      </p:grpSp>
      <p:grpSp>
        <p:nvGrpSpPr>
          <p:cNvPr id="66" name="Group 118">
            <a:extLst>
              <a:ext uri="{FF2B5EF4-FFF2-40B4-BE49-F238E27FC236}">
                <a16:creationId xmlns:a16="http://schemas.microsoft.com/office/drawing/2014/main" id="{DE9F75FC-351D-2438-511D-2889655F986C}"/>
              </a:ext>
            </a:extLst>
          </p:cNvPr>
          <p:cNvGrpSpPr/>
          <p:nvPr/>
        </p:nvGrpSpPr>
        <p:grpSpPr>
          <a:xfrm>
            <a:off x="4926410" y="2800179"/>
            <a:ext cx="330731" cy="1699594"/>
            <a:chOff x="189990" y="2585841"/>
            <a:chExt cx="330731" cy="1699594"/>
          </a:xfrm>
        </p:grpSpPr>
        <p:cxnSp>
          <p:nvCxnSpPr>
            <p:cNvPr id="68" name="Straight Connector 119">
              <a:extLst>
                <a:ext uri="{FF2B5EF4-FFF2-40B4-BE49-F238E27FC236}">
                  <a16:creationId xmlns:a16="http://schemas.microsoft.com/office/drawing/2014/main" id="{889265CA-97A4-6116-E24E-ED710C4FFB1F}"/>
                </a:ext>
              </a:extLst>
            </p:cNvPr>
            <p:cNvCxnSpPr>
              <a:cxnSpLocks/>
            </p:cNvCxnSpPr>
            <p:nvPr/>
          </p:nvCxnSpPr>
          <p:spPr>
            <a:xfrm>
              <a:off x="353394" y="2739300"/>
              <a:ext cx="7139" cy="1546135"/>
            </a:xfrm>
            <a:prstGeom prst="line">
              <a:avLst/>
            </a:prstGeom>
            <a:ln w="19050">
              <a:solidFill>
                <a:srgbClr val="25477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69" name="Group 120">
              <a:extLst>
                <a:ext uri="{FF2B5EF4-FFF2-40B4-BE49-F238E27FC236}">
                  <a16:creationId xmlns:a16="http://schemas.microsoft.com/office/drawing/2014/main" id="{86413591-A7E2-A3F7-12CF-7B57D069880E}"/>
                </a:ext>
              </a:extLst>
            </p:cNvPr>
            <p:cNvGrpSpPr/>
            <p:nvPr/>
          </p:nvGrpSpPr>
          <p:grpSpPr>
            <a:xfrm>
              <a:off x="193910" y="2585841"/>
              <a:ext cx="326811" cy="326811"/>
              <a:chOff x="193910" y="2585841"/>
              <a:chExt cx="326811" cy="326811"/>
            </a:xfrm>
          </p:grpSpPr>
          <p:sp>
            <p:nvSpPr>
              <p:cNvPr id="84" name="Oval 127">
                <a:extLst>
                  <a:ext uri="{FF2B5EF4-FFF2-40B4-BE49-F238E27FC236}">
                    <a16:creationId xmlns:a16="http://schemas.microsoft.com/office/drawing/2014/main" id="{7DF58C93-8F04-45A2-AF6B-2F3AD7924461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85" name="Graphic 128">
                <a:extLst>
                  <a:ext uri="{FF2B5EF4-FFF2-40B4-BE49-F238E27FC236}">
                    <a16:creationId xmlns:a16="http://schemas.microsoft.com/office/drawing/2014/main" id="{32AA9D93-B7E2-EE74-64C0-C41CABD4D7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stretch/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70" name="Group 121">
              <a:extLst>
                <a:ext uri="{FF2B5EF4-FFF2-40B4-BE49-F238E27FC236}">
                  <a16:creationId xmlns:a16="http://schemas.microsoft.com/office/drawing/2014/main" id="{60A3ADE9-AC62-E226-6A77-AB125CAE38EB}"/>
                </a:ext>
              </a:extLst>
            </p:cNvPr>
            <p:cNvGrpSpPr/>
            <p:nvPr/>
          </p:nvGrpSpPr>
          <p:grpSpPr>
            <a:xfrm>
              <a:off x="191210" y="2958226"/>
              <a:ext cx="327735" cy="326811"/>
              <a:chOff x="193910" y="2585841"/>
              <a:chExt cx="327735" cy="326811"/>
            </a:xfrm>
          </p:grpSpPr>
          <p:sp>
            <p:nvSpPr>
              <p:cNvPr id="79" name="Oval 125">
                <a:extLst>
                  <a:ext uri="{FF2B5EF4-FFF2-40B4-BE49-F238E27FC236}">
                    <a16:creationId xmlns:a16="http://schemas.microsoft.com/office/drawing/2014/main" id="{60744E1D-F70A-B149-A931-8EDD34F09656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83" name="Graphic 126">
                <a:extLst>
                  <a:ext uri="{FF2B5EF4-FFF2-40B4-BE49-F238E27FC236}">
                    <a16:creationId xmlns:a16="http://schemas.microsoft.com/office/drawing/2014/main" id="{2FB91996-7393-89D3-E0AB-CBC1989516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/>
            </p:blipFill>
            <p:spPr>
              <a:xfrm>
                <a:off x="209489" y="2600496"/>
                <a:ext cx="312156" cy="312156"/>
              </a:xfrm>
              <a:prstGeom prst="rect">
                <a:avLst/>
              </a:prstGeom>
            </p:spPr>
          </p:pic>
        </p:grpSp>
        <p:grpSp>
          <p:nvGrpSpPr>
            <p:cNvPr id="71" name="Group 122">
              <a:extLst>
                <a:ext uri="{FF2B5EF4-FFF2-40B4-BE49-F238E27FC236}">
                  <a16:creationId xmlns:a16="http://schemas.microsoft.com/office/drawing/2014/main" id="{F770830F-0F9D-63A1-BD65-83609339149A}"/>
                </a:ext>
              </a:extLst>
            </p:cNvPr>
            <p:cNvGrpSpPr/>
            <p:nvPr/>
          </p:nvGrpSpPr>
          <p:grpSpPr>
            <a:xfrm>
              <a:off x="189990" y="3330542"/>
              <a:ext cx="326811" cy="326811"/>
              <a:chOff x="193910" y="2585841"/>
              <a:chExt cx="326811" cy="326811"/>
            </a:xfrm>
          </p:grpSpPr>
          <p:sp>
            <p:nvSpPr>
              <p:cNvPr id="76" name="Oval 123">
                <a:extLst>
                  <a:ext uri="{FF2B5EF4-FFF2-40B4-BE49-F238E27FC236}">
                    <a16:creationId xmlns:a16="http://schemas.microsoft.com/office/drawing/2014/main" id="{165F2A9E-EDCF-18D5-E73C-51161935CE86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77" name="Graphic 124">
                <a:extLst>
                  <a:ext uri="{FF2B5EF4-FFF2-40B4-BE49-F238E27FC236}">
                    <a16:creationId xmlns:a16="http://schemas.microsoft.com/office/drawing/2014/main" id="{22CC9575-C846-7A47-1C73-16705F6FB8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212409" y="2592035"/>
                <a:ext cx="304125" cy="304125"/>
              </a:xfrm>
              <a:prstGeom prst="rect">
                <a:avLst/>
              </a:prstGeom>
            </p:spPr>
          </p:pic>
        </p:grpSp>
      </p:grpSp>
      <p:grpSp>
        <p:nvGrpSpPr>
          <p:cNvPr id="86" name="Group 129">
            <a:extLst>
              <a:ext uri="{FF2B5EF4-FFF2-40B4-BE49-F238E27FC236}">
                <a16:creationId xmlns:a16="http://schemas.microsoft.com/office/drawing/2014/main" id="{E8804E8B-A44E-D1DB-3108-00CDB336139F}"/>
              </a:ext>
            </a:extLst>
          </p:cNvPr>
          <p:cNvGrpSpPr/>
          <p:nvPr/>
        </p:nvGrpSpPr>
        <p:grpSpPr>
          <a:xfrm>
            <a:off x="4926410" y="5309143"/>
            <a:ext cx="338399" cy="762289"/>
            <a:chOff x="189990" y="2585841"/>
            <a:chExt cx="338399" cy="762289"/>
          </a:xfrm>
        </p:grpSpPr>
        <p:cxnSp>
          <p:nvCxnSpPr>
            <p:cNvPr id="87" name="Straight Connector 130">
              <a:extLst>
                <a:ext uri="{FF2B5EF4-FFF2-40B4-BE49-F238E27FC236}">
                  <a16:creationId xmlns:a16="http://schemas.microsoft.com/office/drawing/2014/main" id="{2B1058BE-5261-06C0-C681-87733A0E0178}"/>
                </a:ext>
              </a:extLst>
            </p:cNvPr>
            <p:cNvCxnSpPr>
              <a:cxnSpLocks/>
            </p:cNvCxnSpPr>
            <p:nvPr/>
          </p:nvCxnSpPr>
          <p:spPr>
            <a:xfrm>
              <a:off x="353394" y="2739300"/>
              <a:ext cx="1" cy="468000"/>
            </a:xfrm>
            <a:prstGeom prst="line">
              <a:avLst/>
            </a:prstGeom>
            <a:ln w="19050">
              <a:solidFill>
                <a:srgbClr val="25477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88" name="Group 131">
              <a:extLst>
                <a:ext uri="{FF2B5EF4-FFF2-40B4-BE49-F238E27FC236}">
                  <a16:creationId xmlns:a16="http://schemas.microsoft.com/office/drawing/2014/main" id="{07DE2BA5-B308-02B1-8E17-565F817623CF}"/>
                </a:ext>
              </a:extLst>
            </p:cNvPr>
            <p:cNvGrpSpPr/>
            <p:nvPr/>
          </p:nvGrpSpPr>
          <p:grpSpPr>
            <a:xfrm>
              <a:off x="193910" y="2585841"/>
              <a:ext cx="326811" cy="326811"/>
              <a:chOff x="193910" y="2585841"/>
              <a:chExt cx="326811" cy="326811"/>
            </a:xfrm>
          </p:grpSpPr>
          <p:sp>
            <p:nvSpPr>
              <p:cNvPr id="98" name="Oval 138">
                <a:extLst>
                  <a:ext uri="{FF2B5EF4-FFF2-40B4-BE49-F238E27FC236}">
                    <a16:creationId xmlns:a16="http://schemas.microsoft.com/office/drawing/2014/main" id="{61382E85-4460-FA4B-F26F-E66DAA72CE65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00" name="Graphic 139">
                <a:extLst>
                  <a:ext uri="{FF2B5EF4-FFF2-40B4-BE49-F238E27FC236}">
                    <a16:creationId xmlns:a16="http://schemas.microsoft.com/office/drawing/2014/main" id="{1537F3E3-FB89-F998-FEE0-43518BC01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rcRect/>
              <a:stretch/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89" name="Group 133">
              <a:extLst>
                <a:ext uri="{FF2B5EF4-FFF2-40B4-BE49-F238E27FC236}">
                  <a16:creationId xmlns:a16="http://schemas.microsoft.com/office/drawing/2014/main" id="{F85C6230-1F68-50D6-8F2D-6203769B759E}"/>
                </a:ext>
              </a:extLst>
            </p:cNvPr>
            <p:cNvGrpSpPr/>
            <p:nvPr/>
          </p:nvGrpSpPr>
          <p:grpSpPr>
            <a:xfrm>
              <a:off x="189990" y="3005280"/>
              <a:ext cx="338399" cy="342850"/>
              <a:chOff x="193910" y="2260579"/>
              <a:chExt cx="338399" cy="342850"/>
            </a:xfrm>
          </p:grpSpPr>
          <p:sp>
            <p:nvSpPr>
              <p:cNvPr id="92" name="Oval 134">
                <a:extLst>
                  <a:ext uri="{FF2B5EF4-FFF2-40B4-BE49-F238E27FC236}">
                    <a16:creationId xmlns:a16="http://schemas.microsoft.com/office/drawing/2014/main" id="{1E86DE56-8434-BE47-5963-C2658AE34D71}"/>
                  </a:ext>
                </a:extLst>
              </p:cNvPr>
              <p:cNvSpPr/>
              <p:nvPr/>
            </p:nvSpPr>
            <p:spPr>
              <a:xfrm>
                <a:off x="193910" y="2276618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93" name="Graphic 135">
                <a:extLst>
                  <a:ext uri="{FF2B5EF4-FFF2-40B4-BE49-F238E27FC236}">
                    <a16:creationId xmlns:a16="http://schemas.microsoft.com/office/drawing/2014/main" id="{98759E14-FF27-62CA-2110-628A1F93AE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206146" y="2260579"/>
                <a:ext cx="326163" cy="326163"/>
              </a:xfrm>
              <a:prstGeom prst="rect">
                <a:avLst/>
              </a:prstGeom>
            </p:spPr>
          </p:pic>
        </p:grpSp>
      </p:grpSp>
      <p:grpSp>
        <p:nvGrpSpPr>
          <p:cNvPr id="102" name="Group 146">
            <a:extLst>
              <a:ext uri="{FF2B5EF4-FFF2-40B4-BE49-F238E27FC236}">
                <a16:creationId xmlns:a16="http://schemas.microsoft.com/office/drawing/2014/main" id="{D4E02CAB-968C-4331-3444-53C19A273BC8}"/>
              </a:ext>
            </a:extLst>
          </p:cNvPr>
          <p:cNvGrpSpPr/>
          <p:nvPr/>
        </p:nvGrpSpPr>
        <p:grpSpPr>
          <a:xfrm>
            <a:off x="7207630" y="2376755"/>
            <a:ext cx="517784" cy="517784"/>
            <a:chOff x="7207630" y="2168685"/>
            <a:chExt cx="517784" cy="517784"/>
          </a:xfrm>
        </p:grpSpPr>
        <p:sp>
          <p:nvSpPr>
            <p:cNvPr id="133" name="Oval 141">
              <a:extLst>
                <a:ext uri="{FF2B5EF4-FFF2-40B4-BE49-F238E27FC236}">
                  <a16:creationId xmlns:a16="http://schemas.microsoft.com/office/drawing/2014/main" id="{EEC99F35-B194-7CC9-B196-3025A79D3C15}"/>
                </a:ext>
              </a:extLst>
            </p:cNvPr>
            <p:cNvSpPr/>
            <p:nvPr/>
          </p:nvSpPr>
          <p:spPr>
            <a:xfrm>
              <a:off x="7207630" y="2168685"/>
              <a:ext cx="517784" cy="517784"/>
            </a:xfrm>
            <a:prstGeom prst="ellipse">
              <a:avLst/>
            </a:prstGeom>
            <a:solidFill>
              <a:srgbClr val="254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7" name="Graphic 143">
              <a:extLst>
                <a:ext uri="{FF2B5EF4-FFF2-40B4-BE49-F238E27FC236}">
                  <a16:creationId xmlns:a16="http://schemas.microsoft.com/office/drawing/2014/main" id="{F8BF3245-9EB2-8C5F-81CA-2BD72EF39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t="2326" b="2326"/>
            <a:stretch/>
          </p:blipFill>
          <p:spPr>
            <a:xfrm>
              <a:off x="7266611" y="2265208"/>
              <a:ext cx="371486" cy="307654"/>
            </a:xfrm>
            <a:prstGeom prst="rect">
              <a:avLst/>
            </a:prstGeom>
          </p:spPr>
        </p:pic>
      </p:grpSp>
      <p:grpSp>
        <p:nvGrpSpPr>
          <p:cNvPr id="138" name="Group 153">
            <a:extLst>
              <a:ext uri="{FF2B5EF4-FFF2-40B4-BE49-F238E27FC236}">
                <a16:creationId xmlns:a16="http://schemas.microsoft.com/office/drawing/2014/main" id="{DDCEBDB8-AA64-DEF4-0AAB-2E0C9C2C109C}"/>
              </a:ext>
            </a:extLst>
          </p:cNvPr>
          <p:cNvGrpSpPr/>
          <p:nvPr/>
        </p:nvGrpSpPr>
        <p:grpSpPr>
          <a:xfrm>
            <a:off x="9468620" y="3336612"/>
            <a:ext cx="517784" cy="517784"/>
            <a:chOff x="9473062" y="3004546"/>
            <a:chExt cx="517784" cy="517784"/>
          </a:xfrm>
        </p:grpSpPr>
        <p:sp>
          <p:nvSpPr>
            <p:cNvPr id="141" name="Oval 145">
              <a:extLst>
                <a:ext uri="{FF2B5EF4-FFF2-40B4-BE49-F238E27FC236}">
                  <a16:creationId xmlns:a16="http://schemas.microsoft.com/office/drawing/2014/main" id="{7989C21E-9021-23FF-C550-1FE29B858CA1}"/>
                </a:ext>
              </a:extLst>
            </p:cNvPr>
            <p:cNvSpPr/>
            <p:nvPr/>
          </p:nvSpPr>
          <p:spPr>
            <a:xfrm>
              <a:off x="9473062" y="3004546"/>
              <a:ext cx="517784" cy="5177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3" name="Graphic 147">
              <a:extLst>
                <a:ext uri="{FF2B5EF4-FFF2-40B4-BE49-F238E27FC236}">
                  <a16:creationId xmlns:a16="http://schemas.microsoft.com/office/drawing/2014/main" id="{557F6606-A0CC-D067-5D8A-EE6650DA4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/>
          </p:blipFill>
          <p:spPr>
            <a:xfrm>
              <a:off x="9550225" y="3044556"/>
              <a:ext cx="382496" cy="382496"/>
            </a:xfrm>
            <a:prstGeom prst="rect">
              <a:avLst/>
            </a:prstGeom>
          </p:spPr>
        </p:pic>
      </p:grpSp>
      <p:sp>
        <p:nvSpPr>
          <p:cNvPr id="145" name="Oval 156">
            <a:extLst>
              <a:ext uri="{FF2B5EF4-FFF2-40B4-BE49-F238E27FC236}">
                <a16:creationId xmlns:a16="http://schemas.microsoft.com/office/drawing/2014/main" id="{12C6DB99-DCC0-7558-B617-0A94E7C143F4}"/>
              </a:ext>
            </a:extLst>
          </p:cNvPr>
          <p:cNvSpPr/>
          <p:nvPr/>
        </p:nvSpPr>
        <p:spPr>
          <a:xfrm>
            <a:off x="4933548" y="3914144"/>
            <a:ext cx="326811" cy="326811"/>
          </a:xfrm>
          <a:prstGeom prst="ellipse">
            <a:avLst/>
          </a:prstGeom>
          <a:solidFill>
            <a:srgbClr val="6699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Oval 158">
            <a:extLst>
              <a:ext uri="{FF2B5EF4-FFF2-40B4-BE49-F238E27FC236}">
                <a16:creationId xmlns:a16="http://schemas.microsoft.com/office/drawing/2014/main" id="{6054B9FD-9B39-8F1E-25CC-CD6C269F63E5}"/>
              </a:ext>
            </a:extLst>
          </p:cNvPr>
          <p:cNvSpPr/>
          <p:nvPr/>
        </p:nvSpPr>
        <p:spPr>
          <a:xfrm>
            <a:off x="4933548" y="4288957"/>
            <a:ext cx="326811" cy="326811"/>
          </a:xfrm>
          <a:prstGeom prst="ellipse">
            <a:avLst/>
          </a:prstGeom>
          <a:solidFill>
            <a:srgbClr val="6699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2" name="Group 167">
            <a:extLst>
              <a:ext uri="{FF2B5EF4-FFF2-40B4-BE49-F238E27FC236}">
                <a16:creationId xmlns:a16="http://schemas.microsoft.com/office/drawing/2014/main" id="{C96CDF50-11A6-016D-A20F-59E8622C6BB1}"/>
              </a:ext>
            </a:extLst>
          </p:cNvPr>
          <p:cNvGrpSpPr/>
          <p:nvPr/>
        </p:nvGrpSpPr>
        <p:grpSpPr>
          <a:xfrm>
            <a:off x="1046746" y="1682644"/>
            <a:ext cx="5049254" cy="481970"/>
            <a:chOff x="1864507" y="1476746"/>
            <a:chExt cx="3191418" cy="175974"/>
          </a:xfrm>
        </p:grpSpPr>
        <p:sp>
          <p:nvSpPr>
            <p:cNvPr id="155" name="Rounded Rectangle 161">
              <a:extLst>
                <a:ext uri="{FF2B5EF4-FFF2-40B4-BE49-F238E27FC236}">
                  <a16:creationId xmlns:a16="http://schemas.microsoft.com/office/drawing/2014/main" id="{93A6570D-66C8-5E4F-D510-3F6E05498CB5}"/>
                </a:ext>
              </a:extLst>
            </p:cNvPr>
            <p:cNvSpPr/>
            <p:nvPr/>
          </p:nvSpPr>
          <p:spPr>
            <a:xfrm>
              <a:off x="1864507" y="1476746"/>
              <a:ext cx="3191418" cy="175974"/>
            </a:xfrm>
            <a:prstGeom prst="roundRect">
              <a:avLst/>
            </a:prstGeom>
            <a:noFill/>
            <a:ln w="25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TextBox 162">
              <a:extLst>
                <a:ext uri="{FF2B5EF4-FFF2-40B4-BE49-F238E27FC236}">
                  <a16:creationId xmlns:a16="http://schemas.microsoft.com/office/drawing/2014/main" id="{8AB500E7-EAA3-219D-515F-FC9BC9A1D34B}"/>
                </a:ext>
              </a:extLst>
            </p:cNvPr>
            <p:cNvSpPr txBox="1"/>
            <p:nvPr/>
          </p:nvSpPr>
          <p:spPr>
            <a:xfrm>
              <a:off x="2078497" y="1502577"/>
              <a:ext cx="2884698" cy="1348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 lIns="0" tIns="0" rIns="0" bIns="0">
              <a:spAutoFit/>
            </a:bodyPr>
            <a:lstStyle/>
            <a:p>
              <a:r>
                <a:rPr lang="en-US" altLang="ja-JP" sz="1200" dirty="0">
                  <a:effectLst/>
                  <a:latin typeface="Arial" panose="020B0604020202020204" pitchFamily="34" charset="0"/>
                  <a:ea typeface="ＭＳ ゴシック" panose="020B0609070205080204" pitchFamily="49" charset="-128"/>
                  <a:cs typeface="Trebuchet MS" panose="020B0603020202020204" pitchFamily="34" charset="0"/>
                </a:rPr>
                <a:t>(</a:t>
              </a:r>
              <a:r>
                <a:rPr lang="ja-JP" altLang="ja-JP" sz="1200" dirty="0">
                  <a:effectLst/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意思決定サイクルのステップ</a:t>
              </a:r>
              <a:r>
                <a:rPr lang="ja-JP" altLang="en-US" sz="1200" dirty="0">
                  <a:effectLst/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ごとに</a:t>
              </a:r>
              <a:r>
                <a:rPr lang="ja-JP" altLang="en-US" sz="1200" dirty="0"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、</a:t>
              </a:r>
              <a:r>
                <a:rPr lang="ja-JP" altLang="en-US" sz="1200" dirty="0">
                  <a:effectLst/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文脈化された</a:t>
              </a:r>
              <a:r>
                <a:rPr lang="ja-JP" altLang="ja-JP" sz="1200" dirty="0">
                  <a:effectLst/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エビデンス統合の焦点になり得る。</a:t>
              </a:r>
              <a:r>
                <a:rPr lang="en-US" altLang="ja-JP" sz="1200" dirty="0">
                  <a:effectLst/>
                  <a:latin typeface="Arial" panose="020B0604020202020204" pitchFamily="34" charset="0"/>
                  <a:ea typeface="ＭＳ ゴシック" panose="020B0609070205080204" pitchFamily="49" charset="-128"/>
                  <a:cs typeface="Trebuchet MS" panose="020B0603020202020204" pitchFamily="34" charset="0"/>
                </a:rPr>
                <a:t>)</a:t>
              </a:r>
              <a:endParaRPr lang="ja-JP" altLang="ja-JP" sz="120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pSp>
        <p:nvGrpSpPr>
          <p:cNvPr id="158" name="Group 166">
            <a:extLst>
              <a:ext uri="{FF2B5EF4-FFF2-40B4-BE49-F238E27FC236}">
                <a16:creationId xmlns:a16="http://schemas.microsoft.com/office/drawing/2014/main" id="{45E21C5C-6FC9-4B2F-78DA-062DDBF2B1AE}"/>
              </a:ext>
            </a:extLst>
          </p:cNvPr>
          <p:cNvGrpSpPr/>
          <p:nvPr/>
        </p:nvGrpSpPr>
        <p:grpSpPr>
          <a:xfrm>
            <a:off x="7390709" y="1802395"/>
            <a:ext cx="4354307" cy="269488"/>
            <a:chOff x="7140759" y="1675487"/>
            <a:chExt cx="4986291" cy="269488"/>
          </a:xfrm>
        </p:grpSpPr>
        <p:sp>
          <p:nvSpPr>
            <p:cNvPr id="160" name="Rounded Rectangle 164">
              <a:extLst>
                <a:ext uri="{FF2B5EF4-FFF2-40B4-BE49-F238E27FC236}">
                  <a16:creationId xmlns:a16="http://schemas.microsoft.com/office/drawing/2014/main" id="{4D112A0D-7B91-131B-4F1E-88149D0F49D1}"/>
                </a:ext>
              </a:extLst>
            </p:cNvPr>
            <p:cNvSpPr/>
            <p:nvPr/>
          </p:nvSpPr>
          <p:spPr>
            <a:xfrm>
              <a:off x="7140759" y="1675487"/>
              <a:ext cx="4986291" cy="269488"/>
            </a:xfrm>
            <a:prstGeom prst="roundRect">
              <a:avLst/>
            </a:prstGeom>
            <a:noFill/>
            <a:ln w="25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1" name="TextBox 165">
              <a:extLst>
                <a:ext uri="{FF2B5EF4-FFF2-40B4-BE49-F238E27FC236}">
                  <a16:creationId xmlns:a16="http://schemas.microsoft.com/office/drawing/2014/main" id="{879637F3-C790-2EA3-910A-3DAC0F07C3DB}"/>
                </a:ext>
              </a:extLst>
            </p:cNvPr>
            <p:cNvSpPr txBox="1"/>
            <p:nvPr/>
          </p:nvSpPr>
          <p:spPr>
            <a:xfrm>
              <a:off x="7316705" y="1706850"/>
              <a:ext cx="4596235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 lIns="0" tIns="0" rIns="0" bIns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200" dirty="0">
                  <a:effectLst/>
                  <a:latin typeface="Arial" panose="020B0604020202020204" pitchFamily="34" charset="0"/>
                  <a:ea typeface="ＭＳ ゴシック" panose="020B0609070205080204" pitchFamily="49" charset="-128"/>
                </a:rPr>
                <a:t>(</a:t>
              </a:r>
              <a:r>
                <a:rPr lang="ja-JP" altLang="ja-JP" sz="1200" dirty="0">
                  <a:effectLst/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意思決定サイクルの</a:t>
              </a:r>
              <a:r>
                <a:rPr lang="en-US" altLang="ja-JP" sz="1200" dirty="0">
                  <a:effectLst/>
                  <a:latin typeface="Arial" panose="020B0604020202020204" pitchFamily="34" charset="0"/>
                  <a:ea typeface="ＭＳ ゴシック" panose="020B0609070205080204" pitchFamily="49" charset="-128"/>
                </a:rPr>
                <a:t>1</a:t>
              </a:r>
              <a:r>
                <a:rPr lang="ja-JP" altLang="ja-JP" sz="1200" dirty="0">
                  <a:effectLst/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つ</a:t>
              </a:r>
              <a:r>
                <a:rPr lang="ja-JP" altLang="en-US" sz="1200" dirty="0">
                  <a:effectLst/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もしくは複数のステップ</a:t>
              </a:r>
              <a:r>
                <a:rPr lang="ja-JP" altLang="ja-JP" sz="1200" dirty="0">
                  <a:effectLst/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に対応</a:t>
              </a:r>
              <a:r>
                <a:rPr lang="en-US" altLang="ja-JP" sz="1200" dirty="0">
                  <a:effectLst/>
                  <a:latin typeface="Arial" panose="020B0604020202020204" pitchFamily="34" charset="0"/>
                  <a:ea typeface="ＭＳ ゴシック" panose="020B0609070205080204" pitchFamily="49" charset="-128"/>
                </a:rPr>
                <a:t>)</a:t>
              </a:r>
              <a:endParaRPr kumimoji="0" lang="en-CA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4" name="Group 170">
            <a:extLst>
              <a:ext uri="{FF2B5EF4-FFF2-40B4-BE49-F238E27FC236}">
                <a16:creationId xmlns:a16="http://schemas.microsoft.com/office/drawing/2014/main" id="{F00049C3-59F4-F7D4-2B29-1CF1B4E7B60A}"/>
              </a:ext>
            </a:extLst>
          </p:cNvPr>
          <p:cNvGrpSpPr/>
          <p:nvPr/>
        </p:nvGrpSpPr>
        <p:grpSpPr>
          <a:xfrm>
            <a:off x="9473062" y="2418607"/>
            <a:ext cx="517784" cy="517784"/>
            <a:chOff x="9473062" y="2210537"/>
            <a:chExt cx="517784" cy="517784"/>
          </a:xfrm>
        </p:grpSpPr>
        <p:sp>
          <p:nvSpPr>
            <p:cNvPr id="169" name="Oval 148">
              <a:extLst>
                <a:ext uri="{FF2B5EF4-FFF2-40B4-BE49-F238E27FC236}">
                  <a16:creationId xmlns:a16="http://schemas.microsoft.com/office/drawing/2014/main" id="{B9BD9A26-F5F5-C1AB-7F62-30ADC7582B60}"/>
                </a:ext>
              </a:extLst>
            </p:cNvPr>
            <p:cNvSpPr/>
            <p:nvPr/>
          </p:nvSpPr>
          <p:spPr>
            <a:xfrm>
              <a:off x="9473062" y="2210537"/>
              <a:ext cx="517784" cy="5177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2" name="Graphic 169">
              <a:extLst>
                <a:ext uri="{FF2B5EF4-FFF2-40B4-BE49-F238E27FC236}">
                  <a16:creationId xmlns:a16="http://schemas.microsoft.com/office/drawing/2014/main" id="{5C618F22-089A-A555-0B31-C54870C21F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 l="17545" t="16967" r="30145" b="30680"/>
            <a:stretch/>
          </p:blipFill>
          <p:spPr>
            <a:xfrm>
              <a:off x="9567863" y="2301888"/>
              <a:ext cx="336397" cy="336673"/>
            </a:xfrm>
            <a:prstGeom prst="rect">
              <a:avLst/>
            </a:prstGeom>
          </p:spPr>
        </p:pic>
      </p:grpSp>
      <p:grpSp>
        <p:nvGrpSpPr>
          <p:cNvPr id="175" name="Group 173">
            <a:extLst>
              <a:ext uri="{FF2B5EF4-FFF2-40B4-BE49-F238E27FC236}">
                <a16:creationId xmlns:a16="http://schemas.microsoft.com/office/drawing/2014/main" id="{0ACC2CAC-1266-69CF-D14C-16DA923D5F5D}"/>
              </a:ext>
            </a:extLst>
          </p:cNvPr>
          <p:cNvGrpSpPr/>
          <p:nvPr/>
        </p:nvGrpSpPr>
        <p:grpSpPr>
          <a:xfrm>
            <a:off x="9468620" y="4060703"/>
            <a:ext cx="517784" cy="517784"/>
            <a:chOff x="9473062" y="3798555"/>
            <a:chExt cx="517784" cy="517784"/>
          </a:xfrm>
        </p:grpSpPr>
        <p:sp>
          <p:nvSpPr>
            <p:cNvPr id="178" name="Oval 150">
              <a:extLst>
                <a:ext uri="{FF2B5EF4-FFF2-40B4-BE49-F238E27FC236}">
                  <a16:creationId xmlns:a16="http://schemas.microsoft.com/office/drawing/2014/main" id="{A2F5166E-2CDC-CD9F-9C99-E3C2108E00DF}"/>
                </a:ext>
              </a:extLst>
            </p:cNvPr>
            <p:cNvSpPr/>
            <p:nvPr/>
          </p:nvSpPr>
          <p:spPr>
            <a:xfrm>
              <a:off x="9473062" y="3798555"/>
              <a:ext cx="517784" cy="5177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9" name="Graphic 172">
              <a:extLst>
                <a:ext uri="{FF2B5EF4-FFF2-40B4-BE49-F238E27FC236}">
                  <a16:creationId xmlns:a16="http://schemas.microsoft.com/office/drawing/2014/main" id="{B58EBD2F-4779-9418-FF72-AA8C8255AE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 l="9399" r="9106"/>
            <a:stretch/>
          </p:blipFill>
          <p:spPr>
            <a:xfrm>
              <a:off x="9544787" y="3839633"/>
              <a:ext cx="365450" cy="448432"/>
            </a:xfrm>
            <a:prstGeom prst="rect">
              <a:avLst/>
            </a:prstGeom>
          </p:spPr>
        </p:pic>
      </p:grpSp>
      <p:grpSp>
        <p:nvGrpSpPr>
          <p:cNvPr id="180" name="Group 176">
            <a:extLst>
              <a:ext uri="{FF2B5EF4-FFF2-40B4-BE49-F238E27FC236}">
                <a16:creationId xmlns:a16="http://schemas.microsoft.com/office/drawing/2014/main" id="{C7091E29-809D-DE8C-94A4-8671DF64B7B6}"/>
              </a:ext>
            </a:extLst>
          </p:cNvPr>
          <p:cNvGrpSpPr/>
          <p:nvPr/>
        </p:nvGrpSpPr>
        <p:grpSpPr>
          <a:xfrm>
            <a:off x="9464178" y="4866959"/>
            <a:ext cx="517784" cy="517784"/>
            <a:chOff x="9473062" y="4592565"/>
            <a:chExt cx="517784" cy="517784"/>
          </a:xfrm>
        </p:grpSpPr>
        <p:sp>
          <p:nvSpPr>
            <p:cNvPr id="181" name="Oval 152">
              <a:extLst>
                <a:ext uri="{FF2B5EF4-FFF2-40B4-BE49-F238E27FC236}">
                  <a16:creationId xmlns:a16="http://schemas.microsoft.com/office/drawing/2014/main" id="{198E05C4-00D9-EA38-5683-9D74802B11D5}"/>
                </a:ext>
              </a:extLst>
            </p:cNvPr>
            <p:cNvSpPr/>
            <p:nvPr/>
          </p:nvSpPr>
          <p:spPr>
            <a:xfrm>
              <a:off x="9473062" y="4592565"/>
              <a:ext cx="517784" cy="5177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2" name="Graphic 175">
              <a:extLst>
                <a:ext uri="{FF2B5EF4-FFF2-40B4-BE49-F238E27FC236}">
                  <a16:creationId xmlns:a16="http://schemas.microsoft.com/office/drawing/2014/main" id="{4B988BAA-C032-CED8-4904-B52595191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9527086" y="4598844"/>
              <a:ext cx="420713" cy="420713"/>
            </a:xfrm>
            <a:prstGeom prst="rect">
              <a:avLst/>
            </a:prstGeom>
          </p:spPr>
        </p:pic>
      </p:grpSp>
      <p:pic>
        <p:nvPicPr>
          <p:cNvPr id="183" name="Graphic 5">
            <a:extLst>
              <a:ext uri="{FF2B5EF4-FFF2-40B4-BE49-F238E27FC236}">
                <a16:creationId xmlns:a16="http://schemas.microsoft.com/office/drawing/2014/main" id="{FA0655D7-259A-72C5-8CB6-4478F481F7CD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 l="25338" t="17662" r="27906" b="25892"/>
          <a:stretch/>
        </p:blipFill>
        <p:spPr>
          <a:xfrm>
            <a:off x="4983135" y="3947834"/>
            <a:ext cx="232373" cy="260953"/>
          </a:xfrm>
          <a:prstGeom prst="rect">
            <a:avLst/>
          </a:prstGeom>
        </p:spPr>
      </p:pic>
      <p:pic>
        <p:nvPicPr>
          <p:cNvPr id="184" name="Graphic 7">
            <a:extLst>
              <a:ext uri="{FF2B5EF4-FFF2-40B4-BE49-F238E27FC236}">
                <a16:creationId xmlns:a16="http://schemas.microsoft.com/office/drawing/2014/main" id="{E64B8C06-D8C6-C3DF-50FC-3AAB044D4767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4984622" y="4345410"/>
            <a:ext cx="224662" cy="215169"/>
          </a:xfrm>
          <a:prstGeom prst="rect">
            <a:avLst/>
          </a:prstGeom>
        </p:spPr>
      </p:pic>
      <p:sp>
        <p:nvSpPr>
          <p:cNvPr id="185" name="TextBox 95">
            <a:extLst>
              <a:ext uri="{FF2B5EF4-FFF2-40B4-BE49-F238E27FC236}">
                <a16:creationId xmlns:a16="http://schemas.microsoft.com/office/drawing/2014/main" id="{EE74755A-DE5F-9BD7-FE67-D1AA141FB2A9}"/>
              </a:ext>
            </a:extLst>
          </p:cNvPr>
          <p:cNvSpPr txBox="1"/>
          <p:nvPr/>
        </p:nvSpPr>
        <p:spPr>
          <a:xfrm>
            <a:off x="7702947" y="3696986"/>
            <a:ext cx="1518508" cy="861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ja-JP" altLang="ja-JP" sz="1000" b="1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新生のエビデンス</a:t>
            </a:r>
            <a:endParaRPr lang="ja-JP" altLang="ja-JP" sz="10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US" altLang="ja-JP" sz="10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rebuchet MS" panose="020B0603020202020204" pitchFamily="34" charset="0"/>
              </a:rPr>
              <a:t>(</a:t>
            </a:r>
            <a:r>
              <a:rPr lang="ja-JP" altLang="ja-JP" sz="10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エビデンスの急速な進化に伴い世界中から習得したもの</a:t>
            </a:r>
            <a:r>
              <a:rPr lang="en-US" altLang="ja-JP" sz="10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rebuchet MS" panose="020B0603020202020204" pitchFamily="34" charset="0"/>
              </a:rPr>
              <a:t>)</a:t>
            </a:r>
            <a:endParaRPr lang="ja-JP" altLang="ja-JP" sz="10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86" name="Oval 3">
            <a:extLst>
              <a:ext uri="{FF2B5EF4-FFF2-40B4-BE49-F238E27FC236}">
                <a16:creationId xmlns:a16="http://schemas.microsoft.com/office/drawing/2014/main" id="{80DBC614-5923-7E96-D882-85C5DD08FC4C}"/>
              </a:ext>
            </a:extLst>
          </p:cNvPr>
          <p:cNvSpPr/>
          <p:nvPr/>
        </p:nvSpPr>
        <p:spPr>
          <a:xfrm>
            <a:off x="7207630" y="3708052"/>
            <a:ext cx="517784" cy="517784"/>
          </a:xfrm>
          <a:prstGeom prst="ellipse">
            <a:avLst/>
          </a:prstGeom>
          <a:solidFill>
            <a:srgbClr val="2547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7" name="Graphic 8">
            <a:extLst>
              <a:ext uri="{FF2B5EF4-FFF2-40B4-BE49-F238E27FC236}">
                <a16:creationId xmlns:a16="http://schemas.microsoft.com/office/drawing/2014/main" id="{57FFF030-651A-FB71-3919-1AA155A2CB1B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7297343" y="3787646"/>
            <a:ext cx="326811" cy="375227"/>
          </a:xfrm>
          <a:prstGeom prst="rect">
            <a:avLst/>
          </a:prstGeom>
        </p:spPr>
      </p:pic>
      <p:sp>
        <p:nvSpPr>
          <p:cNvPr id="188" name="テキスト ボックス 187">
            <a:extLst>
              <a:ext uri="{FF2B5EF4-FFF2-40B4-BE49-F238E27FC236}">
                <a16:creationId xmlns:a16="http://schemas.microsoft.com/office/drawing/2014/main" id="{FBCA5C99-3691-78DD-E302-2B7EF23E42A3}"/>
              </a:ext>
            </a:extLst>
          </p:cNvPr>
          <p:cNvSpPr txBox="1"/>
          <p:nvPr/>
        </p:nvSpPr>
        <p:spPr>
          <a:xfrm>
            <a:off x="229152" y="2915706"/>
            <a:ext cx="2532891" cy="897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lvl="0">
              <a:lnSpc>
                <a:spcPts val="1020"/>
              </a:lnSpc>
              <a:spcBef>
                <a:spcPts val="1200"/>
              </a:spcBef>
              <a:buClr>
                <a:srgbClr val="254776"/>
              </a:buClr>
              <a:buSzPts val="750"/>
              <a:tabLst>
                <a:tab pos="709930" algn="l"/>
              </a:tabLst>
            </a:pPr>
            <a:r>
              <a:rPr lang="en-US" altLang="ja-JP" sz="1200" spc="-20" dirty="0">
                <a:solidFill>
                  <a:srgbClr val="254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データ分析</a:t>
            </a:r>
            <a:endParaRPr lang="ja-JP" altLang="ja-JP" sz="1200" spc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lvl="0">
              <a:spcBef>
                <a:spcPts val="1200"/>
              </a:spcBef>
              <a:spcAft>
                <a:spcPts val="0"/>
              </a:spcAft>
              <a:buClr>
                <a:srgbClr val="254776"/>
              </a:buClr>
              <a:buSzPts val="750"/>
              <a:tabLst>
                <a:tab pos="709930" algn="l"/>
              </a:tabLst>
            </a:pPr>
            <a:r>
              <a:rPr lang="en-US" altLang="ja-JP" sz="1200" spc="-10" dirty="0">
                <a:solidFill>
                  <a:srgbClr val="254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モデリング</a:t>
            </a:r>
            <a:endParaRPr lang="ja-JP" altLang="ja-JP" sz="1200" spc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lvl="0">
              <a:spcBef>
                <a:spcPts val="1200"/>
              </a:spcBef>
              <a:spcAft>
                <a:spcPts val="0"/>
              </a:spcAft>
              <a:buClr>
                <a:srgbClr val="254776"/>
              </a:buClr>
              <a:buSzPts val="750"/>
              <a:tabLst>
                <a:tab pos="709930" algn="l"/>
              </a:tabLst>
            </a:pPr>
            <a:r>
              <a:rPr lang="en-US" altLang="ja-JP" sz="1200" spc="-20" dirty="0">
                <a:solidFill>
                  <a:srgbClr val="254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質的な洞察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" name="Oval 2">
            <a:extLst>
              <a:ext uri="{FF2B5EF4-FFF2-40B4-BE49-F238E27FC236}">
                <a16:creationId xmlns:a16="http://schemas.microsoft.com/office/drawing/2014/main" id="{505D7414-B5FB-9603-C24B-6E18BF43F8B6}"/>
              </a:ext>
            </a:extLst>
          </p:cNvPr>
          <p:cNvSpPr/>
          <p:nvPr/>
        </p:nvSpPr>
        <p:spPr>
          <a:xfrm>
            <a:off x="7049498" y="1111669"/>
            <a:ext cx="2253355" cy="3930922"/>
          </a:xfrm>
          <a:prstGeom prst="ellipse">
            <a:avLst/>
          </a:prstGeom>
          <a:solidFill>
            <a:srgbClr val="000000">
              <a:alpha val="0"/>
            </a:srgbClr>
          </a:solidFill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n>
                <a:solidFill>
                  <a:schemeClr val="accent3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029510365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9483B2-BEB8-41F2-8FEC-E8F0D26003C6}">
  <ds:schemaRefs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0408fcbc-2e10-4461-bee0-724c01b46ae9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599eec1d-e27c-4128-92a4-19001b8afe14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90A3FEE-4E95-40F5-A7D2-D696DE35F0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31540</TotalTime>
  <Words>595</Words>
  <Application>Microsoft Macintosh PowerPoint</Application>
  <PresentationFormat>Widescreen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Calibri</vt:lpstr>
      <vt:lpstr>Courier New</vt:lpstr>
      <vt:lpstr>Helvetica</vt:lpstr>
      <vt:lpstr>Trebuchet MS</vt:lpstr>
      <vt:lpstr>Wellcome</vt:lpstr>
      <vt:lpstr>Wingdings</vt:lpstr>
      <vt:lpstr>RISE</vt:lpstr>
      <vt:lpstr>ESN-CA</vt:lpstr>
      <vt:lpstr>GCESC</vt:lpstr>
      <vt:lpstr>政府の政策立案者を支援する人々は、グローバルなエビデンスにアクセスし、そこから見日聞かれた高度に文脈化された洞察と、国内（および地域）のエビデンスから得られた洞察とを、非常に迅速に提供することができるようになる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295</cp:revision>
  <cp:lastPrinted>2023-05-24T15:22:34Z</cp:lastPrinted>
  <dcterms:created xsi:type="dcterms:W3CDTF">2017-04-21T15:41:45Z</dcterms:created>
  <dcterms:modified xsi:type="dcterms:W3CDTF">2025-03-25T18:39:37Z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