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77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6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ja-JP" altLang="en-US" sz="2300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国（および地域）のエビデンス支援システムの中で活動するタイムリーな需要主導型のエビデンス支援ユニットは、</a:t>
            </a:r>
            <a:r>
              <a:rPr lang="en-US" altLang="ja-JP" sz="2300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ESIC</a:t>
            </a:r>
            <a:r>
              <a:rPr lang="ja-JP" altLang="en-US" sz="2300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が可能にした実行可能な洞察、生きたエビデンス統合、支援インフラを活用できるようになる</a:t>
            </a:r>
            <a:endParaRPr lang="en-CA" sz="2300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1D824435-2C92-3A01-3AD6-912DF6505F85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aphicFrame>
        <p:nvGraphicFramePr>
          <p:cNvPr id="3" name="Table 46">
            <a:extLst>
              <a:ext uri="{FF2B5EF4-FFF2-40B4-BE49-F238E27FC236}">
                <a16:creationId xmlns:a16="http://schemas.microsoft.com/office/drawing/2014/main" id="{F88F6980-D84A-9924-7141-BF410C5DA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99475"/>
              </p:ext>
            </p:extLst>
          </p:nvPr>
        </p:nvGraphicFramePr>
        <p:xfrm>
          <a:off x="2766421" y="1326964"/>
          <a:ext cx="6384040" cy="1158240"/>
        </p:xfrm>
        <a:graphic>
          <a:graphicData uri="http://schemas.openxmlformats.org/drawingml/2006/table">
            <a:tbl>
              <a:tblPr firstRow="1" firstCol="1" bandRow="1"/>
              <a:tblGrid>
                <a:gridCol w="638404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ja-JP" sz="14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エビデンス需要側の構造およびプロセス</a:t>
                      </a:r>
                      <a:r>
                        <a:rPr lang="ja-JP" altLang="en-US" sz="14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：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</a:br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1)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日常的な助言および意思決定プロセス、学習および改善プラットフォームにエビデンスを組み込む</a:t>
                      </a:r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ja-JP" altLang="ja-JP" sz="12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実現手段</a:t>
                      </a:r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ja-JP" altLang="ja-JP" sz="12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2)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エビデンス</a:t>
                      </a:r>
                      <a:r>
                        <a:rPr lang="ja-JP" altLang="ja-JP" sz="12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文化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を構築</a:t>
                      </a:r>
                      <a:r>
                        <a:rPr lang="ja-JP" altLang="en-US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・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維持する</a:t>
                      </a:r>
                      <a:r>
                        <a:rPr lang="en-US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   3)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エビデンス利用の</a:t>
                      </a:r>
                      <a:r>
                        <a:rPr lang="ja-JP" altLang="ja-JP" sz="1200" b="1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キャパシティ</a:t>
                      </a:r>
                      <a:r>
                        <a:rPr lang="ja-JP" altLang="ja-JP" sz="12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を強化する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rgbClr val="254776"/>
                        </a:solidFill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" name="Rounded Rectangle 50">
            <a:extLst>
              <a:ext uri="{FF2B5EF4-FFF2-40B4-BE49-F238E27FC236}">
                <a16:creationId xmlns:a16="http://schemas.microsoft.com/office/drawing/2014/main" id="{1B2401C4-C1CB-1519-3836-890930314E5F}"/>
              </a:ext>
            </a:extLst>
          </p:cNvPr>
          <p:cNvSpPr/>
          <p:nvPr/>
        </p:nvSpPr>
        <p:spPr>
          <a:xfrm>
            <a:off x="2301555" y="4559341"/>
            <a:ext cx="7275483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5B77622-D642-75D3-7AD0-691DC7401277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aphicFrame>
        <p:nvGraphicFramePr>
          <p:cNvPr id="11" name="Table 16">
            <a:extLst>
              <a:ext uri="{FF2B5EF4-FFF2-40B4-BE49-F238E27FC236}">
                <a16:creationId xmlns:a16="http://schemas.microsoft.com/office/drawing/2014/main" id="{3751D0E3-35FB-6DB6-090C-C1B14C019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96353"/>
              </p:ext>
            </p:extLst>
          </p:nvPr>
        </p:nvGraphicFramePr>
        <p:xfrm>
          <a:off x="2761991" y="2684363"/>
          <a:ext cx="6354610" cy="1379925"/>
        </p:xfrm>
        <a:graphic>
          <a:graphicData uri="http://schemas.openxmlformats.org/drawingml/2006/table">
            <a:tbl>
              <a:tblPr firstRow="1" firstCol="1" bandRow="1"/>
              <a:tblGrid>
                <a:gridCol w="317730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177305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エビデンス需要の優先順位付メカニズム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ホライ</a:t>
                      </a: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ゾ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ンスキャニング、</a:t>
                      </a: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問いの引き出し</a:t>
                      </a: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A" sz="1000" b="0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483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　ワンストップリクエスト</a:t>
                      </a: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複雑な質問の場合</a:t>
                      </a: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A" sz="1000" b="1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意思決定プロセスに沿ってパッケージ化</a:t>
                      </a:r>
                      <a:endParaRPr lang="en-US" altLang="ja-JP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7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された対応</a:t>
                      </a:r>
                      <a:endParaRPr lang="en-CA" sz="1000" b="0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452438" indent="0" algn="ctr"/>
                      <a:r>
                        <a:rPr lang="ja-JP" altLang="ja-JP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エビデンス供給の調整メカニズム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ja-JP" altLang="ja-JP" sz="1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既存の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エビデンス</a:t>
                      </a: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を必要な形で取り込む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超迅速エビデンス支援、</a:t>
                      </a:r>
                      <a:b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ja-JP" altLang="ja-JP" sz="1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新たな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エビデンス構築</a:t>
                      </a: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のために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適切な「</a:t>
                      </a: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事業者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を組み込む</a:t>
                      </a:r>
                      <a:r>
                        <a:rPr lang="ja-JP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「総合請負者」モデル</a:t>
                      </a:r>
                      <a:r>
                        <a:rPr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ja-JP" altLang="ja-JP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12" name="Rounded Rectangle 40">
            <a:extLst>
              <a:ext uri="{FF2B5EF4-FFF2-40B4-BE49-F238E27FC236}">
                <a16:creationId xmlns:a16="http://schemas.microsoft.com/office/drawing/2014/main" id="{368E4F2B-0ECC-456A-3A30-69576F870F50}"/>
              </a:ext>
            </a:extLst>
          </p:cNvPr>
          <p:cNvSpPr/>
          <p:nvPr/>
        </p:nvSpPr>
        <p:spPr>
          <a:xfrm>
            <a:off x="2405478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13" name="Group 77">
            <a:extLst>
              <a:ext uri="{FF2B5EF4-FFF2-40B4-BE49-F238E27FC236}">
                <a16:creationId xmlns:a16="http://schemas.microsoft.com/office/drawing/2014/main" id="{83E1F1FF-3410-B2B7-4FC4-9E71C4835524}"/>
              </a:ext>
            </a:extLst>
          </p:cNvPr>
          <p:cNvGrpSpPr/>
          <p:nvPr/>
        </p:nvGrpSpPr>
        <p:grpSpPr>
          <a:xfrm rot="16200000" flipH="1">
            <a:off x="7611304" y="5451355"/>
            <a:ext cx="173233" cy="145420"/>
            <a:chOff x="5830099" y="0"/>
            <a:chExt cx="64895" cy="288001"/>
          </a:xfrm>
        </p:grpSpPr>
        <p:cxnSp>
          <p:nvCxnSpPr>
            <p:cNvPr id="14" name="Straight Arrow Connector 78">
              <a:extLst>
                <a:ext uri="{FF2B5EF4-FFF2-40B4-BE49-F238E27FC236}">
                  <a16:creationId xmlns:a16="http://schemas.microsoft.com/office/drawing/2014/main" id="{3D00DEBA-AEF8-1915-69A3-BAA0C25DADE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79">
              <a:extLst>
                <a:ext uri="{FF2B5EF4-FFF2-40B4-BE49-F238E27FC236}">
                  <a16:creationId xmlns:a16="http://schemas.microsoft.com/office/drawing/2014/main" id="{8CA2648C-F72A-6080-4A32-3F00A1CF2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35">
            <a:extLst>
              <a:ext uri="{FF2B5EF4-FFF2-40B4-BE49-F238E27FC236}">
                <a16:creationId xmlns:a16="http://schemas.microsoft.com/office/drawing/2014/main" id="{7540544E-20B7-D28A-410B-C5C07A9FE68F}"/>
              </a:ext>
            </a:extLst>
          </p:cNvPr>
          <p:cNvCxnSpPr>
            <a:cxnSpLocks/>
          </p:cNvCxnSpPr>
          <p:nvPr/>
        </p:nvCxnSpPr>
        <p:spPr>
          <a:xfrm flipV="1">
            <a:off x="6432241" y="3166276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6">
            <a:extLst>
              <a:ext uri="{FF2B5EF4-FFF2-40B4-BE49-F238E27FC236}">
                <a16:creationId xmlns:a16="http://schemas.microsoft.com/office/drawing/2014/main" id="{29224D5C-CF33-F9FC-16EE-E51C9383830D}"/>
              </a:ext>
            </a:extLst>
          </p:cNvPr>
          <p:cNvCxnSpPr>
            <a:cxnSpLocks/>
          </p:cNvCxnSpPr>
          <p:nvPr/>
        </p:nvCxnSpPr>
        <p:spPr>
          <a:xfrm>
            <a:off x="5492892" y="3181434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7">
            <a:extLst>
              <a:ext uri="{FF2B5EF4-FFF2-40B4-BE49-F238E27FC236}">
                <a16:creationId xmlns:a16="http://schemas.microsoft.com/office/drawing/2014/main" id="{3D311531-7D4B-8B82-685D-0719F9AF678B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8">
              <a:extLst>
                <a:ext uri="{FF2B5EF4-FFF2-40B4-BE49-F238E27FC236}">
                  <a16:creationId xmlns:a16="http://schemas.microsoft.com/office/drawing/2014/main" id="{25CC6153-E29E-64CD-0634-D7B7726D27E3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9">
              <a:extLst>
                <a:ext uri="{FF2B5EF4-FFF2-40B4-BE49-F238E27FC236}">
                  <a16:creationId xmlns:a16="http://schemas.microsoft.com/office/drawing/2014/main" id="{C222A9AE-E774-6CF3-55DA-2F9459D47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ounded Rectangle 41">
            <a:extLst>
              <a:ext uri="{FF2B5EF4-FFF2-40B4-BE49-F238E27FC236}">
                <a16:creationId xmlns:a16="http://schemas.microsoft.com/office/drawing/2014/main" id="{BA98C9AE-BE4D-BC0B-0012-4B8A2473F821}"/>
              </a:ext>
            </a:extLst>
          </p:cNvPr>
          <p:cNvSpPr/>
          <p:nvPr/>
        </p:nvSpPr>
        <p:spPr>
          <a:xfrm>
            <a:off x="7833078" y="4680534"/>
            <a:ext cx="1658304" cy="203573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aphicFrame>
        <p:nvGraphicFramePr>
          <p:cNvPr id="24" name="Table 37">
            <a:extLst>
              <a:ext uri="{FF2B5EF4-FFF2-40B4-BE49-F238E27FC236}">
                <a16:creationId xmlns:a16="http://schemas.microsoft.com/office/drawing/2014/main" id="{7396327E-702C-9103-B860-F0AA48978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23216"/>
              </p:ext>
            </p:extLst>
          </p:nvPr>
        </p:nvGraphicFramePr>
        <p:xfrm>
          <a:off x="7905070" y="4765964"/>
          <a:ext cx="1487924" cy="1846439"/>
        </p:xfrm>
        <a:graphic>
          <a:graphicData uri="http://schemas.openxmlformats.org/drawingml/2006/table">
            <a:tbl>
              <a:tblPr firstRow="1" firstCol="1" bandRow="1"/>
              <a:tblGrid>
                <a:gridCol w="1487924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846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algn="l"/>
                      <a:r>
                        <a:rPr lang="en-US" altLang="ja-JP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 Synthesis Infrastructure Collaborative</a:t>
                      </a:r>
                    </a:p>
                    <a:p>
                      <a:pPr algn="l"/>
                      <a:r>
                        <a:rPr lang="ja-JP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・</a:t>
                      </a:r>
                      <a:r>
                        <a:rPr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実行可能な洞察</a:t>
                      </a:r>
                      <a:endParaRPr lang="en-US" alt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・生きたエビデンス統合</a:t>
                      </a:r>
                      <a:endParaRPr lang="en-US" altLang="ja-JP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 algn="l"/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・需要側の関与、データ共有・再利用、</a:t>
                      </a:r>
                      <a:r>
                        <a:rPr lang="en-US" altLang="ja-JP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ja-JP" alt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活用、手法の革新、キャパシティの共有を支援するインフラ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5" name="Group 34">
            <a:extLst>
              <a:ext uri="{FF2B5EF4-FFF2-40B4-BE49-F238E27FC236}">
                <a16:creationId xmlns:a16="http://schemas.microsoft.com/office/drawing/2014/main" id="{A9C009CF-5F31-72CB-70A1-CBA040B99721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26" name="Straight Arrow Connector 39">
              <a:extLst>
                <a:ext uri="{FF2B5EF4-FFF2-40B4-BE49-F238E27FC236}">
                  <a16:creationId xmlns:a16="http://schemas.microsoft.com/office/drawing/2014/main" id="{5EA371FB-35DF-B0C6-6B31-5865D70FCEC4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43">
              <a:extLst>
                <a:ext uri="{FF2B5EF4-FFF2-40B4-BE49-F238E27FC236}">
                  <a16:creationId xmlns:a16="http://schemas.microsoft.com/office/drawing/2014/main" id="{C9ADFE6C-667D-186A-2B9E-BFD4A7F7C0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">
            <a:extLst>
              <a:ext uri="{FF2B5EF4-FFF2-40B4-BE49-F238E27FC236}">
                <a16:creationId xmlns:a16="http://schemas.microsoft.com/office/drawing/2014/main" id="{27975CF3-495A-FC15-1C40-2D6937A5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241" y="4643682"/>
            <a:ext cx="4777256" cy="21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300"/>
              </a:lnSpc>
            </a:pPr>
            <a:r>
              <a:rPr 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需要主導型のタイムリーなエビデンス支援ユニット</a:t>
            </a:r>
            <a:r>
              <a:rPr lang="en-US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事業者</a:t>
            </a:r>
            <a:r>
              <a:rPr 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」</a:t>
            </a:r>
            <a:r>
              <a:rPr lang="en-US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lang="ja-JP" sz="120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900"/>
              </a:lnSpc>
            </a:pPr>
            <a:r>
              <a:rPr lang="en-US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 </a:t>
            </a:r>
            <a:endParaRPr lang="ja-JP" sz="120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特定のエビデンスの形式に焦点を当てたもの</a:t>
            </a:r>
          </a:p>
          <a:p>
            <a:pPr>
              <a:lnSpc>
                <a:spcPts val="1300"/>
              </a:lnSpc>
              <a:tabLst>
                <a:tab pos="1612900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・データ分析　</a:t>
            </a:r>
            <a:r>
              <a:rPr lang="en-US" alt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	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・エビデンス統合</a:t>
            </a: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コンテクスト化されたもの</a:t>
            </a: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tabLst>
                <a:tab pos="1612900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・モデリング　</a:t>
            </a:r>
            <a:r>
              <a:rPr lang="en-US" alt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	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・技術評価</a:t>
            </a:r>
            <a:r>
              <a:rPr lang="ja-JP" altLang="en-US" sz="105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／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費用効果分析</a:t>
            </a:r>
          </a:p>
          <a:p>
            <a:pPr>
              <a:lnSpc>
                <a:spcPts val="1300"/>
              </a:lnSpc>
              <a:tabLst>
                <a:tab pos="1612900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・評価</a:t>
            </a:r>
            <a:r>
              <a:rPr lang="en-US" alt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	</a:t>
            </a:r>
            <a:r>
              <a:rPr lang="ja-JP" altLang="ja-JP" sz="105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・ガイダンス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tabLst>
                <a:tab pos="1612900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・行動</a:t>
            </a:r>
            <a:r>
              <a:rPr lang="ja-JP" alt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／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実装研究　</a:t>
            </a:r>
            <a:r>
              <a:rPr lang="en-US" alt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	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tabLst>
                <a:tab pos="1976438" algn="l"/>
              </a:tabLst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・質的な洞察</a:t>
            </a:r>
          </a:p>
          <a:p>
            <a:pPr>
              <a:lnSpc>
                <a:spcPts val="900"/>
              </a:lnSpc>
            </a:pP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 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特定のセクターに焦点を当てたもの</a:t>
            </a: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および多くのエビデンスの形式</a:t>
            </a:r>
            <a:r>
              <a:rPr lang="en-US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lang="ja-JP" sz="105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・気候対策</a:t>
            </a: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・教育、健康、治安、社会</a:t>
            </a:r>
            <a:r>
              <a:rPr lang="ja-JP" altLang="en-US" sz="105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福祉</a:t>
            </a: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など</a:t>
            </a:r>
          </a:p>
          <a:p>
            <a:pPr>
              <a:lnSpc>
                <a:spcPts val="1300"/>
              </a:lnSpc>
            </a:pPr>
            <a:r>
              <a:rPr lang="ja-JP" sz="105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・国際開発</a:t>
            </a:r>
            <a:r>
              <a:rPr lang="en-US" sz="8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 </a:t>
            </a:r>
            <a:endParaRPr lang="ja-JP" sz="110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0402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99eec1d-e27c-4128-92a4-19001b8afe1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31540</TotalTime>
  <Words>630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