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5" r:id="rId4"/>
    <p:sldMasterId id="2147483709" r:id="rId5"/>
    <p:sldMasterId id="2147483728" r:id="rId6"/>
  </p:sldMasterIdLst>
  <p:notesMasterIdLst>
    <p:notesMasterId r:id="rId13"/>
  </p:notesMasterIdLst>
  <p:handoutMasterIdLst>
    <p:handoutMasterId r:id="rId14"/>
  </p:handoutMasterIdLst>
  <p:sldIdLst>
    <p:sldId id="2070" r:id="rId7"/>
    <p:sldId id="2072" r:id="rId8"/>
    <p:sldId id="2073" r:id="rId9"/>
    <p:sldId id="2074" r:id="rId10"/>
    <p:sldId id="2029" r:id="rId11"/>
    <p:sldId id="2076" r:id="rId12"/>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493001-9B46-2F77-9181-CEFB1675126B}" name="Holden, Sarah" initials="SH" userId="S::holdes2@mcmaster.ca::40bb78e9-b0fd-417b-80ec-5d80356bc1f3" providerId="AD"/>
  <p188:author id="{1731F4CA-DA41-DB33-0453-A5D342AEF581}" name="Moat, Kaelan" initials="MK" userId="S::moatka@mcmaster.ca::af547b69-aae8-4b3f-89b1-3f6fb8ca19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776"/>
    <a:srgbClr val="000000"/>
    <a:srgbClr val="F5E4ED"/>
    <a:srgbClr val="CC76A6"/>
    <a:srgbClr val="E9F7FB"/>
    <a:srgbClr val="F2F2F2"/>
    <a:srgbClr val="FF3156"/>
    <a:srgbClr val="FF8AD8"/>
    <a:srgbClr val="3F4349"/>
    <a:srgbClr val="FEC0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62" autoAdjust="0"/>
    <p:restoredTop sz="95068" autoAdjust="0"/>
  </p:normalViewPr>
  <p:slideViewPr>
    <p:cSldViewPr snapToGrid="0" snapToObjects="1">
      <p:cViewPr varScale="1">
        <p:scale>
          <a:sx n="121" d="100"/>
          <a:sy n="121" d="100"/>
        </p:scale>
        <p:origin x="1360" y="168"/>
      </p:cViewPr>
      <p:guideLst>
        <p:guide orient="horz" pos="2137"/>
        <p:guide pos="3840"/>
      </p:guideLst>
    </p:cSldViewPr>
  </p:slideViewPr>
  <p:outlineViewPr>
    <p:cViewPr>
      <p:scale>
        <a:sx n="33" d="100"/>
        <a:sy n="33" d="100"/>
      </p:scale>
      <p:origin x="0" y="0"/>
    </p:cViewPr>
  </p:outlineViewPr>
  <p:notesTextViewPr>
    <p:cViewPr>
      <p:scale>
        <a:sx n="40" d="100"/>
        <a:sy n="40"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C36843-6E92-18F9-C6E3-0F1EA7D2B0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710F403-A516-FD08-82E4-A0C94895B8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D8FA58-161F-9646-9BA3-BA5FFDBC46BA}" type="datetimeFigureOut">
              <a:rPr lang="en-US" smtClean="0"/>
              <a:t>3/25/25</a:t>
            </a:fld>
            <a:endParaRPr lang="en-US"/>
          </a:p>
        </p:txBody>
      </p:sp>
      <p:sp>
        <p:nvSpPr>
          <p:cNvPr id="4" name="Footer Placeholder 3">
            <a:extLst>
              <a:ext uri="{FF2B5EF4-FFF2-40B4-BE49-F238E27FC236}">
                <a16:creationId xmlns:a16="http://schemas.microsoft.com/office/drawing/2014/main" id="{CD4D99D0-66B9-FCF4-279B-2B23395A8E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5252354-E4B4-8A0E-374D-E4A6D5CDEB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C5D823-C553-644C-A13F-A34CE66B3F15}" type="slidenum">
              <a:rPr lang="en-US" smtClean="0"/>
              <a:t>‹#›</a:t>
            </a:fld>
            <a:endParaRPr lang="en-US"/>
          </a:p>
        </p:txBody>
      </p:sp>
    </p:spTree>
    <p:extLst>
      <p:ext uri="{BB962C8B-B14F-4D97-AF65-F5344CB8AC3E}">
        <p14:creationId xmlns:p14="http://schemas.microsoft.com/office/powerpoint/2010/main" val="348880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charset="0"/>
              </a:defRPr>
            </a:lvl1pPr>
          </a:lstStyle>
          <a:p>
            <a:fld id="{E9F3A7FF-300E-B84F-A2D0-CDCDE713DCB9}" type="datetimeFigureOut">
              <a:rPr lang="en-US" smtClean="0"/>
              <a:pPr/>
              <a:t>3/25/25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7C11621C-3EA7-C342-A130-13C6D43C8C01}" type="slidenum">
              <a:rPr lang="en-US" smtClean="0"/>
              <a:pPr/>
              <a:t>‹#›</a:t>
            </a:fld>
            <a:endParaRPr lang="en-US" dirty="0"/>
          </a:p>
        </p:txBody>
      </p:sp>
    </p:spTree>
    <p:extLst>
      <p:ext uri="{BB962C8B-B14F-4D97-AF65-F5344CB8AC3E}">
        <p14:creationId xmlns:p14="http://schemas.microsoft.com/office/powerpoint/2010/main" val="438347906"/>
      </p:ext>
    </p:extLst>
  </p:cSld>
  <p:clrMap bg1="lt1" tx1="dk1" bg2="lt2" tx2="dk2" accent1="accent1" accent2="accent2" accent3="accent3" accent4="accent4" accent5="accent5" accent6="accent6" hlink="hlink" folHlink="folHlink"/>
  <p:notesStyle>
    <a:lvl1pPr marL="0" algn="l" defTabSz="1219170" rtl="0" eaLnBrk="1" latinLnBrk="0" hangingPunct="1">
      <a:defRPr sz="1600" b="0" i="0" kern="1200">
        <a:solidFill>
          <a:schemeClr val="tx1"/>
        </a:solidFill>
        <a:latin typeface="Arial" charset="0"/>
        <a:ea typeface="+mn-ea"/>
        <a:cs typeface="+mn-cs"/>
      </a:defRPr>
    </a:lvl1pPr>
    <a:lvl2pPr marL="609585" algn="l" defTabSz="1219170" rtl="0" eaLnBrk="1" latinLnBrk="0" hangingPunct="1">
      <a:defRPr sz="1600" b="0" i="0" kern="1200">
        <a:solidFill>
          <a:schemeClr val="tx1"/>
        </a:solidFill>
        <a:latin typeface="Arial" charset="0"/>
        <a:ea typeface="+mn-ea"/>
        <a:cs typeface="+mn-cs"/>
      </a:defRPr>
    </a:lvl2pPr>
    <a:lvl3pPr marL="1219170" algn="l" defTabSz="1219170" rtl="0" eaLnBrk="1" latinLnBrk="0" hangingPunct="1">
      <a:defRPr sz="1600" b="0" i="0" kern="1200">
        <a:solidFill>
          <a:schemeClr val="tx1"/>
        </a:solidFill>
        <a:latin typeface="Arial" charset="0"/>
        <a:ea typeface="+mn-ea"/>
        <a:cs typeface="+mn-cs"/>
      </a:defRPr>
    </a:lvl3pPr>
    <a:lvl4pPr marL="1828754" algn="l" defTabSz="1219170" rtl="0" eaLnBrk="1" latinLnBrk="0" hangingPunct="1">
      <a:defRPr sz="1600" b="0" i="0" kern="1200">
        <a:solidFill>
          <a:schemeClr val="tx1"/>
        </a:solidFill>
        <a:latin typeface="Arial" charset="0"/>
        <a:ea typeface="+mn-ea"/>
        <a:cs typeface="+mn-cs"/>
      </a:defRPr>
    </a:lvl4pPr>
    <a:lvl5pPr marL="2438339" algn="l" defTabSz="1219170" rtl="0" eaLnBrk="1" latinLnBrk="0" hangingPunct="1">
      <a:defRPr sz="1600" b="0" i="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94962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7C11621C-3EA7-C342-A130-13C6D43C8C01}" type="slidenum">
              <a:rPr kumimoji="0" lang="en-US" sz="11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068155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C11621C-3EA7-C342-A130-13C6D43C8C01}" type="slidenum">
              <a:rPr lang="en-US" smtClean="0"/>
              <a:pPr/>
              <a:t>4</a:t>
            </a:fld>
            <a:endParaRPr lang="en-US"/>
          </a:p>
        </p:txBody>
      </p:sp>
    </p:spTree>
    <p:extLst>
      <p:ext uri="{BB962C8B-B14F-4D97-AF65-F5344CB8AC3E}">
        <p14:creationId xmlns:p14="http://schemas.microsoft.com/office/powerpoint/2010/main" val="2670378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621C-3EA7-C342-A130-13C6D43C8C01}" type="slidenum">
              <a:rPr lang="en-US" smtClean="0"/>
              <a:pPr/>
              <a:t>5</a:t>
            </a:fld>
            <a:endParaRPr lang="en-US" dirty="0"/>
          </a:p>
        </p:txBody>
      </p:sp>
    </p:spTree>
    <p:extLst>
      <p:ext uri="{BB962C8B-B14F-4D97-AF65-F5344CB8AC3E}">
        <p14:creationId xmlns:p14="http://schemas.microsoft.com/office/powerpoint/2010/main" val="2385500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FFC98-752A-1B3B-307F-B7AC866C8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76FAB6-3E93-DC1A-0DCE-F2A84B55E7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9C611C-A0AD-8984-855C-3E85D9CAEA10}"/>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3796F6F6-1EE3-FB76-7DAC-6CCA64F87266}"/>
              </a:ext>
            </a:extLst>
          </p:cNvPr>
          <p:cNvSpPr>
            <a:spLocks noGrp="1"/>
          </p:cNvSpPr>
          <p:nvPr>
            <p:ph type="sldNum" sz="quarter" idx="5"/>
          </p:nvPr>
        </p:nvSpPr>
        <p:spPr/>
        <p:txBody>
          <a:bodyPr/>
          <a:lstStyle/>
          <a:p>
            <a:fld id="{7C11621C-3EA7-C342-A130-13C6D43C8C01}" type="slidenum">
              <a:rPr lang="en-US" smtClean="0"/>
              <a:pPr/>
              <a:t>6</a:t>
            </a:fld>
            <a:endParaRPr lang="en-US"/>
          </a:p>
        </p:txBody>
      </p:sp>
    </p:spTree>
    <p:extLst>
      <p:ext uri="{BB962C8B-B14F-4D97-AF65-F5344CB8AC3E}">
        <p14:creationId xmlns:p14="http://schemas.microsoft.com/office/powerpoint/2010/main" val="235754075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Master" Target="../slideMasters/slideMaster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4.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6.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8.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7.wdp"/><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14" name="Picture 13">
            <a:extLst>
              <a:ext uri="{FF2B5EF4-FFF2-40B4-BE49-F238E27FC236}">
                <a16:creationId xmlns:a16="http://schemas.microsoft.com/office/drawing/2014/main" id="{66219065-E207-CAC6-2C50-3CCBBE5263C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91749B3-4861-2AD8-D127-2C3917711BA9}"/>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242771" y="215797"/>
            <a:ext cx="2124660" cy="745379"/>
          </a:xfrm>
          <a:prstGeom prst="rect">
            <a:avLst/>
          </a:prstGeom>
        </p:spPr>
      </p:pic>
      <p:sp>
        <p:nvSpPr>
          <p:cNvPr id="19" name="Text Placeholder 18">
            <a:extLst>
              <a:ext uri="{FF2B5EF4-FFF2-40B4-BE49-F238E27FC236}">
                <a16:creationId xmlns:a16="http://schemas.microsoft.com/office/drawing/2014/main" id="{974A7A7C-5CC1-601E-FA89-0B292C3B5A8D}"/>
              </a:ext>
            </a:extLst>
          </p:cNvPr>
          <p:cNvSpPr>
            <a:spLocks noGrp="1"/>
          </p:cNvSpPr>
          <p:nvPr>
            <p:ph type="body" sz="quarter" idx="10" hasCustomPrompt="1"/>
          </p:nvPr>
        </p:nvSpPr>
        <p:spPr>
          <a:xfrm>
            <a:off x="3695700" y="1716088"/>
            <a:ext cx="6618288" cy="1323437"/>
          </a:xfrm>
          <a:prstGeom prst="rect">
            <a:avLst/>
          </a:prstGeom>
        </p:spPr>
        <p:txBody>
          <a:bodyPr anchor="ctr">
            <a:normAutofit/>
          </a:bodyPr>
          <a:lstStyle>
            <a:lvl1pPr marL="0" indent="0" algn="ctr">
              <a:spcAft>
                <a:spcPts val="0"/>
              </a:spcAft>
              <a:buNone/>
              <a:defRPr sz="3200">
                <a:solidFill>
                  <a:schemeClr val="tx1"/>
                </a:solidFill>
              </a:defRPr>
            </a:lvl1pPr>
          </a:lstStyle>
          <a:p>
            <a:pPr lvl="0"/>
            <a:r>
              <a:rPr lang="en-US" dirty="0"/>
              <a:t>RISE Presentation</a:t>
            </a:r>
          </a:p>
        </p:txBody>
      </p:sp>
      <p:sp>
        <p:nvSpPr>
          <p:cNvPr id="21" name="Text Placeholder 20">
            <a:extLst>
              <a:ext uri="{FF2B5EF4-FFF2-40B4-BE49-F238E27FC236}">
                <a16:creationId xmlns:a16="http://schemas.microsoft.com/office/drawing/2014/main" id="{4C5F52E4-DFD8-11DD-7B12-547580706F77}"/>
              </a:ext>
            </a:extLst>
          </p:cNvPr>
          <p:cNvSpPr>
            <a:spLocks noGrp="1"/>
          </p:cNvSpPr>
          <p:nvPr>
            <p:ph type="body" sz="quarter" idx="11" hasCustomPrompt="1"/>
          </p:nvPr>
        </p:nvSpPr>
        <p:spPr>
          <a:xfrm>
            <a:off x="3695700" y="3331984"/>
            <a:ext cx="6618288" cy="561975"/>
          </a:xfrm>
          <a:prstGeom prst="rect">
            <a:avLst/>
          </a:prstGeom>
        </p:spPr>
        <p:txBody>
          <a:bodyPr>
            <a:normAutofit/>
          </a:bodyPr>
          <a:lstStyle>
            <a:lvl1pPr marL="0" indent="0" algn="ctr">
              <a:buNone/>
              <a:defRPr sz="2600"/>
            </a:lvl1pPr>
          </a:lstStyle>
          <a:p>
            <a:pPr lvl="0"/>
            <a:r>
              <a:rPr lang="en-US" dirty="0"/>
              <a:t>1 January 2023</a:t>
            </a:r>
          </a:p>
        </p:txBody>
      </p:sp>
      <p:sp>
        <p:nvSpPr>
          <p:cNvPr id="23" name="Text Placeholder 22">
            <a:extLst>
              <a:ext uri="{FF2B5EF4-FFF2-40B4-BE49-F238E27FC236}">
                <a16:creationId xmlns:a16="http://schemas.microsoft.com/office/drawing/2014/main" id="{BD2C3DCD-1095-6354-7F40-90A55AD741E4}"/>
              </a:ext>
            </a:extLst>
          </p:cNvPr>
          <p:cNvSpPr>
            <a:spLocks noGrp="1"/>
          </p:cNvSpPr>
          <p:nvPr>
            <p:ph type="body" sz="quarter" idx="12" hasCustomPrompt="1"/>
          </p:nvPr>
        </p:nvSpPr>
        <p:spPr>
          <a:xfrm>
            <a:off x="3095363" y="4186387"/>
            <a:ext cx="7818962" cy="1771354"/>
          </a:xfrm>
          <a:prstGeom prst="rect">
            <a:avLst/>
          </a:prstGeom>
        </p:spPr>
        <p:txBody>
          <a:bodyPr>
            <a:normAutofit/>
          </a:bodyPr>
          <a:lstStyle>
            <a:lvl1pPr marL="0" indent="0" algn="ctr">
              <a:spcAft>
                <a:spcPts val="0"/>
              </a:spcAft>
              <a:buNone/>
              <a:defRPr sz="1200"/>
            </a:lvl1pPr>
          </a:lstStyle>
          <a:p>
            <a:pPr lvl="0"/>
            <a:r>
              <a:rPr lang="en-US" dirty="0"/>
              <a:t>John N. Lavis, MD PhD</a:t>
            </a:r>
          </a:p>
          <a:p>
            <a:pPr lvl="0"/>
            <a:r>
              <a:rPr lang="en-US" dirty="0"/>
              <a:t>Co-lead, COVID-19 Evidence Network to support Decision-making (COVID-END)</a:t>
            </a:r>
          </a:p>
          <a:p>
            <a:pPr lvl="0"/>
            <a:r>
              <a:rPr lang="en-US" dirty="0"/>
              <a:t>Co-lead, Global Commission on Evidence to Address Societal Challenges</a:t>
            </a:r>
          </a:p>
          <a:p>
            <a:pPr lvl="0"/>
            <a:r>
              <a:rPr lang="en-US" dirty="0"/>
              <a:t>Tier 1 Canada Research Chair in Evidence-Support Systems</a:t>
            </a:r>
          </a:p>
          <a:p>
            <a:pPr lvl="0"/>
            <a:r>
              <a:rPr lang="en-US" dirty="0"/>
              <a:t>Director, McMaster Health Forum</a:t>
            </a:r>
          </a:p>
          <a:p>
            <a:pPr lvl="0"/>
            <a:r>
              <a:rPr lang="en-US" dirty="0"/>
              <a:t>Director, WHO Collaborating Center for Evidence-Informed Policy </a:t>
            </a:r>
          </a:p>
          <a:p>
            <a:pPr lvl="0"/>
            <a:r>
              <a:rPr lang="en-US" dirty="0"/>
              <a:t>Professor, Department of Health-Research Methods, Evidence and Impact, McMaster University</a:t>
            </a:r>
          </a:p>
          <a:p>
            <a:pPr lvl="0"/>
            <a:r>
              <a:rPr lang="en-US" dirty="0"/>
              <a:t>Adjunct Visiting Professor, Africa Centre for Evidence, University of Johannesburg</a:t>
            </a:r>
          </a:p>
        </p:txBody>
      </p:sp>
      <p:pic>
        <p:nvPicPr>
          <p:cNvPr id="5" name="Picture 4">
            <a:extLst>
              <a:ext uri="{FF2B5EF4-FFF2-40B4-BE49-F238E27FC236}">
                <a16:creationId xmlns:a16="http://schemas.microsoft.com/office/drawing/2014/main" id="{2D46458F-14F0-EEF7-5752-137247C825F0}"/>
              </a:ext>
            </a:extLst>
          </p:cNvPr>
          <p:cNvPicPr>
            <a:picLocks noChangeAspect="1"/>
          </p:cNvPicPr>
          <p:nvPr userDrawn="1"/>
        </p:nvPicPr>
        <p:blipFill>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6" name="Picture 5">
            <a:extLst>
              <a:ext uri="{FF2B5EF4-FFF2-40B4-BE49-F238E27FC236}">
                <a16:creationId xmlns:a16="http://schemas.microsoft.com/office/drawing/2014/main" id="{8873A38D-4A3F-63FD-C3A5-FF90CA70749A}"/>
              </a:ext>
            </a:extLst>
          </p:cNvPr>
          <p:cNvPicPr>
            <a:picLocks noChangeAspect="1"/>
          </p:cNvPicPr>
          <p:nvPr userDrawn="1"/>
        </p:nvPicPr>
        <p:blipFill rotWithShape="1">
          <a:blip r:embed="rId8"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9">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E657D110-0ED4-765C-6ABC-C7DCE96F8DD6}"/>
              </a:ext>
            </a:extLst>
          </p:cNvPr>
          <p:cNvPicPr>
            <a:picLocks noChangeAspect="1"/>
          </p:cNvPicPr>
          <p:nvPr userDrawn="1"/>
        </p:nvPicPr>
        <p:blipFill>
          <a:blip r:embed="rId10"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Tree>
    <p:extLst>
      <p:ext uri="{BB962C8B-B14F-4D97-AF65-F5344CB8AC3E}">
        <p14:creationId xmlns:p14="http://schemas.microsoft.com/office/powerpoint/2010/main" val="99659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5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2" name="Title Placeholder" descr="Master title"/>
          <p:cNvSpPr>
            <a:spLocks noGrp="1"/>
          </p:cNvSpPr>
          <p:nvPr>
            <p:ph type="ctrTitle"/>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564276" cy="754180"/>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5068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5" y="6353621"/>
            <a:ext cx="1871412" cy="395980"/>
          </a:xfrm>
          <a:prstGeom prst="rect">
            <a:avLst/>
          </a:prstGeom>
        </p:spPr>
      </p:pic>
    </p:spTree>
    <p:extLst>
      <p:ext uri="{BB962C8B-B14F-4D97-AF65-F5344CB8AC3E}">
        <p14:creationId xmlns:p14="http://schemas.microsoft.com/office/powerpoint/2010/main" val="570338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sp>
        <p:nvSpPr>
          <p:cNvPr id="3" name="Slide Number" descr="Page Number">
            <a:extLst>
              <a:ext uri="{FF2B5EF4-FFF2-40B4-BE49-F238E27FC236}">
                <a16:creationId xmlns:a16="http://schemas.microsoft.com/office/drawing/2014/main" id="{2483A058-C543-4FF7-B0D9-66BDA37DDD7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2" name="URL">
            <a:extLst>
              <a:ext uri="{FF2B5EF4-FFF2-40B4-BE49-F238E27FC236}">
                <a16:creationId xmlns:a16="http://schemas.microsoft.com/office/drawing/2014/main" id="{7E64A0CE-8235-C942-5F58-32FD35195786}"/>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4A43234-FF35-9A39-9786-8DA5DB9C4B7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4" name="Title Placeholder" descr="Master Title">
            <a:extLst>
              <a:ext uri="{FF2B5EF4-FFF2-40B4-BE49-F238E27FC236}">
                <a16:creationId xmlns:a16="http://schemas.microsoft.com/office/drawing/2014/main" id="{C3DC5980-3B31-9044-CB61-B52C99F998DE}"/>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79388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Header-without-foot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7E47BCBB-C979-AAEF-8CFB-6D98E2AB5626}"/>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683835C5-088B-D24B-EC0E-5EBDBC22361C}"/>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1083854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6" name="Title Placeholder" descr="Master Title">
            <a:extLst>
              <a:ext uri="{FF2B5EF4-FFF2-40B4-BE49-F238E27FC236}">
                <a16:creationId xmlns:a16="http://schemas.microsoft.com/office/drawing/2014/main" id="{8E7A08A2-848D-425B-2D11-8A939C1A90B3}"/>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35E8E7E2-91DA-3F19-26DA-4E73108B24BA}"/>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732550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Appendix">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2" name="URL">
            <a:extLst>
              <a:ext uri="{FF2B5EF4-FFF2-40B4-BE49-F238E27FC236}">
                <a16:creationId xmlns:a16="http://schemas.microsoft.com/office/drawing/2014/main" id="{D0D556E1-F919-FA9B-0E71-A85B712D5F65}"/>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9BE3030-559B-1566-736C-0056B5D2577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9" name="Title Placeholder" descr="Master title">
            <a:extLst>
              <a:ext uri="{FF2B5EF4-FFF2-40B4-BE49-F238E27FC236}">
                <a16:creationId xmlns:a16="http://schemas.microsoft.com/office/drawing/2014/main" id="{20579A28-4EAE-F152-76D6-22D90E997BF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 y="0"/>
            <a:ext cx="4172314" cy="4310719"/>
          </a:xfrm>
          <a:prstGeom prst="rect">
            <a:avLst/>
          </a:prstGeom>
        </p:spPr>
      </p:pic>
    </p:spTree>
    <p:extLst>
      <p:ext uri="{BB962C8B-B14F-4D97-AF65-F5344CB8AC3E}">
        <p14:creationId xmlns:p14="http://schemas.microsoft.com/office/powerpoint/2010/main" val="4187411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chemeClr val="accent1"/>
              </a:solidFill>
              <a:effectLst/>
              <a:uLnTx/>
              <a:uFillTx/>
              <a:cs typeface="Arial" panose="020B0604020202020204" pitchFamily="34" charset="0"/>
              <a:sym typeface="Arial"/>
            </a:endParaRPr>
          </a:p>
        </p:txBody>
      </p:sp>
      <p:pic>
        <p:nvPicPr>
          <p:cNvPr id="14" name="Picture 13" descr="gcesc-globe.png">
            <a:extLst>
              <a:ext uri="{FF2B5EF4-FFF2-40B4-BE49-F238E27FC236}">
                <a16:creationId xmlns:a16="http://schemas.microsoft.com/office/drawing/2014/main" id="{66219065-E207-CAC6-2C50-3CCBBE5263C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3" name="Text Placeholder 2">
            <a:extLst>
              <a:ext uri="{FF2B5EF4-FFF2-40B4-BE49-F238E27FC236}">
                <a16:creationId xmlns:a16="http://schemas.microsoft.com/office/drawing/2014/main" id="{E76C9DCD-CFF9-6CCE-7C01-AC4A35099233}"/>
              </a:ext>
            </a:extLst>
          </p:cNvPr>
          <p:cNvSpPr>
            <a:spLocks noGrp="1"/>
          </p:cNvSpPr>
          <p:nvPr>
            <p:ph type="body" sz="quarter" idx="10" hasCustomPrompt="1"/>
          </p:nvPr>
        </p:nvSpPr>
        <p:spPr>
          <a:xfrm>
            <a:off x="3430588" y="1716088"/>
            <a:ext cx="6034087" cy="1323975"/>
          </a:xfrm>
        </p:spPr>
        <p:txBody>
          <a:bodyPr anchor="ctr">
            <a:normAutofit/>
          </a:bodyPr>
          <a:lstStyle>
            <a:lvl1pPr marL="0" indent="0" algn="ctr">
              <a:buNone/>
              <a:defRPr sz="3200">
                <a:solidFill>
                  <a:schemeClr val="accent6"/>
                </a:solidFill>
              </a:defRPr>
            </a:lvl1pPr>
          </a:lstStyle>
          <a:p>
            <a:pPr lvl="0"/>
            <a:r>
              <a:rPr lang="en-US" dirty="0"/>
              <a:t>GCESC Presentation</a:t>
            </a:r>
          </a:p>
        </p:txBody>
      </p:sp>
      <p:sp>
        <p:nvSpPr>
          <p:cNvPr id="7" name="Text Placeholder 5">
            <a:extLst>
              <a:ext uri="{FF2B5EF4-FFF2-40B4-BE49-F238E27FC236}">
                <a16:creationId xmlns:a16="http://schemas.microsoft.com/office/drawing/2014/main" id="{B57CBAB7-E89F-8E12-E94A-FE7351253E88}"/>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accent6"/>
                </a:solidFill>
              </a:defRPr>
            </a:lvl1pPr>
          </a:lstStyle>
          <a:p>
            <a:pPr lvl="0"/>
            <a:r>
              <a:rPr lang="en-US" dirty="0"/>
              <a:t>1 January 2023</a:t>
            </a:r>
          </a:p>
        </p:txBody>
      </p:sp>
      <p:sp>
        <p:nvSpPr>
          <p:cNvPr id="13" name="Text Placeholder 7">
            <a:extLst>
              <a:ext uri="{FF2B5EF4-FFF2-40B4-BE49-F238E27FC236}">
                <a16:creationId xmlns:a16="http://schemas.microsoft.com/office/drawing/2014/main" id="{FF8793AB-F07F-794D-AC9A-4BB10009D7B5}"/>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spcAft>
                <a:spcPts val="0"/>
              </a:spcAft>
              <a:buNone/>
              <a:defRPr sz="1200">
                <a:solidFill>
                  <a:schemeClr val="accent6"/>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
        <p:nvSpPr>
          <p:cNvPr id="2" name="URL">
            <a:extLst>
              <a:ext uri="{FF2B5EF4-FFF2-40B4-BE49-F238E27FC236}">
                <a16:creationId xmlns:a16="http://schemas.microsoft.com/office/drawing/2014/main" id="{6D6452D1-5264-126C-7D32-5D7065B529D1}"/>
              </a:ext>
            </a:extLst>
          </p:cNvPr>
          <p:cNvSpPr txBox="1"/>
          <p:nvPr userDrawn="1"/>
        </p:nvSpPr>
        <p:spPr>
          <a:xfrm>
            <a:off x="-1" y="6435082"/>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411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rgbClr val="254776"/>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rgbClr val="464F55"/>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8" name="Slide Number" descr="Page Number">
            <a:extLst>
              <a:ext uri="{FF2B5EF4-FFF2-40B4-BE49-F238E27FC236}">
                <a16:creationId xmlns:a16="http://schemas.microsoft.com/office/drawing/2014/main" id="{EE66D232-CA20-FDCA-F279-F1103BF3DEA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5" name="URL">
            <a:extLst>
              <a:ext uri="{FF2B5EF4-FFF2-40B4-BE49-F238E27FC236}">
                <a16:creationId xmlns:a16="http://schemas.microsoft.com/office/drawing/2014/main" id="{D423F356-3CAD-4790-4B3C-4DEC22E863B3}"/>
              </a:ext>
            </a:extLst>
          </p:cNvPr>
          <p:cNvSpPr txBox="1"/>
          <p:nvPr userDrawn="1"/>
        </p:nvSpPr>
        <p:spPr>
          <a:xfrm>
            <a:off x="272213" y="6272998"/>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6" name="Picture 15">
            <a:extLst>
              <a:ext uri="{FF2B5EF4-FFF2-40B4-BE49-F238E27FC236}">
                <a16:creationId xmlns:a16="http://schemas.microsoft.com/office/drawing/2014/main" id="{A0C6A2A0-EDAD-6880-A48E-A580FDFC71C0}"/>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0848" y="6334533"/>
            <a:ext cx="122703" cy="122703"/>
          </a:xfrm>
          <a:prstGeom prst="rect">
            <a:avLst/>
          </a:prstGeom>
        </p:spPr>
      </p:pic>
      <p:pic>
        <p:nvPicPr>
          <p:cNvPr id="17" name="Picture 16">
            <a:extLst>
              <a:ext uri="{FF2B5EF4-FFF2-40B4-BE49-F238E27FC236}">
                <a16:creationId xmlns:a16="http://schemas.microsoft.com/office/drawing/2014/main" id="{F63C6D4E-DC46-B119-61C4-E059674F1825}"/>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8" y="6654903"/>
            <a:ext cx="126293" cy="126293"/>
          </a:xfrm>
          <a:prstGeom prst="rect">
            <a:avLst/>
          </a:prstGeom>
        </p:spPr>
      </p:pic>
      <p:pic>
        <p:nvPicPr>
          <p:cNvPr id="18" name="Picture 17">
            <a:extLst>
              <a:ext uri="{FF2B5EF4-FFF2-40B4-BE49-F238E27FC236}">
                <a16:creationId xmlns:a16="http://schemas.microsoft.com/office/drawing/2014/main" id="{62E5E7FC-D5F8-3F4B-39B3-4407C5AE5E7C}"/>
              </a:ext>
            </a:extLst>
          </p:cNvPr>
          <p:cNvPicPr>
            <a:picLocks noChangeAspect="1"/>
          </p:cNvPicPr>
          <p:nvPr userDrawn="1"/>
        </p:nvPicPr>
        <p:blipFill>
          <a:blip r:embed="rId7" cstate="email">
            <a:grayscl/>
            <a:extLst>
              <a:ext uri="{28A0092B-C50C-407E-A947-70E740481C1C}">
                <a14:useLocalDpi xmlns:a14="http://schemas.microsoft.com/office/drawing/2010/main"/>
              </a:ext>
            </a:extLst>
          </a:blip>
          <a:stretch>
            <a:fillRect/>
          </a:stretch>
        </p:blipFill>
        <p:spPr>
          <a:xfrm>
            <a:off x="194438" y="6499691"/>
            <a:ext cx="126293" cy="126293"/>
          </a:xfrm>
          <a:prstGeom prst="rect">
            <a:avLst/>
          </a:prstGeom>
        </p:spPr>
      </p:pic>
      <p:sp>
        <p:nvSpPr>
          <p:cNvPr id="19" name="TextBox 18">
            <a:extLst>
              <a:ext uri="{FF2B5EF4-FFF2-40B4-BE49-F238E27FC236}">
                <a16:creationId xmlns:a16="http://schemas.microsoft.com/office/drawing/2014/main" id="{D168D605-F019-C301-E857-9C75DB78D142}"/>
              </a:ext>
            </a:extLst>
          </p:cNvPr>
          <p:cNvSpPr txBox="1"/>
          <p:nvPr userDrawn="1"/>
        </p:nvSpPr>
        <p:spPr>
          <a:xfrm>
            <a:off x="8412713" y="6296106"/>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3613785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008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alt 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8" name="URL">
            <a:extLst>
              <a:ext uri="{FF2B5EF4-FFF2-40B4-BE49-F238E27FC236}">
                <a16:creationId xmlns:a16="http://schemas.microsoft.com/office/drawing/2014/main" id="{5F44A335-855D-4EBC-B9C4-E4663F5E509A}"/>
              </a:ext>
            </a:extLst>
          </p:cNvPr>
          <p:cNvSpPr txBox="1"/>
          <p:nvPr userDrawn="1"/>
        </p:nvSpPr>
        <p:spPr>
          <a:xfrm>
            <a:off x="272209" y="6272995"/>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0" name="Picture 9">
            <a:extLst>
              <a:ext uri="{FF2B5EF4-FFF2-40B4-BE49-F238E27FC236}">
                <a16:creationId xmlns:a16="http://schemas.microsoft.com/office/drawing/2014/main" id="{4483B06B-AE3B-FDC0-26F6-26C7DFA38D6B}"/>
              </a:ext>
            </a:extLst>
          </p:cNvPr>
          <p:cNvPicPr>
            <a:picLocks noChangeAspect="1"/>
          </p:cNvPicPr>
          <p:nvPr userDrawn="1"/>
        </p:nvPicPr>
        <p:blipFill>
          <a:blip r:embed="rId4" cstate="email">
            <a:grayscl/>
            <a:extLst>
              <a:ext uri="{28A0092B-C50C-407E-A947-70E740481C1C}">
                <a14:useLocalDpi xmlns:a14="http://schemas.microsoft.com/office/drawing/2010/main"/>
              </a:ext>
            </a:extLst>
          </a:blip>
          <a:stretch>
            <a:fillRect/>
          </a:stretch>
        </p:blipFill>
        <p:spPr>
          <a:xfrm>
            <a:off x="190844" y="6334530"/>
            <a:ext cx="122703" cy="122703"/>
          </a:xfrm>
          <a:prstGeom prst="rect">
            <a:avLst/>
          </a:prstGeom>
        </p:spPr>
      </p:pic>
      <p:pic>
        <p:nvPicPr>
          <p:cNvPr id="12" name="Picture 11">
            <a:extLst>
              <a:ext uri="{FF2B5EF4-FFF2-40B4-BE49-F238E27FC236}">
                <a16:creationId xmlns:a16="http://schemas.microsoft.com/office/drawing/2014/main" id="{D1503B82-8AF3-6719-F40B-88F188CBE584}"/>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4434" y="6654900"/>
            <a:ext cx="126293" cy="126293"/>
          </a:xfrm>
          <a:prstGeom prst="rect">
            <a:avLst/>
          </a:prstGeom>
        </p:spPr>
      </p:pic>
      <p:pic>
        <p:nvPicPr>
          <p:cNvPr id="13" name="Picture 12">
            <a:extLst>
              <a:ext uri="{FF2B5EF4-FFF2-40B4-BE49-F238E27FC236}">
                <a16:creationId xmlns:a16="http://schemas.microsoft.com/office/drawing/2014/main" id="{35E9040A-444C-CE7D-30CF-F4F8EE343F13}"/>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4" y="6499688"/>
            <a:ext cx="126293" cy="126293"/>
          </a:xfrm>
          <a:prstGeom prst="rect">
            <a:avLst/>
          </a:prstGeom>
        </p:spPr>
      </p:pic>
      <p:sp>
        <p:nvSpPr>
          <p:cNvPr id="14" name="TextBox 13">
            <a:extLst>
              <a:ext uri="{FF2B5EF4-FFF2-40B4-BE49-F238E27FC236}">
                <a16:creationId xmlns:a16="http://schemas.microsoft.com/office/drawing/2014/main" id="{61DB8557-FA76-50AD-E0F0-6159D3E9041A}"/>
              </a:ext>
            </a:extLst>
          </p:cNvPr>
          <p:cNvSpPr txBox="1"/>
          <p:nvPr userDrawn="1"/>
        </p:nvSpPr>
        <p:spPr>
          <a:xfrm>
            <a:off x="8412709" y="6296103"/>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200440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8AC5A7-CE1D-1B83-E287-3CF1EB9791E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0"/>
            <a:ext cx="12204356"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a:prstGeom prst="rect">
            <a:avLst/>
          </a:prstGeo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a:prstGeom prst="rect">
            <a:avLst/>
          </a:prstGeo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pic>
        <p:nvPicPr>
          <p:cNvPr id="8" name="Picture 7">
            <a:extLst>
              <a:ext uri="{FF2B5EF4-FFF2-40B4-BE49-F238E27FC236}">
                <a16:creationId xmlns:a16="http://schemas.microsoft.com/office/drawing/2014/main" id="{34043C7E-BFE3-1C4D-4FCF-80E2651BA6F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8036" y="292661"/>
            <a:ext cx="2590676" cy="908868"/>
          </a:xfrm>
          <a:prstGeom prst="rect">
            <a:avLst/>
          </a:prstGeom>
        </p:spPr>
      </p:pic>
      <p:pic>
        <p:nvPicPr>
          <p:cNvPr id="4" name="Picture 3">
            <a:extLst>
              <a:ext uri="{FF2B5EF4-FFF2-40B4-BE49-F238E27FC236}">
                <a16:creationId xmlns:a16="http://schemas.microsoft.com/office/drawing/2014/main" id="{268BA07C-E8CC-2770-CD11-614C8642FAA8}"/>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5" name="Picture 4">
            <a:extLst>
              <a:ext uri="{FF2B5EF4-FFF2-40B4-BE49-F238E27FC236}">
                <a16:creationId xmlns:a16="http://schemas.microsoft.com/office/drawing/2014/main" id="{BB709C16-38AD-F122-8440-D24E8DD31FD9}"/>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10" name="Picture 9">
            <a:extLst>
              <a:ext uri="{FF2B5EF4-FFF2-40B4-BE49-F238E27FC236}">
                <a16:creationId xmlns:a16="http://schemas.microsoft.com/office/drawing/2014/main" id="{60985552-FD67-CCED-EEFE-95A7E3B6FDDD}"/>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9" name="URL">
            <a:extLst>
              <a:ext uri="{FF2B5EF4-FFF2-40B4-BE49-F238E27FC236}">
                <a16:creationId xmlns:a16="http://schemas.microsoft.com/office/drawing/2014/main" id="{BA3A8F74-B6E4-8C19-67A1-8648A5F3A77E}"/>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90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4879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0E6DADA7-D623-B7B4-1F8A-A0897704B7B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4709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3" name="Slide Number" descr="Page Number">
            <a:extLst>
              <a:ext uri="{FF2B5EF4-FFF2-40B4-BE49-F238E27FC236}">
                <a16:creationId xmlns:a16="http://schemas.microsoft.com/office/drawing/2014/main" id="{2EE494FE-42C1-E20D-32C6-30A77444BC16}"/>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112097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645" y="6328045"/>
            <a:ext cx="1448179" cy="472799"/>
          </a:xfrm>
          <a:prstGeom prst="rect">
            <a:avLst/>
          </a:prstGeom>
        </p:spPr>
      </p:pic>
      <p:sp>
        <p:nvSpPr>
          <p:cNvPr id="2" name="URL">
            <a:extLst>
              <a:ext uri="{FF2B5EF4-FFF2-40B4-BE49-F238E27FC236}">
                <a16:creationId xmlns:a16="http://schemas.microsoft.com/office/drawing/2014/main" id="{6D6452D1-5264-126C-7D32-5D7065B529D1}"/>
              </a:ext>
            </a:extLst>
          </p:cNvPr>
          <p:cNvSpPr txBox="1"/>
          <p:nvPr userDrawn="1"/>
        </p:nvSpPr>
        <p:spPr>
          <a:xfrm>
            <a:off x="10064086" y="6363903"/>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
        <p:nvSpPr>
          <p:cNvPr id="5" name="Title Placeholder" descr="Master title">
            <a:extLst>
              <a:ext uri="{FF2B5EF4-FFF2-40B4-BE49-F238E27FC236}">
                <a16:creationId xmlns:a16="http://schemas.microsoft.com/office/drawing/2014/main" id="{53DECEC4-C40D-AF30-11EB-C4EE57841C10}"/>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10" name="Picture 9" descr="gcesc-globe.png">
            <a:extLst>
              <a:ext uri="{FF2B5EF4-FFF2-40B4-BE49-F238E27FC236}">
                <a16:creationId xmlns:a16="http://schemas.microsoft.com/office/drawing/2014/main" id="{B5B12BED-5F02-69EF-0B8B-33B751148AED}"/>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 y="0"/>
            <a:ext cx="4611702" cy="4905157"/>
          </a:xfrm>
          <a:prstGeom prst="rect">
            <a:avLst/>
          </a:prstGeom>
        </p:spPr>
      </p:pic>
      <p:sp>
        <p:nvSpPr>
          <p:cNvPr id="3" name="Slide Number" descr="Page Number">
            <a:extLst>
              <a:ext uri="{FF2B5EF4-FFF2-40B4-BE49-F238E27FC236}">
                <a16:creationId xmlns:a16="http://schemas.microsoft.com/office/drawing/2014/main" id="{386C9255-63F2-F060-0BF1-193836D4823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092207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2"/>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lstStyle>
            <a:lvl1pPr>
              <a:lnSpc>
                <a:spcPct val="100000"/>
              </a:lnSpc>
              <a:spcBef>
                <a:spcPts val="0"/>
              </a:spcBef>
              <a:spcAft>
                <a:spcPts val="800"/>
              </a:spcAft>
              <a:defRPr>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a:solidFill>
                  <a:schemeClr val="accent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mcmasterforum.org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63807"/>
            <a:ext cx="1871414" cy="412185"/>
          </a:xfrm>
          <a:prstGeom prst="rect">
            <a:avLst/>
          </a:prstGeom>
        </p:spPr>
      </p:pic>
    </p:spTree>
    <p:extLst>
      <p:ext uri="{BB962C8B-B14F-4D97-AF65-F5344CB8AC3E}">
        <p14:creationId xmlns:p14="http://schemas.microsoft.com/office/powerpoint/2010/main" val="1410837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3220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Tree>
    <p:extLst>
      <p:ext uri="{BB962C8B-B14F-4D97-AF65-F5344CB8AC3E}">
        <p14:creationId xmlns:p14="http://schemas.microsoft.com/office/powerpoint/2010/main" val="9006162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63E6EE-4BB6-8A1C-E311-0E74B18F45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817" y="636516"/>
            <a:ext cx="11707283" cy="75325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471001"/>
            <a:ext cx="11708068" cy="4536015"/>
          </a:xfrm>
        </p:spPr>
        <p:txBody>
          <a:bodyPr lIns="108000"/>
          <a:lstStyle>
            <a:lvl1pPr>
              <a:lnSpc>
                <a:spcPct val="100000"/>
              </a:lnSpc>
              <a:spcBef>
                <a:spcPts val="0"/>
              </a:spcBef>
              <a:spcAft>
                <a:spcPts val="800"/>
              </a:spcAft>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p:txBody>
      </p:sp>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88021"/>
            <a:ext cx="11708068" cy="1006368"/>
          </a:xfrm>
          <a:prstGeom prst="rect">
            <a:avLst/>
          </a:prstGeom>
        </p:spPr>
        <p:txBody>
          <a:bodyPr vert="horz" lIns="91440" tIns="45720" rIns="91440" bIns="45720" rtlCol="0" anchor="ctr">
            <a:normAutofit/>
          </a:bodyPr>
          <a:lstStyle/>
          <a:p>
            <a:r>
              <a:rPr lang="en-US" dirty="0"/>
              <a:t>Click to edit Master title style</a:t>
            </a:r>
          </a:p>
        </p:txBody>
      </p:sp>
      <p:pic>
        <p:nvPicPr>
          <p:cNvPr id="11" name="Picture 10" descr="A picture containing text, sign&#10;&#10;Description automatically generated">
            <a:extLst>
              <a:ext uri="{FF2B5EF4-FFF2-40B4-BE49-F238E27FC236}">
                <a16:creationId xmlns:a16="http://schemas.microsoft.com/office/drawing/2014/main" id="{8286C0FB-52F0-3A89-90C6-66C46E6DD55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0" name="Slide Number" descr="Page Number">
            <a:extLst>
              <a:ext uri="{FF2B5EF4-FFF2-40B4-BE49-F238E27FC236}">
                <a16:creationId xmlns:a16="http://schemas.microsoft.com/office/drawing/2014/main" id="{8889B7D9-D7D3-4C70-618E-523C87036B7C}"/>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41571606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WT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a:alphaModFix amt="50000"/>
          </a:blip>
          <a:srcRect/>
          <a:stretch/>
        </p:blipFill>
        <p:spPr>
          <a:xfrm rot="10800000" flipH="1">
            <a:off x="-7491" y="3793"/>
            <a:ext cx="12206982" cy="1219428"/>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0836147" cy="1006368"/>
          </a:xfrm>
          <a:prstGeom prst="rect">
            <a:avLst/>
          </a:prstGeom>
        </p:spPr>
        <p:txBody>
          <a:bodyPr vert="horz" lIns="91440" tIns="45720" rIns="91440" bIns="45720" rtlCol="0" anchor="ctr">
            <a:normAutofit/>
          </a:bodyPr>
          <a:lstStyle>
            <a:lvl1pPr>
              <a:lnSpc>
                <a:spcPct val="100000"/>
              </a:lnSpc>
              <a:defRPr sz="2700">
                <a:solidFill>
                  <a:schemeClr val="tx2"/>
                </a:solidFill>
                <a:latin typeface="+mn-lt"/>
              </a:defRPr>
            </a:lvl1pPr>
          </a:lstStyle>
          <a:p>
            <a:r>
              <a:rPr lang="en-US" dirty="0"/>
              <a:t>Click to edit Master title style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340451"/>
            <a:ext cx="11708068" cy="4251831"/>
          </a:xfrm>
        </p:spPr>
        <p:txBody>
          <a:bodyPr lIns="108000">
            <a:normAutofit/>
          </a:bodyPr>
          <a:lstStyle>
            <a:lvl1pPr>
              <a:lnSpc>
                <a:spcPct val="100000"/>
              </a:lnSpc>
              <a:spcBef>
                <a:spcPts val="0"/>
              </a:spcBef>
              <a:spcAft>
                <a:spcPts val="800"/>
              </a:spcAft>
              <a:defRPr sz="1800" b="0">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13" name="Slide Number Placeholder 5">
            <a:extLst>
              <a:ext uri="{FF2B5EF4-FFF2-40B4-BE49-F238E27FC236}">
                <a16:creationId xmlns:a16="http://schemas.microsoft.com/office/drawing/2014/main" id="{6CAA54B5-04E5-02AB-0AD9-DAE67C0684B9}"/>
              </a:ext>
            </a:extLst>
          </p:cNvPr>
          <p:cNvSpPr txBox="1">
            <a:spLocks/>
          </p:cNvSpPr>
          <p:nvPr userDrawn="1"/>
        </p:nvSpPr>
        <p:spPr>
          <a:xfrm>
            <a:off x="11781420" y="480948"/>
            <a:ext cx="324032" cy="230833"/>
          </a:xfrm>
          <a:prstGeom prst="rect">
            <a:avLst/>
          </a:prstGeom>
        </p:spPr>
        <p:txBody>
          <a:bodyPr vert="horz" wrap="square" lIns="0" tIns="0" rIns="0" bIns="0" rtlCol="0" anchor="ctr">
            <a:spAutoFit/>
          </a:bodyPr>
          <a:lstStyle>
            <a:defPPr>
              <a:defRPr lang="en-US"/>
            </a:defPPr>
            <a:lvl1pPr marL="0" algn="l" defTabSz="609585" rtl="0" eaLnBrk="1" latinLnBrk="0" hangingPunct="1">
              <a:defRPr sz="1500" kern="1200">
                <a:solidFill>
                  <a:schemeClr val="tx2"/>
                </a:solidFill>
                <a:latin typeface="+mj-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DEF9AD68-5327-4FA6-9851-A953E7042653}" type="slidenum">
              <a:rPr lang="en-GB" smtClean="0">
                <a:solidFill>
                  <a:srgbClr val="002C44"/>
                </a:solidFill>
                <a:latin typeface="Wellcome"/>
              </a:rPr>
              <a:pPr/>
              <a:t>‹#›</a:t>
            </a:fld>
            <a:endParaRPr lang="en-GB">
              <a:solidFill>
                <a:srgbClr val="002C44"/>
              </a:solidFill>
              <a:latin typeface="Wellcome"/>
            </a:endParaRPr>
          </a:p>
        </p:txBody>
      </p:sp>
      <p:sp>
        <p:nvSpPr>
          <p:cNvPr id="14" name="Freeform 5">
            <a:extLst>
              <a:ext uri="{FF2B5EF4-FFF2-40B4-BE49-F238E27FC236}">
                <a16:creationId xmlns:a16="http://schemas.microsoft.com/office/drawing/2014/main" id="{05F938E0-7B99-2A1A-E1E9-229FA4979DB4}"/>
              </a:ext>
            </a:extLst>
          </p:cNvPr>
          <p:cNvSpPr>
            <a:spLocks noEditPoints="1"/>
          </p:cNvSpPr>
          <p:nvPr userDrawn="1"/>
        </p:nvSpPr>
        <p:spPr bwMode="auto">
          <a:xfrm>
            <a:off x="11397407" y="428872"/>
            <a:ext cx="310530" cy="3105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rgbClr val="002C44"/>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20438388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WT_Title and Content_FOOT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08BE0A-8568-F806-E889-BA44EFD07865}"/>
              </a:ext>
            </a:extLst>
          </p:cNvPr>
          <p:cNvPicPr>
            <a:picLocks noChangeAspect="1"/>
          </p:cNvPicPr>
          <p:nvPr userDrawn="1"/>
        </p:nvPicPr>
        <p:blipFill>
          <a:blip r:embed="rId2">
            <a:alphaModFix amt="50000"/>
          </a:blip>
          <a:srcRect/>
          <a:stretch/>
        </p:blipFill>
        <p:spPr>
          <a:xfrm rot="10800000" flipH="1">
            <a:off x="-7491" y="3793"/>
            <a:ext cx="12206982" cy="1219428"/>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0836147" cy="1006368"/>
          </a:xfrm>
          <a:prstGeom prst="rect">
            <a:avLst/>
          </a:prstGeom>
        </p:spPr>
        <p:txBody>
          <a:bodyPr vert="horz" lIns="91440" tIns="45720" rIns="91440" bIns="45720" rtlCol="0" anchor="ctr">
            <a:normAutofit/>
          </a:bodyPr>
          <a:lstStyle>
            <a:lvl1pPr>
              <a:lnSpc>
                <a:spcPct val="100000"/>
              </a:lnSpc>
              <a:defRPr sz="2700">
                <a:solidFill>
                  <a:schemeClr val="tx2"/>
                </a:solidFill>
                <a:latin typeface="+mn-lt"/>
              </a:defRPr>
            </a:lvl1pPr>
          </a:lstStyle>
          <a:p>
            <a:r>
              <a:rPr lang="en-US" dirty="0"/>
              <a:t>Click to edit Master title style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340451"/>
            <a:ext cx="11708068" cy="4251831"/>
          </a:xfrm>
        </p:spPr>
        <p:txBody>
          <a:bodyPr lIns="108000">
            <a:normAutofit/>
          </a:bodyPr>
          <a:lstStyle>
            <a:lvl1pPr>
              <a:lnSpc>
                <a:spcPct val="100000"/>
              </a:lnSpc>
              <a:spcBef>
                <a:spcPts val="0"/>
              </a:spcBef>
              <a:spcAft>
                <a:spcPts val="800"/>
              </a:spcAft>
              <a:defRPr sz="1800" b="0">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12" name="Footer Placeholder 4">
            <a:extLst>
              <a:ext uri="{FF2B5EF4-FFF2-40B4-BE49-F238E27FC236}">
                <a16:creationId xmlns:a16="http://schemas.microsoft.com/office/drawing/2014/main" id="{9DDF5E96-B563-2D5D-AD88-731594C649FE}"/>
              </a:ext>
            </a:extLst>
          </p:cNvPr>
          <p:cNvSpPr txBox="1">
            <a:spLocks/>
          </p:cNvSpPr>
          <p:nvPr userDrawn="1"/>
        </p:nvSpPr>
        <p:spPr>
          <a:xfrm>
            <a:off x="346857" y="6346030"/>
            <a:ext cx="9529512" cy="207749"/>
          </a:xfrm>
          <a:prstGeom prst="rect">
            <a:avLst/>
          </a:prstGeom>
        </p:spPr>
        <p:txBody>
          <a:bodyPr vert="horz" wrap="square" lIns="0" tIns="0" rIns="0" bIns="0" rtlCol="0" anchor="t" anchorCtr="0">
            <a:spAutoFit/>
          </a:bodyPr>
          <a:lstStyle>
            <a:defPPr>
              <a:defRPr lang="en-US"/>
            </a:defPPr>
            <a:lvl1pPr marL="0" algn="l" defTabSz="609585" rtl="0" eaLnBrk="1" latinLnBrk="0" hangingPunct="1">
              <a:defRPr sz="1350" kern="1200">
                <a:solidFill>
                  <a:schemeClr val="tx2"/>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srgbClr val="002C44"/>
                </a:solidFill>
                <a:effectLst/>
                <a:uLnTx/>
                <a:uFillTx/>
                <a:latin typeface="Arial"/>
                <a:ea typeface="+mn-ea"/>
                <a:cs typeface="+mn-cs"/>
              </a:rPr>
              <a:t>wellcome.ac.uk  |  @wellcometrust</a:t>
            </a:r>
            <a:endParaRPr kumimoji="0" lang="en-GB" sz="1350" b="0" i="0" u="none" strike="noStrike" kern="1200" cap="none" spc="0" normalizeH="0" baseline="0" noProof="0" dirty="0">
              <a:ln>
                <a:noFill/>
              </a:ln>
              <a:solidFill>
                <a:srgbClr val="002C44"/>
              </a:solidFill>
              <a:effectLst/>
              <a:uLnTx/>
              <a:uFillTx/>
              <a:latin typeface="Arial"/>
              <a:ea typeface="+mn-ea"/>
              <a:cs typeface="+mn-cs"/>
            </a:endParaRPr>
          </a:p>
        </p:txBody>
      </p:sp>
      <p:sp>
        <p:nvSpPr>
          <p:cNvPr id="13" name="Slide Number Placeholder 5">
            <a:extLst>
              <a:ext uri="{FF2B5EF4-FFF2-40B4-BE49-F238E27FC236}">
                <a16:creationId xmlns:a16="http://schemas.microsoft.com/office/drawing/2014/main" id="{6CAA54B5-04E5-02AB-0AD9-DAE67C0684B9}"/>
              </a:ext>
            </a:extLst>
          </p:cNvPr>
          <p:cNvSpPr txBox="1">
            <a:spLocks/>
          </p:cNvSpPr>
          <p:nvPr userDrawn="1"/>
        </p:nvSpPr>
        <p:spPr>
          <a:xfrm>
            <a:off x="11781420" y="480948"/>
            <a:ext cx="324032" cy="230833"/>
          </a:xfrm>
          <a:prstGeom prst="rect">
            <a:avLst/>
          </a:prstGeom>
        </p:spPr>
        <p:txBody>
          <a:bodyPr vert="horz" wrap="square" lIns="0" tIns="0" rIns="0" bIns="0" rtlCol="0" anchor="ctr">
            <a:spAutoFit/>
          </a:bodyPr>
          <a:lstStyle>
            <a:defPPr>
              <a:defRPr lang="en-US"/>
            </a:defPPr>
            <a:lvl1pPr marL="0" algn="l" defTabSz="609585" rtl="0" eaLnBrk="1" latinLnBrk="0" hangingPunct="1">
              <a:defRPr sz="1500" kern="1200">
                <a:solidFill>
                  <a:schemeClr val="tx2"/>
                </a:solidFill>
                <a:latin typeface="+mj-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DEF9AD68-5327-4FA6-9851-A953E7042653}" type="slidenum">
              <a:rPr lang="en-GB" smtClean="0">
                <a:solidFill>
                  <a:srgbClr val="002C44"/>
                </a:solidFill>
                <a:latin typeface="Wellcome"/>
              </a:rPr>
              <a:pPr/>
              <a:t>‹#›</a:t>
            </a:fld>
            <a:endParaRPr lang="en-GB">
              <a:solidFill>
                <a:srgbClr val="002C44"/>
              </a:solidFill>
              <a:latin typeface="Wellcome"/>
            </a:endParaRPr>
          </a:p>
        </p:txBody>
      </p:sp>
      <p:sp>
        <p:nvSpPr>
          <p:cNvPr id="14" name="Freeform 5">
            <a:extLst>
              <a:ext uri="{FF2B5EF4-FFF2-40B4-BE49-F238E27FC236}">
                <a16:creationId xmlns:a16="http://schemas.microsoft.com/office/drawing/2014/main" id="{05F938E0-7B99-2A1A-E1E9-229FA4979DB4}"/>
              </a:ext>
            </a:extLst>
          </p:cNvPr>
          <p:cNvSpPr>
            <a:spLocks noEditPoints="1"/>
          </p:cNvSpPr>
          <p:nvPr userDrawn="1"/>
        </p:nvSpPr>
        <p:spPr bwMode="auto">
          <a:xfrm>
            <a:off x="11397407" y="428872"/>
            <a:ext cx="310530" cy="3105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rgbClr val="002C44"/>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cxnSp>
        <p:nvCxnSpPr>
          <p:cNvPr id="3" name="Straight Connector 2">
            <a:extLst>
              <a:ext uri="{FF2B5EF4-FFF2-40B4-BE49-F238E27FC236}">
                <a16:creationId xmlns:a16="http://schemas.microsoft.com/office/drawing/2014/main" id="{6FF9F900-41D1-38EE-59DE-98CCD1219C45}"/>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00286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56918C-21C9-6DB5-578B-4935ECBCE9E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97966"/>
            <a:ext cx="11708068" cy="1006368"/>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pic>
        <p:nvPicPr>
          <p:cNvPr id="15" name="Picture 14">
            <a:extLst>
              <a:ext uri="{FF2B5EF4-FFF2-40B4-BE49-F238E27FC236}">
                <a16:creationId xmlns:a16="http://schemas.microsoft.com/office/drawing/2014/main" id="{7887F393-D9DA-571F-FA97-84AB11038AF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6" name="Picture 5">
            <a:extLst>
              <a:ext uri="{FF2B5EF4-FFF2-40B4-BE49-F238E27FC236}">
                <a16:creationId xmlns:a16="http://schemas.microsoft.com/office/drawing/2014/main" id="{9CA2BC82-0BCD-94E7-7591-DC38AD3272A2}"/>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8" name="Picture 7">
            <a:extLst>
              <a:ext uri="{FF2B5EF4-FFF2-40B4-BE49-F238E27FC236}">
                <a16:creationId xmlns:a16="http://schemas.microsoft.com/office/drawing/2014/main" id="{1F7D9490-01EF-47C8-A6C9-EEAEA15D1081}"/>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F0E28C1B-7A40-02EA-291B-4143D933067E}"/>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2" name="Subtitle Placeholder" descr="Slide sub title">
            <a:extLst>
              <a:ext uri="{FF2B5EF4-FFF2-40B4-BE49-F238E27FC236}">
                <a16:creationId xmlns:a16="http://schemas.microsoft.com/office/drawing/2014/main" id="{D01753F0-8A93-6545-8EE2-9FC39B214B17}"/>
              </a:ext>
            </a:extLst>
          </p:cNvPr>
          <p:cNvSpPr>
            <a:spLocks noGrp="1"/>
          </p:cNvSpPr>
          <p:nvPr>
            <p:ph type="body" sz="quarter" idx="12" hasCustomPrompt="1"/>
          </p:nvPr>
        </p:nvSpPr>
        <p:spPr>
          <a:xfrm>
            <a:off x="268643" y="1227015"/>
            <a:ext cx="11707283" cy="387526"/>
          </a:xfrm>
          <a:prstGeom prst="rect">
            <a:avLst/>
          </a:prstGeom>
        </p:spPr>
        <p:txBody>
          <a:bodyPr>
            <a:noAutofit/>
          </a:bodyPr>
          <a:lstStyle>
            <a:lvl1pPr marL="0" indent="0">
              <a:buNone/>
              <a:defRPr sz="2000">
                <a:solidFill>
                  <a:srgbClr val="254776"/>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4" name="Content Placeholder" descr="Slide content">
            <a:extLst>
              <a:ext uri="{FF2B5EF4-FFF2-40B4-BE49-F238E27FC236}">
                <a16:creationId xmlns:a16="http://schemas.microsoft.com/office/drawing/2014/main" id="{79F571C7-8005-30EC-77E6-BA129628E35B}"/>
              </a:ext>
            </a:extLst>
          </p:cNvPr>
          <p:cNvSpPr>
            <a:spLocks noGrp="1"/>
          </p:cNvSpPr>
          <p:nvPr>
            <p:ph idx="1" hasCustomPrompt="1"/>
          </p:nvPr>
        </p:nvSpPr>
        <p:spPr>
          <a:xfrm>
            <a:off x="267858" y="1755185"/>
            <a:ext cx="11708068" cy="4251831"/>
          </a:xfrm>
          <a:prstGeom prst="rect">
            <a:avLst/>
          </a:prstGeom>
        </p:spPr>
        <p:txBody>
          <a:bodyPr lIns="108000">
            <a:normAutofit/>
          </a:bodyPr>
          <a:lstStyle>
            <a:lvl1pPr>
              <a:lnSpc>
                <a:spcPct val="100000"/>
              </a:lnSpc>
              <a:spcBef>
                <a:spcPts val="0"/>
              </a:spcBef>
              <a:spcAft>
                <a:spcPts val="800"/>
              </a:spcAft>
              <a:defRPr sz="1800">
                <a:solidFill>
                  <a:srgbClr val="254776"/>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3" name="Slide Number" descr="Page Number">
            <a:extLst>
              <a:ext uri="{FF2B5EF4-FFF2-40B4-BE49-F238E27FC236}">
                <a16:creationId xmlns:a16="http://schemas.microsoft.com/office/drawing/2014/main" id="{AAACD45C-AF20-239D-FA9C-0239E487B104}"/>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59697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3" name="Picture 2">
            <a:extLst>
              <a:ext uri="{FF2B5EF4-FFF2-40B4-BE49-F238E27FC236}">
                <a16:creationId xmlns:a16="http://schemas.microsoft.com/office/drawing/2014/main" id="{8FF3C875-2A25-22C0-671F-5148EAAA1CDF}"/>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4" name="Picture 3">
            <a:extLst>
              <a:ext uri="{FF2B5EF4-FFF2-40B4-BE49-F238E27FC236}">
                <a16:creationId xmlns:a16="http://schemas.microsoft.com/office/drawing/2014/main" id="{EC4118BD-F21A-4C77-A36A-C5A3CB34487E}"/>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5" name="Picture 4">
            <a:extLst>
              <a:ext uri="{FF2B5EF4-FFF2-40B4-BE49-F238E27FC236}">
                <a16:creationId xmlns:a16="http://schemas.microsoft.com/office/drawing/2014/main" id="{DCB9B4C3-8F10-E4A2-7064-1A03F840E1AF}"/>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6" name="Slide Number" descr="Page Number">
            <a:extLst>
              <a:ext uri="{FF2B5EF4-FFF2-40B4-BE49-F238E27FC236}">
                <a16:creationId xmlns:a16="http://schemas.microsoft.com/office/drawing/2014/main" id="{00FCE9D3-8B48-4FBB-15C4-A3005427F107}"/>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37432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Header-alternative-footer">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98B3AF4-F9A3-BCC5-3587-29807D534A88}"/>
              </a:ext>
            </a:extLst>
          </p:cNvPr>
          <p:cNvSpPr txBox="1"/>
          <p:nvPr userDrawn="1"/>
        </p:nvSpPr>
        <p:spPr>
          <a:xfrm>
            <a:off x="5921595" y="6438489"/>
            <a:ext cx="400594" cy="276999"/>
          </a:xfrm>
          <a:prstGeom prst="rect">
            <a:avLst/>
          </a:prstGeom>
          <a:noFill/>
        </p:spPr>
        <p:txBody>
          <a:bodyPr wrap="square">
            <a:spAutoFit/>
          </a:bodyPr>
          <a:lstStyle/>
          <a:p>
            <a:fld id="{E2CB33EA-91D6-F140-A440-0A130B2A34DE}" type="slidenum">
              <a:rPr kumimoji="0" lang="en-US" sz="1200" b="0" i="0" u="none" strike="noStrike" kern="1200" cap="none" spc="0" normalizeH="0" baseline="0" noProof="0" smtClean="0">
                <a:ln>
                  <a:noFill/>
                </a:ln>
                <a:solidFill>
                  <a:srgbClr val="464F55"/>
                </a:solidFill>
                <a:effectLst/>
                <a:uLnTx/>
                <a:uFillTx/>
                <a:latin typeface="Arial" charset="0"/>
                <a:cs typeface="Arial" charset="0"/>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lang="en-US" dirty="0"/>
          </a:p>
        </p:txBody>
      </p:sp>
      <p:sp>
        <p:nvSpPr>
          <p:cNvPr id="12" name="URL">
            <a:extLst>
              <a:ext uri="{FF2B5EF4-FFF2-40B4-BE49-F238E27FC236}">
                <a16:creationId xmlns:a16="http://schemas.microsoft.com/office/drawing/2014/main" id="{DFC38A3E-2DE4-ABD1-C650-84453B097380}"/>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519AE2E0-C284-1B41-900D-F2B58C0FDA9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pic>
        <p:nvPicPr>
          <p:cNvPr id="2" name="Picture 1">
            <a:extLst>
              <a:ext uri="{FF2B5EF4-FFF2-40B4-BE49-F238E27FC236}">
                <a16:creationId xmlns:a16="http://schemas.microsoft.com/office/drawing/2014/main" id="{DFD2476B-3E64-2975-47B7-0F07962EFA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02537" y="6363974"/>
            <a:ext cx="1214377" cy="426031"/>
          </a:xfrm>
          <a:prstGeom prst="rect">
            <a:avLst/>
          </a:prstGeom>
        </p:spPr>
      </p:pic>
      <p:pic>
        <p:nvPicPr>
          <p:cNvPr id="3" name="Picture 2">
            <a:extLst>
              <a:ext uri="{FF2B5EF4-FFF2-40B4-BE49-F238E27FC236}">
                <a16:creationId xmlns:a16="http://schemas.microsoft.com/office/drawing/2014/main" id="{05728BFA-1D91-A50F-8BB8-E69B8233EE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4E171970-AE67-688E-D62F-A9363DB44F45}"/>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5" name="Picture 4">
            <a:extLst>
              <a:ext uri="{FF2B5EF4-FFF2-40B4-BE49-F238E27FC236}">
                <a16:creationId xmlns:a16="http://schemas.microsoft.com/office/drawing/2014/main" id="{E796BD3E-A988-DE44-59A6-1E3F0EC26CCB}"/>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Tree>
    <p:extLst>
      <p:ext uri="{BB962C8B-B14F-4D97-AF65-F5344CB8AC3E}">
        <p14:creationId xmlns:p14="http://schemas.microsoft.com/office/powerpoint/2010/main" val="55458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
        <p:nvSpPr>
          <p:cNvPr id="3" name="Slide Number" descr="Page Number">
            <a:extLst>
              <a:ext uri="{FF2B5EF4-FFF2-40B4-BE49-F238E27FC236}">
                <a16:creationId xmlns:a16="http://schemas.microsoft.com/office/drawing/2014/main" id="{4FDE7AFF-E21A-E764-AFB7-E16FED24D17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133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solidFill>
                  <a:schemeClr val="tx1"/>
                </a:solidFill>
              </a:rPr>
              <a:t>Click to edit Master title style</a:t>
            </a:r>
          </a:p>
        </p:txBody>
      </p:sp>
      <p:sp>
        <p:nvSpPr>
          <p:cNvPr id="3" name="Slide Number" descr="Page Number">
            <a:extLst>
              <a:ext uri="{FF2B5EF4-FFF2-40B4-BE49-F238E27FC236}">
                <a16:creationId xmlns:a16="http://schemas.microsoft.com/office/drawing/2014/main" id="{8B21C6B0-64F8-438D-B519-D29BD7AD695B}"/>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9252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pic>
        <p:nvPicPr>
          <p:cNvPr id="9" name="Picture 8">
            <a:extLst>
              <a:ext uri="{FF2B5EF4-FFF2-40B4-BE49-F238E27FC236}">
                <a16:creationId xmlns:a16="http://schemas.microsoft.com/office/drawing/2014/main" id="{B0035B61-1130-5D8F-0252-703326EE5F1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3138" y="0"/>
            <a:ext cx="4294557" cy="4538290"/>
          </a:xfrm>
          <a:prstGeom prst="rect">
            <a:avLst/>
          </a:prstGeom>
          <a:effectLst>
            <a:outerShdw blurRad="215900" dist="63500" dir="2880000" algn="ctr" rotWithShape="0">
              <a:srgbClr val="000000">
                <a:alpha val="14000"/>
              </a:srgb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DDE58FB-CA8C-9E69-3E2D-235DFFEA52C6}"/>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119544" y="6338696"/>
            <a:ext cx="1190753" cy="417743"/>
          </a:xfrm>
          <a:prstGeom prst="rect">
            <a:avLst/>
          </a:prstGeom>
        </p:spPr>
      </p:pic>
      <p:sp>
        <p:nvSpPr>
          <p:cNvPr id="6" name="Title Placeholder" descr="Master title">
            <a:extLst>
              <a:ext uri="{FF2B5EF4-FFF2-40B4-BE49-F238E27FC236}">
                <a16:creationId xmlns:a16="http://schemas.microsoft.com/office/drawing/2014/main" id="{D0D1B03B-D400-D709-6F20-B885F4EA2B4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spTree>
    <p:extLst>
      <p:ext uri="{BB962C8B-B14F-4D97-AF65-F5344CB8AC3E}">
        <p14:creationId xmlns:p14="http://schemas.microsoft.com/office/powerpoint/2010/main" val="286295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161329" cy="668919"/>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CF59BE37-8606-3994-5ED5-0461E9762042}"/>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70168" y="1177836"/>
            <a:ext cx="2260588" cy="2260588"/>
          </a:xfrm>
          <a:prstGeom prst="rect">
            <a:avLst/>
          </a:prstGeom>
        </p:spPr>
      </p:pic>
      <p:sp>
        <p:nvSpPr>
          <p:cNvPr id="3" name="Text Placeholder 2">
            <a:extLst>
              <a:ext uri="{FF2B5EF4-FFF2-40B4-BE49-F238E27FC236}">
                <a16:creationId xmlns:a16="http://schemas.microsoft.com/office/drawing/2014/main" id="{B7178D7B-6609-E304-4B59-338A1771D575}"/>
              </a:ext>
            </a:extLst>
          </p:cNvPr>
          <p:cNvSpPr>
            <a:spLocks noGrp="1"/>
          </p:cNvSpPr>
          <p:nvPr>
            <p:ph type="body" sz="quarter" idx="10" hasCustomPrompt="1"/>
          </p:nvPr>
        </p:nvSpPr>
        <p:spPr>
          <a:xfrm>
            <a:off x="3413125" y="1711325"/>
            <a:ext cx="6211888" cy="1311275"/>
          </a:xfrm>
        </p:spPr>
        <p:txBody>
          <a:bodyPr anchor="ctr">
            <a:normAutofit/>
          </a:bodyPr>
          <a:lstStyle>
            <a:lvl1pPr marL="0" indent="0" algn="ctr">
              <a:buNone/>
              <a:defRPr sz="3200">
                <a:solidFill>
                  <a:schemeClr val="tx1"/>
                </a:solidFill>
              </a:defRPr>
            </a:lvl1pPr>
          </a:lstStyle>
          <a:p>
            <a:pPr lvl="0"/>
            <a:r>
              <a:rPr lang="en-US" dirty="0"/>
              <a:t>ESN-CA Presentation</a:t>
            </a:r>
          </a:p>
        </p:txBody>
      </p:sp>
      <p:sp>
        <p:nvSpPr>
          <p:cNvPr id="6" name="Text Placeholder 5">
            <a:extLst>
              <a:ext uri="{FF2B5EF4-FFF2-40B4-BE49-F238E27FC236}">
                <a16:creationId xmlns:a16="http://schemas.microsoft.com/office/drawing/2014/main" id="{9EDC4C4C-963C-2447-5839-A062402B9846}"/>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tx1"/>
                </a:solidFill>
              </a:defRPr>
            </a:lvl1pPr>
          </a:lstStyle>
          <a:p>
            <a:pPr lvl="0"/>
            <a:r>
              <a:rPr lang="en-US" dirty="0"/>
              <a:t>1 January 2023</a:t>
            </a:r>
          </a:p>
        </p:txBody>
      </p:sp>
      <p:sp>
        <p:nvSpPr>
          <p:cNvPr id="8" name="Text Placeholder 7">
            <a:extLst>
              <a:ext uri="{FF2B5EF4-FFF2-40B4-BE49-F238E27FC236}">
                <a16:creationId xmlns:a16="http://schemas.microsoft.com/office/drawing/2014/main" id="{3630CF52-F89A-7595-7194-034A13192D40}"/>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buNone/>
              <a:defRPr sz="1200">
                <a:solidFill>
                  <a:schemeClr val="tx1"/>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Tree>
    <p:extLst>
      <p:ext uri="{BB962C8B-B14F-4D97-AF65-F5344CB8AC3E}">
        <p14:creationId xmlns:p14="http://schemas.microsoft.com/office/powerpoint/2010/main" val="302294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3.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6EEA609-AB6F-7C46-A4F8-A4B40A820A8B}"/>
              </a:ext>
            </a:extLst>
          </p:cNvPr>
          <p:cNvSpPr/>
          <p:nvPr userDrawn="1"/>
        </p:nvSpPr>
        <p:spPr>
          <a:xfrm>
            <a:off x="0" y="6257838"/>
            <a:ext cx="12192000" cy="600162"/>
          </a:xfrm>
          <a:prstGeom prst="rect">
            <a:avLst/>
          </a:prstGeom>
          <a:solidFill>
            <a:srgbClr val="95CBF7">
              <a:alpha val="49804"/>
            </a:srgbClr>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300" b="0" i="0" u="none" strike="noStrike" cap="none" spc="0" normalizeH="0" baseline="0" dirty="0">
              <a:ln>
                <a:noFill/>
              </a:ln>
              <a:solidFill>
                <a:srgbClr val="4086C8"/>
              </a:solidFill>
              <a:effectLst/>
              <a:uFillTx/>
              <a:latin typeface="+mj-lt"/>
              <a:ea typeface="+mj-ea"/>
              <a:cs typeface="+mj-cs"/>
              <a:sym typeface="Arial"/>
            </a:endParaRPr>
          </a:p>
        </p:txBody>
      </p:sp>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spTree>
    <p:extLst>
      <p:ext uri="{BB962C8B-B14F-4D97-AF65-F5344CB8AC3E}">
        <p14:creationId xmlns:p14="http://schemas.microsoft.com/office/powerpoint/2010/main" val="319424877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4" r:id="rId6"/>
    <p:sldLayoutId id="2147483751" r:id="rId7"/>
    <p:sldLayoutId id="2147483756" r:id="rId8"/>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0"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1pPr>
      <a:lvl2pPr marL="23336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2pPr>
      <a:lvl3pPr marL="485775" indent="0" algn="l" defTabSz="457189" rtl="0" eaLnBrk="1" latinLnBrk="0" hangingPunct="1">
        <a:lnSpc>
          <a:spcPct val="100000"/>
        </a:lnSpc>
        <a:spcBef>
          <a:spcPts val="0"/>
        </a:spcBef>
        <a:spcAft>
          <a:spcPts val="300"/>
        </a:spcAft>
        <a:buClr>
          <a:schemeClr val="tx1"/>
        </a:buClr>
        <a:buFont typeface="Arial"/>
        <a:buNone/>
        <a:defRPr sz="1800" b="0" i="0" kern="1200">
          <a:solidFill>
            <a:schemeClr val="tx1"/>
          </a:solidFill>
          <a:latin typeface="Arial" charset="0"/>
          <a:ea typeface="+mn-ea"/>
          <a:cs typeface="+mn-cs"/>
        </a:defRPr>
      </a:lvl3pPr>
      <a:lvl4pPr marL="76041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4pPr>
      <a:lvl5pPr marL="1025525"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Content Placeholder" descr="Slide Content">
            <a:extLst>
              <a:ext uri="{FF2B5EF4-FFF2-40B4-BE49-F238E27FC236}">
                <a16:creationId xmlns:a16="http://schemas.microsoft.com/office/drawing/2014/main" id="{54931BD3-27C1-6D4D-A211-9C44971376B2}"/>
              </a:ext>
            </a:extLst>
          </p:cNvPr>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8" name="Straight Connector 7">
            <a:extLst>
              <a:ext uri="{FF2B5EF4-FFF2-40B4-BE49-F238E27FC236}">
                <a16:creationId xmlns:a16="http://schemas.microsoft.com/office/drawing/2014/main" id="{FDC97035-971C-30AD-9BC4-8110D7C3245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69366514"/>
      </p:ext>
    </p:extLst>
  </p:cSld>
  <p:clrMap bg1="lt1" tx1="dk1" bg2="lt2" tx2="dk2" accent1="accent1" accent2="accent2" accent3="accent3" accent4="accent4" accent5="accent5" accent6="accent6" hlink="hlink" folHlink="folHlink"/>
  <p:sldLayoutIdLst>
    <p:sldLayoutId id="2147483727" r:id="rId1"/>
    <p:sldLayoutId id="2147483722" r:id="rId2"/>
    <p:sldLayoutId id="2147483723" r:id="rId3"/>
    <p:sldLayoutId id="2147483724" r:id="rId4"/>
    <p:sldLayoutId id="2147483757" r:id="rId5"/>
    <p:sldLayoutId id="2147483726" r:id="rId6"/>
    <p:sldLayoutId id="214748375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54776"/>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54776"/>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54776"/>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10" name="Straight Connector 9">
            <a:extLst>
              <a:ext uri="{FF2B5EF4-FFF2-40B4-BE49-F238E27FC236}">
                <a16:creationId xmlns:a16="http://schemas.microsoft.com/office/drawing/2014/main" id="{24220E00-5CFF-0AE1-9606-366474FAFAE9}"/>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68115806"/>
      </p:ext>
    </p:extLst>
  </p:cSld>
  <p:clrMap bg1="lt1" tx1="dk1" bg2="lt2" tx2="dk2" accent1="accent1" accent2="accent2" accent3="accent3" accent4="accent4" accent5="accent5" accent6="accent6" hlink="hlink" folHlink="folHlink"/>
  <p:sldLayoutIdLst>
    <p:sldLayoutId id="2147483736" r:id="rId1"/>
    <p:sldLayoutId id="2147483729" r:id="rId2"/>
    <p:sldLayoutId id="2147483735" r:id="rId3"/>
    <p:sldLayoutId id="2147483700" r:id="rId4"/>
    <p:sldLayoutId id="2147483760" r:id="rId5"/>
    <p:sldLayoutId id="2147483761" r:id="rId6"/>
    <p:sldLayoutId id="2147483734" r:id="rId7"/>
    <p:sldLayoutId id="2147483762" r:id="rId8"/>
    <p:sldLayoutId id="2147483763" r:id="rId9"/>
    <p:sldLayoutId id="2147483764" r:id="rId10"/>
    <p:sldLayoutId id="2147483765" r:id="rId11"/>
    <p:sldLayoutId id="2147483766" r:id="rId12"/>
    <p:sldLayoutId id="2147483767" r:id="rId13"/>
    <p:sldLayoutId id="2147483768" r:id="rId14"/>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285750" indent="-285750" algn="l" defTabSz="457189" rtl="0" eaLnBrk="1" latinLnBrk="0" hangingPunct="1">
        <a:lnSpc>
          <a:spcPct val="100000"/>
        </a:lnSpc>
        <a:spcBef>
          <a:spcPts val="0"/>
        </a:spcBef>
        <a:spcAft>
          <a:spcPts val="800"/>
        </a:spcAft>
        <a:buClr>
          <a:srgbClr val="254776"/>
        </a:buClr>
        <a:buFont typeface="Arial" panose="020B0604020202020204" pitchFamily="34" charset="0"/>
        <a:buChar char="•"/>
        <a:defRPr sz="1800" b="0" i="0" kern="1200">
          <a:solidFill>
            <a:srgbClr val="464F55"/>
          </a:solidFill>
          <a:latin typeface="Arial" charset="0"/>
          <a:ea typeface="+mn-ea"/>
          <a:cs typeface="+mn-cs"/>
        </a:defRPr>
      </a:lvl1pPr>
      <a:lvl2pPr marL="646934" indent="-285744" algn="l" defTabSz="457189" rtl="0" eaLnBrk="1" latinLnBrk="0" hangingPunct="1">
        <a:lnSpc>
          <a:spcPct val="100000"/>
        </a:lnSpc>
        <a:spcBef>
          <a:spcPts val="0"/>
        </a:spcBef>
        <a:spcAft>
          <a:spcPts val="800"/>
        </a:spcAft>
        <a:buClr>
          <a:srgbClr val="254776"/>
        </a:buClr>
        <a:buSzPct val="65000"/>
        <a:buFont typeface="Courier New" panose="02070309020205020404" pitchFamily="49" charset="0"/>
        <a:buChar char="o"/>
        <a:defRPr sz="1800" b="0" i="0" kern="1200">
          <a:solidFill>
            <a:schemeClr val="tx1"/>
          </a:solidFill>
          <a:latin typeface="Arial" charset="0"/>
          <a:ea typeface="+mn-ea"/>
          <a:cs typeface="+mn-cs"/>
        </a:defRPr>
      </a:lvl2pPr>
      <a:lvl3pPr marL="902977" indent="-228594" algn="l" defTabSz="457189" rtl="0" eaLnBrk="1" latinLnBrk="0" hangingPunct="1">
        <a:lnSpc>
          <a:spcPct val="100000"/>
        </a:lnSpc>
        <a:spcBef>
          <a:spcPts val="0"/>
        </a:spcBef>
        <a:spcAft>
          <a:spcPts val="800"/>
        </a:spcAft>
        <a:buClr>
          <a:schemeClr val="tx1">
            <a:lumMod val="60000"/>
            <a:lumOff val="40000"/>
          </a:schemeClr>
        </a:buClr>
        <a:buFont typeface="Arial"/>
        <a:buChar char="•"/>
        <a:defRPr sz="1800" b="0" i="0" kern="1200">
          <a:solidFill>
            <a:schemeClr val="tx1"/>
          </a:solidFill>
          <a:latin typeface="Arial" charset="0"/>
          <a:ea typeface="+mn-ea"/>
          <a:cs typeface="+mn-cs"/>
        </a:defRPr>
      </a:lvl3pPr>
      <a:lvl4pPr marL="1168171" indent="-228594" algn="l" defTabSz="457189" rtl="0" eaLnBrk="1" latinLnBrk="0" hangingPunct="1">
        <a:lnSpc>
          <a:spcPct val="100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charset="0"/>
          <a:ea typeface="+mn-ea"/>
          <a:cs typeface="+mn-cs"/>
        </a:defRPr>
      </a:lvl4pPr>
      <a:lvl5pPr marL="1433364" indent="-228594" algn="l" defTabSz="457189" rtl="0" eaLnBrk="1" latinLnBrk="0" hangingPunct="1">
        <a:lnSpc>
          <a:spcPct val="100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sv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hyperlink" Target="https://www.nature.com/articles/d41586-024-03100-2" TargetMode="External"/><Relationship Id="rId2" Type="http://schemas.openxmlformats.org/officeDocument/2006/relationships/hyperlink" Target="https://www.mcmasterforum.org/docs/default-source/evidence-commission/show-me-the-evidence_features.pdf" TargetMode="Externa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hyperlink" Target="https://thedocs.worldbank.org/en/doc/231d98251cf326922518be0cbe306fdc-0200022023/related/GEEAP-Smart-Buys-2023-2-pages.pdf" TargetMode="External"/><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hyperlink" Target="https://ies.ed.gov/ncee/WWC/Search/Products?productType=2" TargetMode="External"/><Relationship Id="rId4" Type="http://schemas.openxmlformats.org/officeDocument/2006/relationships/hyperlink" Target="https://educationendowmentfoundation.org.uk/education-evidence/teaching-learning-toolkit"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F3C2C0-3406-CF4F-7543-B2F83D9C5BB6}"/>
              </a:ext>
            </a:extLst>
          </p:cNvPr>
          <p:cNvSpPr txBox="1"/>
          <p:nvPr/>
        </p:nvSpPr>
        <p:spPr>
          <a:xfrm>
            <a:off x="27425" y="1313513"/>
            <a:ext cx="11883753" cy="4770537"/>
          </a:xfrm>
          <a:prstGeom prst="rect">
            <a:avLst/>
          </a:prstGeom>
          <a:noFill/>
        </p:spPr>
        <p:txBody>
          <a:bodyPr wrap="square">
            <a:spAutoFit/>
          </a:bodyPr>
          <a:lstStyle/>
          <a:p>
            <a:pPr marL="447675" marR="0" lvl="0" indent="-271463" algn="l" defTabSz="609585" rtl="0" eaLnBrk="1" fontAlgn="auto" latinLnBrk="0" hangingPunct="1">
              <a:spcBef>
                <a:spcPts val="0"/>
              </a:spcBef>
              <a:spcAft>
                <a:spcPts val="300"/>
              </a:spcAft>
              <a:buClrTx/>
              <a:buSzTx/>
              <a:buFont typeface="Arial" panose="020B0604020202020204" pitchFamily="34" charset="0"/>
              <a:buChar char="•"/>
              <a:tabLst>
                <a:tab pos="447675" algn="l"/>
              </a:tabLst>
              <a:defRPr/>
            </a:pPr>
            <a:r>
              <a:rPr kumimoji="0" lang="ja-JP" altLang="en-US"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ベルリンで開催された「</a:t>
            </a:r>
            <a:r>
              <a:rPr kumimoji="0" lang="en-US" altLang="ja-JP"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What Works Climate Solutions Summit</a:t>
            </a:r>
            <a:r>
              <a:rPr kumimoji="0" lang="ja-JP" altLang="en-US"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」では、</a:t>
            </a:r>
            <a:r>
              <a:rPr kumimoji="0" lang="en-US" altLang="ja-JP"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AI</a:t>
            </a:r>
            <a:r>
              <a:rPr kumimoji="0" lang="ja-JP" altLang="en-US"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を活用した大規模な生きたエビデンス統合の必要性について、大胆なアイディアが浮上し始めた。</a:t>
            </a:r>
          </a:p>
          <a:p>
            <a:pPr marL="447675" marR="0" lvl="0" indent="-271463" algn="l" defTabSz="609585" rtl="0" eaLnBrk="1" fontAlgn="auto" latinLnBrk="0" hangingPunct="1">
              <a:spcBef>
                <a:spcPts val="0"/>
              </a:spcBef>
              <a:spcAft>
                <a:spcPts val="300"/>
              </a:spcAft>
              <a:buClrTx/>
              <a:buSzTx/>
              <a:buFont typeface="Arial" panose="020B0604020202020204" pitchFamily="34" charset="0"/>
              <a:buChar char="•"/>
              <a:tabLst>
                <a:tab pos="447675" algn="l"/>
              </a:tabLst>
              <a:defRPr/>
            </a:pPr>
            <a:r>
              <a:rPr kumimoji="0" lang="ja-JP" altLang="en-US"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a:t>
            </a:r>
            <a:r>
              <a:rPr kumimoji="0" lang="en-US" altLang="ja-JP"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SHOW ME</a:t>
            </a:r>
            <a:r>
              <a:rPr kumimoji="0" lang="ja-JP" altLang="en-US"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」エビデンス・コンセンサスが投稿され、主要な「利害関係者」がより良い未来を共に描くことを助け、資金提供者に対して、問題は「人」ではなく「お金」であることを再確認させた。</a:t>
            </a:r>
          </a:p>
          <a:p>
            <a:pPr marL="447675" marR="0" lvl="0" indent="-271463" algn="l" defTabSz="609585" rtl="0" eaLnBrk="1" fontAlgn="auto" latinLnBrk="0" hangingPunct="1">
              <a:spcBef>
                <a:spcPts val="0"/>
              </a:spcBef>
              <a:spcAft>
                <a:spcPts val="300"/>
              </a:spcAft>
              <a:buClrTx/>
              <a:buSzTx/>
              <a:buFont typeface="Arial" panose="020B0604020202020204" pitchFamily="34" charset="0"/>
              <a:buChar char="•"/>
              <a:tabLst>
                <a:tab pos="447675" algn="l"/>
              </a:tabLst>
              <a:defRPr/>
            </a:pPr>
            <a:r>
              <a:rPr kumimoji="0" lang="ja-JP" altLang="en-US"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プラハで開催された</a:t>
            </a:r>
            <a:r>
              <a:rPr kumimoji="0" lang="en-US" altLang="ja-JP"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Global Evidence Summit</a:t>
            </a:r>
            <a:r>
              <a:rPr kumimoji="0" lang="ja-JP" altLang="en-US"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では、キャンベル、コクラン、</a:t>
            </a:r>
            <a:r>
              <a:rPr kumimoji="0" lang="en-US" altLang="ja-JP"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JBI</a:t>
            </a:r>
            <a:r>
              <a:rPr kumimoji="0" lang="ja-JP" altLang="en-US"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のリーダーが、幅広いパートナーと協力し、一歩踏み込んだ改善を設計・実行することを約束した。</a:t>
            </a:r>
          </a:p>
          <a:p>
            <a:pPr marL="447675" marR="0" lvl="0" indent="-271463" algn="l" defTabSz="609585" rtl="0" eaLnBrk="1" fontAlgn="auto" latinLnBrk="0" hangingPunct="1">
              <a:spcBef>
                <a:spcPts val="0"/>
              </a:spcBef>
              <a:spcAft>
                <a:spcPts val="300"/>
              </a:spcAft>
              <a:buClrTx/>
              <a:buSzTx/>
              <a:buFont typeface="Arial" panose="020B0604020202020204" pitchFamily="34" charset="0"/>
              <a:buChar char="•"/>
              <a:tabLst>
                <a:tab pos="447675" algn="l"/>
              </a:tabLst>
              <a:defRPr/>
            </a:pPr>
            <a:r>
              <a:rPr kumimoji="0" lang="ja-JP" altLang="en-US"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ニューヨークで開催された</a:t>
            </a:r>
            <a:r>
              <a:rPr kumimoji="0" lang="en-US" altLang="ja-JP"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Summit of the Future</a:t>
            </a:r>
            <a:r>
              <a:rPr kumimoji="0" lang="ja-JP" altLang="en-US"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では、画期的な発表がなされ、現在進行中の</a:t>
            </a:r>
            <a:r>
              <a:rPr kumimoji="0" lang="en-US" altLang="ja-JP"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Evidence Synthesis Infrastructure Collaborative</a:t>
            </a:r>
            <a:r>
              <a:rPr kumimoji="0" lang="ja-JP" altLang="en-US"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a:t>
            </a:r>
            <a:r>
              <a:rPr kumimoji="0" lang="en-US" altLang="ja-JP"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ESIC</a:t>
            </a:r>
            <a:r>
              <a:rPr kumimoji="0" lang="ja-JP" altLang="en-US"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）計画プロセスの引き金となった。</a:t>
            </a:r>
          </a:p>
          <a:p>
            <a:pPr marL="447675" marR="0" lvl="0" indent="-271463" algn="l" defTabSz="609585" rtl="0" eaLnBrk="1" fontAlgn="auto" latinLnBrk="0" hangingPunct="1">
              <a:spcBef>
                <a:spcPts val="0"/>
              </a:spcBef>
              <a:spcAft>
                <a:spcPts val="300"/>
              </a:spcAft>
              <a:buClrTx/>
              <a:buSzTx/>
              <a:buFont typeface="Arial" panose="020B0604020202020204" pitchFamily="34" charset="0"/>
              <a:buChar char="•"/>
              <a:tabLst>
                <a:tab pos="447675" algn="l"/>
              </a:tabLst>
              <a:defRPr/>
            </a:pPr>
            <a:endParaRPr kumimoji="0" lang="en-US"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endParaRPr>
          </a:p>
          <a:p>
            <a:pPr marL="719138" lvl="1" indent="-271463">
              <a:spcAft>
                <a:spcPts val="300"/>
              </a:spcAft>
              <a:buSzPct val="65000"/>
              <a:buFont typeface="Courier New" panose="02070309020205020404" pitchFamily="49" charset="0"/>
              <a:buChar char="o"/>
              <a:tabLst>
                <a:tab pos="447675" algn="l"/>
              </a:tabLst>
              <a:defRPr/>
            </a:pPr>
            <a:endParaRPr lang="en-US" sz="1600" dirty="0">
              <a:solidFill>
                <a:srgbClr val="254776"/>
              </a:solidFill>
              <a:latin typeface="Arial" panose="020B0604020202020204" pitchFamily="34" charset="0"/>
              <a:cs typeface="Arial" panose="020B0604020202020204" pitchFamily="34" charset="0"/>
            </a:endParaRPr>
          </a:p>
          <a:p>
            <a:pPr marL="719138" lvl="1" indent="-271463">
              <a:spcAft>
                <a:spcPts val="300"/>
              </a:spcAft>
              <a:buSzPct val="65000"/>
              <a:buFont typeface="Courier New" panose="02070309020205020404" pitchFamily="49" charset="0"/>
              <a:buChar char="o"/>
              <a:tabLst>
                <a:tab pos="447675" algn="l"/>
              </a:tabLst>
              <a:defRPr/>
            </a:pPr>
            <a:endParaRPr lang="en-US" sz="1600" dirty="0">
              <a:solidFill>
                <a:srgbClr val="254776"/>
              </a:solidFill>
              <a:latin typeface="Arial" panose="020B0604020202020204" pitchFamily="34" charset="0"/>
              <a:cs typeface="Arial" panose="020B0604020202020204" pitchFamily="34" charset="0"/>
            </a:endParaRPr>
          </a:p>
          <a:p>
            <a:pPr marL="719138" lvl="1" indent="-271463">
              <a:spcAft>
                <a:spcPts val="300"/>
              </a:spcAft>
              <a:buSzPct val="65000"/>
              <a:buFont typeface="Courier New" panose="02070309020205020404" pitchFamily="49" charset="0"/>
              <a:buChar char="o"/>
              <a:tabLst>
                <a:tab pos="447675" algn="l"/>
              </a:tabLst>
              <a:defRPr/>
            </a:pPr>
            <a:endParaRPr lang="en-US" sz="1600" dirty="0">
              <a:solidFill>
                <a:srgbClr val="254776"/>
              </a:solidFill>
              <a:latin typeface="Arial" panose="020B0604020202020204" pitchFamily="34" charset="0"/>
              <a:cs typeface="Arial" panose="020B0604020202020204" pitchFamily="34" charset="0"/>
            </a:endParaRPr>
          </a:p>
          <a:p>
            <a:pPr marL="719138" lvl="1" indent="-271463">
              <a:spcAft>
                <a:spcPts val="300"/>
              </a:spcAft>
              <a:buSzPct val="65000"/>
              <a:buFont typeface="Courier New" panose="02070309020205020404" pitchFamily="49" charset="0"/>
              <a:buChar char="o"/>
              <a:tabLst>
                <a:tab pos="447675" algn="l"/>
              </a:tabLst>
              <a:defRPr/>
            </a:pPr>
            <a:endParaRPr lang="en-US" sz="1600" dirty="0">
              <a:solidFill>
                <a:srgbClr val="254776"/>
              </a:solidFill>
              <a:latin typeface="Arial" panose="020B0604020202020204" pitchFamily="34" charset="0"/>
              <a:cs typeface="Arial" panose="020B0604020202020204" pitchFamily="34" charset="0"/>
            </a:endParaRPr>
          </a:p>
          <a:p>
            <a:pPr marL="719138" lvl="1" indent="-271463">
              <a:spcAft>
                <a:spcPts val="300"/>
              </a:spcAft>
              <a:buSzPct val="65000"/>
              <a:buFont typeface="Courier New" panose="02070309020205020404" pitchFamily="49" charset="0"/>
              <a:buChar char="o"/>
              <a:tabLst>
                <a:tab pos="447675" algn="l"/>
              </a:tabLst>
              <a:defRPr/>
            </a:pPr>
            <a:endParaRPr lang="en-US" sz="1600" dirty="0">
              <a:solidFill>
                <a:srgbClr val="254776"/>
              </a:solidFill>
              <a:latin typeface="Arial" panose="020B0604020202020204" pitchFamily="34" charset="0"/>
              <a:cs typeface="Arial" panose="020B0604020202020204" pitchFamily="34" charset="0"/>
            </a:endParaRPr>
          </a:p>
          <a:p>
            <a:pPr marL="447675" lvl="1">
              <a:spcAft>
                <a:spcPts val="300"/>
              </a:spcAft>
              <a:buSzPct val="65000"/>
              <a:tabLst>
                <a:tab pos="447675" algn="l"/>
              </a:tabLst>
              <a:defRPr/>
            </a:pPr>
            <a:br>
              <a:rPr lang="en-US" sz="1600" dirty="0">
                <a:solidFill>
                  <a:srgbClr val="254776"/>
                </a:solidFill>
                <a:latin typeface="Arial" panose="020B0604020202020204" pitchFamily="34" charset="0"/>
                <a:cs typeface="Arial" panose="020B0604020202020204" pitchFamily="34" charset="0"/>
              </a:rPr>
            </a:br>
            <a:endParaRPr kumimoji="0" lang="en-US" sz="105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endParaRPr>
          </a:p>
          <a:p>
            <a:pPr marL="447675" marR="0" lvl="0" indent="-271463" algn="l" defTabSz="609585" rtl="0" eaLnBrk="1" fontAlgn="auto" latinLnBrk="0" hangingPunct="1">
              <a:spcBef>
                <a:spcPts val="0"/>
              </a:spcBef>
              <a:spcAft>
                <a:spcPts val="300"/>
              </a:spcAft>
              <a:buClrTx/>
              <a:buSzTx/>
              <a:buFont typeface="Arial" panose="020B0604020202020204" pitchFamily="34" charset="0"/>
              <a:buChar char="•"/>
              <a:tabLst>
                <a:tab pos="447675" algn="l"/>
              </a:tabLst>
              <a:defRPr/>
            </a:pPr>
            <a:endParaRPr kumimoji="0" lang="en-US"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endParaRPr>
          </a:p>
        </p:txBody>
      </p:sp>
      <p:sp>
        <p:nvSpPr>
          <p:cNvPr id="2" name="Title 14">
            <a:extLst>
              <a:ext uri="{FF2B5EF4-FFF2-40B4-BE49-F238E27FC236}">
                <a16:creationId xmlns:a16="http://schemas.microsoft.com/office/drawing/2014/main" id="{84EECF26-E903-39C5-DC35-C5602C649EA3}"/>
              </a:ext>
            </a:extLst>
          </p:cNvPr>
          <p:cNvSpPr txBox="1">
            <a:spLocks/>
          </p:cNvSpPr>
          <p:nvPr/>
        </p:nvSpPr>
        <p:spPr>
          <a:xfrm>
            <a:off x="267857" y="97077"/>
            <a:ext cx="11505789" cy="1006368"/>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a:lstStyle>
          <a:p>
            <a:pPr defTabSz="914400" hangingPunct="0">
              <a:spcBef>
                <a:spcPts val="0"/>
              </a:spcBef>
              <a:defRPr/>
            </a:pPr>
            <a:r>
              <a:rPr lang="en-US" altLang="ja-JP" kern="0" dirty="0">
                <a:latin typeface="Arial"/>
                <a:cs typeface="Arial" panose="020B0604020202020204" pitchFamily="34" charset="0"/>
                <a:sym typeface="Arial"/>
              </a:rPr>
              <a:t>2024</a:t>
            </a:r>
            <a:r>
              <a:rPr lang="ja-JP" altLang="en-US" kern="0" dirty="0">
                <a:latin typeface="Arial"/>
                <a:cs typeface="Arial" panose="020B0604020202020204" pitchFamily="34" charset="0"/>
                <a:sym typeface="Arial"/>
              </a:rPr>
              <a:t>年の</a:t>
            </a:r>
            <a:r>
              <a:rPr lang="en-US" altLang="ja-JP" kern="0" dirty="0">
                <a:latin typeface="Arial"/>
                <a:cs typeface="Arial" panose="020B0604020202020204" pitchFamily="34" charset="0"/>
                <a:sym typeface="Arial"/>
              </a:rPr>
              <a:t>4</a:t>
            </a:r>
            <a:r>
              <a:rPr lang="ja-JP" altLang="en-US" kern="0" dirty="0">
                <a:latin typeface="Arial"/>
                <a:cs typeface="Arial" panose="020B0604020202020204" pitchFamily="34" charset="0"/>
                <a:sym typeface="Arial"/>
              </a:rPr>
              <a:t>つのイベントが突破口となり、</a:t>
            </a:r>
            <a:r>
              <a:rPr lang="en-CA" altLang="ja-JP" kern="0" dirty="0">
                <a:latin typeface="Arial"/>
                <a:cs typeface="Arial" panose="020B0604020202020204" pitchFamily="34" charset="0"/>
                <a:sym typeface="Arial"/>
              </a:rPr>
              <a:t> </a:t>
            </a:r>
            <a:r>
              <a:rPr lang="ja-JP" altLang="en-US" kern="0" dirty="0">
                <a:latin typeface="Arial"/>
                <a:cs typeface="Arial" panose="020B0604020202020204" pitchFamily="34" charset="0"/>
                <a:sym typeface="Arial"/>
              </a:rPr>
              <a:t>「</a:t>
            </a:r>
            <a:r>
              <a:rPr lang="en-CA" altLang="ja-JP" kern="0" dirty="0">
                <a:latin typeface="Arial"/>
                <a:cs typeface="Arial" panose="020B0604020202020204" pitchFamily="34" charset="0"/>
                <a:sym typeface="Arial"/>
              </a:rPr>
              <a:t>Evidence Synthesis Infrastructure Collaborative</a:t>
            </a:r>
            <a:r>
              <a:rPr lang="ja-JP" altLang="en-US" kern="0" dirty="0">
                <a:latin typeface="Arial"/>
                <a:cs typeface="Arial" panose="020B0604020202020204" pitchFamily="34" charset="0"/>
                <a:sym typeface="Arial"/>
              </a:rPr>
              <a:t>」（</a:t>
            </a:r>
            <a:r>
              <a:rPr lang="en-US" altLang="ja-JP" kern="0" dirty="0">
                <a:latin typeface="Arial"/>
                <a:cs typeface="Arial" panose="020B0604020202020204" pitchFamily="34" charset="0"/>
                <a:sym typeface="Arial"/>
              </a:rPr>
              <a:t>ESIC)</a:t>
            </a:r>
            <a:r>
              <a:rPr lang="ja-JP" altLang="en-US" kern="0" dirty="0">
                <a:latin typeface="Arial"/>
                <a:cs typeface="Arial" panose="020B0604020202020204" pitchFamily="34" charset="0"/>
                <a:sym typeface="Arial"/>
              </a:rPr>
              <a:t>のファンド設立につながった。</a:t>
            </a:r>
            <a:endParaRPr lang="en-CA" kern="0" dirty="0">
              <a:latin typeface="Arial"/>
              <a:cs typeface="Arial" panose="020B0604020202020204" pitchFamily="34" charset="0"/>
              <a:sym typeface="Arial"/>
            </a:endParaRPr>
          </a:p>
        </p:txBody>
      </p:sp>
      <p:sp>
        <p:nvSpPr>
          <p:cNvPr id="10" name="Slide Number Placeholder 4">
            <a:extLst>
              <a:ext uri="{FF2B5EF4-FFF2-40B4-BE49-F238E27FC236}">
                <a16:creationId xmlns:a16="http://schemas.microsoft.com/office/drawing/2014/main" id="{AE4B8F62-458C-53D9-04B8-60526857A0AC}"/>
              </a:ext>
            </a:extLst>
          </p:cNvPr>
          <p:cNvSpPr>
            <a:spLocks noGrp="1"/>
          </p:cNvSpPr>
          <p:nvPr>
            <p:ph type="sldNum" sz="quarter" idx="4"/>
          </p:nvPr>
        </p:nvSpPr>
        <p:spPr/>
        <p:txBody>
          <a:bodyPr/>
          <a:lstStyle/>
          <a:p>
            <a:fld id="{E2CB33EA-91D6-F140-A440-0A130B2A34DE}" type="slidenum">
              <a:rPr lang="en-US" smtClean="0"/>
              <a:pPr/>
              <a:t>1</a:t>
            </a:fld>
            <a:endParaRPr lang="en-US" dirty="0"/>
          </a:p>
        </p:txBody>
      </p:sp>
      <p:grpSp>
        <p:nvGrpSpPr>
          <p:cNvPr id="28" name="Group 27">
            <a:extLst>
              <a:ext uri="{FF2B5EF4-FFF2-40B4-BE49-F238E27FC236}">
                <a16:creationId xmlns:a16="http://schemas.microsoft.com/office/drawing/2014/main" id="{2B022077-B66B-CB72-F56C-B32D7B3BA3EE}"/>
              </a:ext>
            </a:extLst>
          </p:cNvPr>
          <p:cNvGrpSpPr/>
          <p:nvPr/>
        </p:nvGrpSpPr>
        <p:grpSpPr>
          <a:xfrm>
            <a:off x="2078714" y="4019509"/>
            <a:ext cx="9832464" cy="1659515"/>
            <a:chOff x="351488" y="3096462"/>
            <a:chExt cx="10966369" cy="1850895"/>
          </a:xfrm>
        </p:grpSpPr>
        <p:pic>
          <p:nvPicPr>
            <p:cNvPr id="4" name="Picture 3" descr="A logo with arrows and text&#10;&#10;Description automatically generated">
              <a:extLst>
                <a:ext uri="{FF2B5EF4-FFF2-40B4-BE49-F238E27FC236}">
                  <a16:creationId xmlns:a16="http://schemas.microsoft.com/office/drawing/2014/main" id="{5B71DE56-2A12-67E7-E1E6-0C26F360262A}"/>
                </a:ext>
              </a:extLst>
            </p:cNvPr>
            <p:cNvPicPr>
              <a:picLocks noChangeAspect="1"/>
            </p:cNvPicPr>
            <p:nvPr/>
          </p:nvPicPr>
          <p:blipFill>
            <a:blip r:embed="rId3"/>
            <a:stretch>
              <a:fillRect/>
            </a:stretch>
          </p:blipFill>
          <p:spPr>
            <a:xfrm>
              <a:off x="7090326" y="4067029"/>
              <a:ext cx="1943215" cy="860400"/>
            </a:xfrm>
            <a:prstGeom prst="rect">
              <a:avLst/>
            </a:prstGeom>
          </p:spPr>
        </p:pic>
        <p:pic>
          <p:nvPicPr>
            <p:cNvPr id="6" name="Graphic 5">
              <a:extLst>
                <a:ext uri="{FF2B5EF4-FFF2-40B4-BE49-F238E27FC236}">
                  <a16:creationId xmlns:a16="http://schemas.microsoft.com/office/drawing/2014/main" id="{AF330DC6-92CA-4F24-96F4-DD0FEC39A232}"/>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20673"/>
            <a:stretch/>
          </p:blipFill>
          <p:spPr>
            <a:xfrm>
              <a:off x="351488" y="4134290"/>
              <a:ext cx="1975710" cy="643188"/>
            </a:xfrm>
            <a:prstGeom prst="rect">
              <a:avLst/>
            </a:prstGeom>
          </p:spPr>
        </p:pic>
        <p:pic>
          <p:nvPicPr>
            <p:cNvPr id="7" name="Graphic 6">
              <a:extLst>
                <a:ext uri="{FF2B5EF4-FFF2-40B4-BE49-F238E27FC236}">
                  <a16:creationId xmlns:a16="http://schemas.microsoft.com/office/drawing/2014/main" id="{2B8195B8-6958-13A0-93ED-37216ECB27C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88148" y="4086957"/>
              <a:ext cx="1278650" cy="860400"/>
            </a:xfrm>
            <a:prstGeom prst="rect">
              <a:avLst/>
            </a:prstGeom>
          </p:spPr>
        </p:pic>
        <p:cxnSp>
          <p:nvCxnSpPr>
            <p:cNvPr id="11" name="Straight Connector 10">
              <a:extLst>
                <a:ext uri="{FF2B5EF4-FFF2-40B4-BE49-F238E27FC236}">
                  <a16:creationId xmlns:a16="http://schemas.microsoft.com/office/drawing/2014/main" id="{BD0AAF80-64CA-89F6-2230-6D52D9CEBA81}"/>
                </a:ext>
              </a:extLst>
            </p:cNvPr>
            <p:cNvCxnSpPr>
              <a:cxnSpLocks/>
            </p:cNvCxnSpPr>
            <p:nvPr/>
          </p:nvCxnSpPr>
          <p:spPr>
            <a:xfrm>
              <a:off x="387860" y="3533422"/>
              <a:ext cx="10929997" cy="0"/>
            </a:xfrm>
            <a:prstGeom prst="line">
              <a:avLst/>
            </a:prstGeom>
            <a:ln w="66675" cap="rnd">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2" name="Group 11">
              <a:extLst>
                <a:ext uri="{FF2B5EF4-FFF2-40B4-BE49-F238E27FC236}">
                  <a16:creationId xmlns:a16="http://schemas.microsoft.com/office/drawing/2014/main" id="{C734D1B1-08C3-A241-1331-4EC7FBD973BF}"/>
                </a:ext>
              </a:extLst>
            </p:cNvPr>
            <p:cNvGrpSpPr/>
            <p:nvPr/>
          </p:nvGrpSpPr>
          <p:grpSpPr>
            <a:xfrm>
              <a:off x="3112809" y="3221456"/>
              <a:ext cx="5192488" cy="612781"/>
              <a:chOff x="3112809" y="3221456"/>
              <a:chExt cx="5192488" cy="612781"/>
            </a:xfrm>
          </p:grpSpPr>
          <p:sp>
            <p:nvSpPr>
              <p:cNvPr id="14" name="Oval 13">
                <a:extLst>
                  <a:ext uri="{FF2B5EF4-FFF2-40B4-BE49-F238E27FC236}">
                    <a16:creationId xmlns:a16="http://schemas.microsoft.com/office/drawing/2014/main" id="{1235F3A3-0A3D-9D2B-4915-7AD440FB6EB1}"/>
                  </a:ext>
                </a:extLst>
              </p:cNvPr>
              <p:cNvSpPr/>
              <p:nvPr/>
            </p:nvSpPr>
            <p:spPr>
              <a:xfrm>
                <a:off x="3112809" y="3233986"/>
                <a:ext cx="865148" cy="600251"/>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DD275A7-34C6-B3B6-0891-F25E88899514}"/>
                  </a:ext>
                </a:extLst>
              </p:cNvPr>
              <p:cNvSpPr/>
              <p:nvPr/>
            </p:nvSpPr>
            <p:spPr>
              <a:xfrm>
                <a:off x="5293631" y="3221456"/>
                <a:ext cx="865148" cy="600251"/>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ECF2670-0120-5EDE-1797-CAECD19D285A}"/>
                  </a:ext>
                </a:extLst>
              </p:cNvPr>
              <p:cNvSpPr/>
              <p:nvPr/>
            </p:nvSpPr>
            <p:spPr>
              <a:xfrm>
                <a:off x="7440149" y="3233986"/>
                <a:ext cx="865148" cy="600251"/>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Oval 18">
              <a:extLst>
                <a:ext uri="{FF2B5EF4-FFF2-40B4-BE49-F238E27FC236}">
                  <a16:creationId xmlns:a16="http://schemas.microsoft.com/office/drawing/2014/main" id="{F319808A-491B-BED4-FB63-74712F80039D}"/>
                </a:ext>
              </a:extLst>
            </p:cNvPr>
            <p:cNvSpPr/>
            <p:nvPr/>
          </p:nvSpPr>
          <p:spPr>
            <a:xfrm>
              <a:off x="865017" y="3096462"/>
              <a:ext cx="865148" cy="865148"/>
            </a:xfrm>
            <a:prstGeom prst="ellipse">
              <a:avLst/>
            </a:prstGeom>
            <a:solidFill>
              <a:schemeClr val="accent1"/>
            </a:solid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90B25B6-A98B-7976-0B8B-6A9F9DB21162}"/>
                </a:ext>
              </a:extLst>
            </p:cNvPr>
            <p:cNvSpPr/>
            <p:nvPr/>
          </p:nvSpPr>
          <p:spPr>
            <a:xfrm>
              <a:off x="5289836" y="3096462"/>
              <a:ext cx="865148" cy="865148"/>
            </a:xfrm>
            <a:prstGeom prst="ellipse">
              <a:avLst/>
            </a:prstGeom>
            <a:solidFill>
              <a:schemeClr val="accent1"/>
            </a:solid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D7F575D-0194-B9AB-6A9C-3198D83031EC}"/>
                </a:ext>
              </a:extLst>
            </p:cNvPr>
            <p:cNvSpPr/>
            <p:nvPr/>
          </p:nvSpPr>
          <p:spPr>
            <a:xfrm>
              <a:off x="7453506" y="3096462"/>
              <a:ext cx="865148" cy="865148"/>
            </a:xfrm>
            <a:prstGeom prst="ellipse">
              <a:avLst/>
            </a:prstGeom>
            <a:solidFill>
              <a:schemeClr val="accent1"/>
            </a:solid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B6E1EC0-FA84-BACD-4750-27A0C989ECB0}"/>
                </a:ext>
              </a:extLst>
            </p:cNvPr>
            <p:cNvSpPr txBox="1"/>
            <p:nvPr/>
          </p:nvSpPr>
          <p:spPr>
            <a:xfrm>
              <a:off x="848562" y="3267002"/>
              <a:ext cx="881604" cy="583559"/>
            </a:xfrm>
            <a:prstGeom prst="rect">
              <a:avLst/>
            </a:prstGeom>
            <a:noFill/>
          </p:spPr>
          <p:txBody>
            <a:bodyPr wrap="square" rtlCol="0">
              <a:spAutoFit/>
            </a:bodyPr>
            <a:lstStyle/>
            <a:p>
              <a:pPr algn="ctr"/>
              <a:r>
                <a:rPr lang="en-US" altLang="ja-JP" sz="1400" dirty="0">
                  <a:effectLst/>
                  <a:latin typeface="Arial" panose="020B0604020202020204" pitchFamily="34" charset="0"/>
                  <a:ea typeface="ＭＳ ゴシック" panose="020B0609070205080204" pitchFamily="49" charset="-128"/>
                  <a:cs typeface="Arial" panose="020B0604020202020204" pitchFamily="34" charset="0"/>
                </a:rPr>
                <a:t>6</a:t>
              </a:r>
              <a:r>
                <a:rPr lang="ja-JP" altLang="ja-JP" sz="1400" dirty="0">
                  <a:effectLst/>
                  <a:latin typeface="Arial" panose="020B0604020202020204" pitchFamily="34" charset="0"/>
                  <a:ea typeface="ＭＳ ゴシック" panose="020B0609070205080204" pitchFamily="49" charset="-128"/>
                  <a:cs typeface="Arial" panose="020B0604020202020204" pitchFamily="34" charset="0"/>
                </a:rPr>
                <a:t>月</a:t>
              </a:r>
            </a:p>
            <a:p>
              <a:pPr algn="ctr"/>
              <a:r>
                <a:rPr lang="en-US" altLang="ja-JP" sz="1400" dirty="0">
                  <a:effectLst/>
                  <a:latin typeface="Arial" panose="020B0604020202020204" pitchFamily="34" charset="0"/>
                  <a:ea typeface="ＭＳ ゴシック" panose="020B0609070205080204" pitchFamily="49" charset="-128"/>
                  <a:cs typeface="Arial" panose="020B0604020202020204" pitchFamily="34" charset="0"/>
                </a:rPr>
                <a:t>9-12</a:t>
              </a:r>
              <a:r>
                <a:rPr lang="ja-JP" altLang="ja-JP" sz="1400" dirty="0">
                  <a:effectLst/>
                  <a:latin typeface="Arial" panose="020B0604020202020204" pitchFamily="34" charset="0"/>
                  <a:ea typeface="ＭＳ ゴシック" panose="020B0609070205080204" pitchFamily="49" charset="-128"/>
                  <a:cs typeface="Arial" panose="020B0604020202020204" pitchFamily="34" charset="0"/>
                </a:rPr>
                <a:t>日</a:t>
              </a:r>
              <a:endParaRPr lang="en-US" sz="1400" dirty="0"/>
            </a:p>
          </p:txBody>
        </p:sp>
        <p:sp>
          <p:nvSpPr>
            <p:cNvPr id="25" name="TextBox 24">
              <a:extLst>
                <a:ext uri="{FF2B5EF4-FFF2-40B4-BE49-F238E27FC236}">
                  <a16:creationId xmlns:a16="http://schemas.microsoft.com/office/drawing/2014/main" id="{4FA43B0A-9156-8138-DBA6-86946441EFE9}"/>
                </a:ext>
              </a:extLst>
            </p:cNvPr>
            <p:cNvSpPr txBox="1"/>
            <p:nvPr/>
          </p:nvSpPr>
          <p:spPr>
            <a:xfrm>
              <a:off x="5197931" y="3267002"/>
              <a:ext cx="1047928" cy="583559"/>
            </a:xfrm>
            <a:prstGeom prst="rect">
              <a:avLst/>
            </a:prstGeom>
            <a:noFill/>
          </p:spPr>
          <p:txBody>
            <a:bodyPr wrap="square" rtlCol="0">
              <a:spAutoFit/>
            </a:bodyPr>
            <a:lstStyle/>
            <a:p>
              <a:pPr algn="ctr"/>
              <a:r>
                <a:rPr lang="en-US" altLang="ja-JP" sz="1400" dirty="0">
                  <a:effectLst/>
                  <a:latin typeface="Arial" panose="020B0604020202020204" pitchFamily="34" charset="0"/>
                  <a:ea typeface="ＭＳ 明朝" panose="02020609040205080304" pitchFamily="17" charset="-128"/>
                  <a:cs typeface="Arial" panose="020B0604020202020204" pitchFamily="34" charset="0"/>
                </a:rPr>
                <a:t>9</a:t>
              </a:r>
              <a:r>
                <a:rPr lang="ja-JP" altLang="ja-JP" sz="1400" dirty="0">
                  <a:effectLst/>
                  <a:latin typeface="ＭＳ ゴシック" panose="020B0609070205080204" pitchFamily="49" charset="-128"/>
                  <a:ea typeface="ＭＳ ゴシック" panose="020B0609070205080204" pitchFamily="49" charset="-128"/>
                  <a:cs typeface="Arial" panose="020B0604020202020204" pitchFamily="34" charset="0"/>
                </a:rPr>
                <a:t>月</a:t>
              </a:r>
            </a:p>
            <a:p>
              <a:pPr algn="ctr"/>
              <a:r>
                <a:rPr lang="en-US" altLang="ja-JP" sz="1400" dirty="0">
                  <a:effectLst/>
                  <a:latin typeface="Arial" panose="020B0604020202020204" pitchFamily="34" charset="0"/>
                  <a:ea typeface="ＭＳ 明朝" panose="02020609040205080304" pitchFamily="17" charset="-128"/>
                  <a:cs typeface="Arial" panose="020B0604020202020204" pitchFamily="34" charset="0"/>
                </a:rPr>
                <a:t>10-13</a:t>
              </a:r>
              <a:r>
                <a:rPr lang="ja-JP" altLang="ja-JP" sz="1400" dirty="0">
                  <a:effectLst/>
                  <a:latin typeface="ＭＳ ゴシック" panose="020B0609070205080204" pitchFamily="49" charset="-128"/>
                  <a:ea typeface="ＭＳ ゴシック" panose="020B0609070205080204" pitchFamily="49" charset="-128"/>
                  <a:cs typeface="Arial" panose="020B0604020202020204" pitchFamily="34" charset="0"/>
                </a:rPr>
                <a:t>日</a:t>
              </a:r>
            </a:p>
          </p:txBody>
        </p:sp>
        <p:sp>
          <p:nvSpPr>
            <p:cNvPr id="26" name="TextBox 25">
              <a:extLst>
                <a:ext uri="{FF2B5EF4-FFF2-40B4-BE49-F238E27FC236}">
                  <a16:creationId xmlns:a16="http://schemas.microsoft.com/office/drawing/2014/main" id="{E14CA060-5C2E-D759-9856-053AAB977C76}"/>
                </a:ext>
              </a:extLst>
            </p:cNvPr>
            <p:cNvSpPr txBox="1"/>
            <p:nvPr/>
          </p:nvSpPr>
          <p:spPr>
            <a:xfrm>
              <a:off x="7350478" y="3267002"/>
              <a:ext cx="1077703" cy="583559"/>
            </a:xfrm>
            <a:prstGeom prst="rect">
              <a:avLst/>
            </a:prstGeom>
            <a:noFill/>
          </p:spPr>
          <p:txBody>
            <a:bodyPr wrap="square" rtlCol="0">
              <a:spAutoFit/>
            </a:bodyPr>
            <a:lstStyle/>
            <a:p>
              <a:pPr algn="ctr"/>
              <a:r>
                <a:rPr lang="en-US" altLang="ja-JP" sz="1400" dirty="0">
                  <a:effectLst/>
                  <a:latin typeface="Arial" panose="020B0604020202020204" pitchFamily="34" charset="0"/>
                  <a:ea typeface="ＭＳ 明朝" panose="02020609040205080304" pitchFamily="17" charset="-128"/>
                  <a:cs typeface="Arial" panose="020B0604020202020204" pitchFamily="34" charset="0"/>
                </a:rPr>
                <a:t>9</a:t>
              </a:r>
              <a:r>
                <a:rPr lang="ja-JP" altLang="ja-JP" sz="1400" dirty="0">
                  <a:effectLst/>
                  <a:latin typeface="ＭＳ ゴシック" panose="020B0609070205080204" pitchFamily="49" charset="-128"/>
                  <a:ea typeface="ＭＳ ゴシック" panose="020B0609070205080204" pitchFamily="49" charset="-128"/>
                  <a:cs typeface="Arial" panose="020B0604020202020204" pitchFamily="34" charset="0"/>
                </a:rPr>
                <a:t>月</a:t>
              </a:r>
            </a:p>
            <a:p>
              <a:pPr algn="ctr"/>
              <a:r>
                <a:rPr lang="en-US" altLang="ja-JP" sz="1400" dirty="0">
                  <a:effectLst/>
                  <a:latin typeface="Arial" panose="020B0604020202020204" pitchFamily="34" charset="0"/>
                  <a:ea typeface="ＭＳ 明朝" panose="02020609040205080304" pitchFamily="17" charset="-128"/>
                  <a:cs typeface="Arial" panose="020B0604020202020204" pitchFamily="34" charset="0"/>
                </a:rPr>
                <a:t>23-24</a:t>
              </a:r>
              <a:r>
                <a:rPr lang="ja-JP" altLang="ja-JP" sz="1400" dirty="0">
                  <a:effectLst/>
                  <a:latin typeface="ＭＳ ゴシック" panose="020B0609070205080204" pitchFamily="49" charset="-128"/>
                  <a:ea typeface="ＭＳ ゴシック" panose="020B0609070205080204" pitchFamily="49" charset="-128"/>
                  <a:cs typeface="Arial" panose="020B0604020202020204" pitchFamily="34" charset="0"/>
                </a:rPr>
                <a:t>日</a:t>
              </a:r>
              <a:endParaRPr lang="en-US" sz="1400" dirty="0"/>
            </a:p>
          </p:txBody>
        </p:sp>
      </p:grpSp>
      <p:sp>
        <p:nvSpPr>
          <p:cNvPr id="9" name="Oval 8">
            <a:extLst>
              <a:ext uri="{FF2B5EF4-FFF2-40B4-BE49-F238E27FC236}">
                <a16:creationId xmlns:a16="http://schemas.microsoft.com/office/drawing/2014/main" id="{F76A9120-A4A8-F0A2-D2BE-02BF07E1D683}"/>
              </a:ext>
            </a:extLst>
          </p:cNvPr>
          <p:cNvSpPr/>
          <p:nvPr/>
        </p:nvSpPr>
        <p:spPr>
          <a:xfrm>
            <a:off x="4525652" y="4018242"/>
            <a:ext cx="775693" cy="775693"/>
          </a:xfrm>
          <a:prstGeom prst="ellipse">
            <a:avLst/>
          </a:prstGeom>
          <a:solidFill>
            <a:schemeClr val="accent1"/>
          </a:solid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7BC547D-BD17-E6D7-297F-360157A70F17}"/>
              </a:ext>
            </a:extLst>
          </p:cNvPr>
          <p:cNvSpPr txBox="1"/>
          <p:nvPr/>
        </p:nvSpPr>
        <p:spPr>
          <a:xfrm>
            <a:off x="4621229" y="4171148"/>
            <a:ext cx="569785" cy="523220"/>
          </a:xfrm>
          <a:prstGeom prst="rect">
            <a:avLst/>
          </a:prstGeom>
          <a:noFill/>
        </p:spPr>
        <p:txBody>
          <a:bodyPr wrap="square" rtlCol="0">
            <a:spAutoFit/>
          </a:bodyPr>
          <a:lstStyle/>
          <a:p>
            <a:pPr algn="ctr"/>
            <a:r>
              <a:rPr lang="en-US" altLang="ja-JP" sz="1400" dirty="0"/>
              <a:t>9</a:t>
            </a:r>
            <a:r>
              <a:rPr lang="ja-JP" altLang="en-US" sz="1400" dirty="0"/>
              <a:t>月</a:t>
            </a:r>
            <a:br>
              <a:rPr lang="en-US" altLang="ja-JP" sz="1400" dirty="0"/>
            </a:br>
            <a:r>
              <a:rPr lang="en-US" altLang="ja-JP" sz="1400" dirty="0"/>
              <a:t>4</a:t>
            </a:r>
            <a:r>
              <a:rPr lang="ja-JP" altLang="en-US" sz="1400" dirty="0"/>
              <a:t>日</a:t>
            </a:r>
            <a:endParaRPr lang="en-US" sz="1400" dirty="0"/>
          </a:p>
        </p:txBody>
      </p:sp>
      <p:sp>
        <p:nvSpPr>
          <p:cNvPr id="17" name="TextBox 16">
            <a:extLst>
              <a:ext uri="{FF2B5EF4-FFF2-40B4-BE49-F238E27FC236}">
                <a16:creationId xmlns:a16="http://schemas.microsoft.com/office/drawing/2014/main" id="{952D21F6-DD9B-5291-5DA1-02C6470643F5}"/>
              </a:ext>
            </a:extLst>
          </p:cNvPr>
          <p:cNvSpPr txBox="1"/>
          <p:nvPr/>
        </p:nvSpPr>
        <p:spPr>
          <a:xfrm>
            <a:off x="3901562" y="4894194"/>
            <a:ext cx="1969163" cy="784830"/>
          </a:xfrm>
          <a:prstGeom prst="rect">
            <a:avLst/>
          </a:prstGeom>
          <a:noFill/>
        </p:spPr>
        <p:txBody>
          <a:bodyPr wrap="square" rtlCol="0">
            <a:spAutoFit/>
          </a:bodyPr>
          <a:lstStyle/>
          <a:p>
            <a:pPr algn="ctr"/>
            <a:r>
              <a:rPr lang="en-US" sz="1500" dirty="0"/>
              <a:t>‘SHOW ME </a:t>
            </a:r>
            <a:br>
              <a:rPr lang="en-US" sz="1500" dirty="0"/>
            </a:br>
            <a:r>
              <a:rPr lang="en-US" sz="1500" dirty="0"/>
              <a:t>the evidence’ </a:t>
            </a:r>
            <a:br>
              <a:rPr lang="en-US" sz="1500" dirty="0"/>
            </a:br>
            <a:r>
              <a:rPr lang="ja-JP" altLang="en-US" sz="1500" dirty="0"/>
              <a:t>コンセンサス投稿</a:t>
            </a:r>
            <a:endParaRPr lang="en-CA" sz="1500" dirty="0"/>
          </a:p>
        </p:txBody>
      </p:sp>
      <p:sp>
        <p:nvSpPr>
          <p:cNvPr id="5" name="TextBox 4">
            <a:extLst>
              <a:ext uri="{FF2B5EF4-FFF2-40B4-BE49-F238E27FC236}">
                <a16:creationId xmlns:a16="http://schemas.microsoft.com/office/drawing/2014/main" id="{70733852-FC66-0E41-ED3F-B9CC868FA6B0}"/>
              </a:ext>
            </a:extLst>
          </p:cNvPr>
          <p:cNvSpPr txBox="1"/>
          <p:nvPr/>
        </p:nvSpPr>
        <p:spPr>
          <a:xfrm>
            <a:off x="9722093" y="3880623"/>
            <a:ext cx="2469907" cy="1686165"/>
          </a:xfrm>
          <a:prstGeom prst="rect">
            <a:avLst/>
          </a:prstGeom>
          <a:solidFill>
            <a:schemeClr val="bg1"/>
          </a:solidFill>
        </p:spPr>
        <p:txBody>
          <a:bodyPr wrap="square" rtlCol="0">
            <a:spAutoFit/>
          </a:bodyPr>
          <a:lstStyle/>
          <a:p>
            <a:endParaRPr lang="en-US" dirty="0"/>
          </a:p>
        </p:txBody>
      </p:sp>
      <p:pic>
        <p:nvPicPr>
          <p:cNvPr id="18" name="Picture 17" descr="A blue line on a white background&#10;&#10;Description automatically generated">
            <a:extLst>
              <a:ext uri="{FF2B5EF4-FFF2-40B4-BE49-F238E27FC236}">
                <a16:creationId xmlns:a16="http://schemas.microsoft.com/office/drawing/2014/main" id="{C348343E-89EE-9D81-A3F2-7360624B1558}"/>
              </a:ext>
            </a:extLst>
          </p:cNvPr>
          <p:cNvPicPr>
            <a:picLocks noChangeAspect="1"/>
          </p:cNvPicPr>
          <p:nvPr/>
        </p:nvPicPr>
        <p:blipFill>
          <a:blip r:embed="rId8"/>
          <a:stretch>
            <a:fillRect/>
          </a:stretch>
        </p:blipFill>
        <p:spPr>
          <a:xfrm>
            <a:off x="9238811" y="4161174"/>
            <a:ext cx="906856" cy="671745"/>
          </a:xfrm>
          <a:prstGeom prst="rect">
            <a:avLst/>
          </a:prstGeom>
        </p:spPr>
      </p:pic>
    </p:spTree>
    <p:extLst>
      <p:ext uri="{BB962C8B-B14F-4D97-AF65-F5344CB8AC3E}">
        <p14:creationId xmlns:p14="http://schemas.microsoft.com/office/powerpoint/2010/main" val="288988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34D9C-A647-C8D2-387C-6D2544160F09}"/>
              </a:ext>
            </a:extLst>
          </p:cNvPr>
          <p:cNvSpPr>
            <a:spLocks noGrp="1"/>
          </p:cNvSpPr>
          <p:nvPr>
            <p:ph type="title"/>
          </p:nvPr>
        </p:nvSpPr>
        <p:spPr/>
        <p:txBody>
          <a:bodyPr>
            <a:noAutofit/>
          </a:bodyPr>
          <a:lstStyle/>
          <a:p>
            <a:r>
              <a:rPr lang="ja-JP" altLang="en-US" sz="2700" dirty="0">
                <a:solidFill>
                  <a:schemeClr val="tx1"/>
                </a:solidFill>
              </a:rPr>
              <a:t>コンセンサス声明が、変革を統合するのに寄与した</a:t>
            </a:r>
            <a:endParaRPr lang="en-US" sz="2700" dirty="0">
              <a:solidFill>
                <a:schemeClr val="tx1"/>
              </a:solidFill>
            </a:endParaRPr>
          </a:p>
        </p:txBody>
      </p:sp>
      <p:sp>
        <p:nvSpPr>
          <p:cNvPr id="8" name="Content Placeholder 7">
            <a:extLst>
              <a:ext uri="{FF2B5EF4-FFF2-40B4-BE49-F238E27FC236}">
                <a16:creationId xmlns:a16="http://schemas.microsoft.com/office/drawing/2014/main" id="{6CB38AB1-C930-C1D7-DAE9-7F1794F74702}"/>
              </a:ext>
            </a:extLst>
          </p:cNvPr>
          <p:cNvSpPr>
            <a:spLocks noGrp="1"/>
          </p:cNvSpPr>
          <p:nvPr>
            <p:ph idx="4294967295"/>
          </p:nvPr>
        </p:nvSpPr>
        <p:spPr>
          <a:xfrm>
            <a:off x="267858" y="1403350"/>
            <a:ext cx="8169275" cy="4903788"/>
          </a:xfrm>
        </p:spPr>
        <p:txBody>
          <a:bodyPr/>
          <a:lstStyle/>
          <a:p>
            <a:pPr marL="0" indent="0">
              <a:spcAft>
                <a:spcPts val="300"/>
              </a:spcAft>
              <a:buClr>
                <a:srgbClr val="244776"/>
              </a:buClr>
              <a:buNone/>
            </a:pPr>
            <a:r>
              <a:rPr lang="en-US" sz="1800" dirty="0">
                <a:solidFill>
                  <a:srgbClr val="FF0000"/>
                </a:solidFill>
              </a:rPr>
              <a:t>SHOW ME </a:t>
            </a:r>
            <a:r>
              <a:rPr lang="en-US" sz="1800" dirty="0">
                <a:solidFill>
                  <a:schemeClr val="tx1"/>
                </a:solidFill>
              </a:rPr>
              <a:t>the evidence</a:t>
            </a:r>
            <a:r>
              <a:rPr lang="en-US" dirty="0">
                <a:solidFill>
                  <a:schemeClr val="tx1"/>
                </a:solidFill>
              </a:rPr>
              <a:t>:</a:t>
            </a:r>
            <a:r>
              <a:rPr lang="ja-JP" altLang="en-US" dirty="0">
                <a:solidFill>
                  <a:schemeClr val="tx1"/>
                </a:solidFill>
              </a:rPr>
              <a:t>研究エビデンスを必要とする人たちに確実に届けるためのアプローチの特徴</a:t>
            </a:r>
            <a:endParaRPr lang="en-US" dirty="0">
              <a:solidFill>
                <a:schemeClr val="tx1"/>
              </a:solidFill>
            </a:endParaRPr>
          </a:p>
          <a:p>
            <a:pPr marL="357188" indent="-357188">
              <a:spcAft>
                <a:spcPts val="300"/>
              </a:spcAft>
              <a:buClr>
                <a:srgbClr val="244776"/>
              </a:buClr>
              <a:buFont typeface="+mj-lt"/>
              <a:buAutoNum type="arabicParenR"/>
            </a:pPr>
            <a:r>
              <a:rPr lang="en-US" dirty="0">
                <a:solidFill>
                  <a:srgbClr val="FF0000"/>
                </a:solidFill>
              </a:rPr>
              <a:t>S</a:t>
            </a:r>
            <a:r>
              <a:rPr lang="en-US" dirty="0">
                <a:solidFill>
                  <a:schemeClr val="tx1"/>
                </a:solidFill>
              </a:rPr>
              <a:t>upport systems nationally (and locally) </a:t>
            </a:r>
            <a:r>
              <a:rPr lang="ja-JP" altLang="en-US" dirty="0">
                <a:solidFill>
                  <a:schemeClr val="tx1"/>
                </a:solidFill>
              </a:rPr>
              <a:t>： 地域の優先課題の解決に資するよう多様な研究エビデンスを国家（および地域）システムで支援する</a:t>
            </a:r>
            <a:endParaRPr lang="en-US" dirty="0">
              <a:solidFill>
                <a:schemeClr val="tx1"/>
              </a:solidFill>
            </a:endParaRPr>
          </a:p>
          <a:p>
            <a:pPr marL="357188" indent="-357188">
              <a:spcAft>
                <a:spcPts val="300"/>
              </a:spcAft>
              <a:buAutoNum type="arabicParenR" startAt="2"/>
              <a:tabLst>
                <a:tab pos="266673" algn="l"/>
              </a:tabLst>
            </a:pPr>
            <a:r>
              <a:rPr lang="en-US" b="1" dirty="0">
                <a:solidFill>
                  <a:srgbClr val="FF0000"/>
                </a:solidFill>
              </a:rPr>
              <a:t>H</a:t>
            </a:r>
            <a:r>
              <a:rPr lang="en-US" b="1" dirty="0">
                <a:solidFill>
                  <a:schemeClr val="tx1"/>
                </a:solidFill>
              </a:rPr>
              <a:t>armonized efforts globally：</a:t>
            </a:r>
            <a:r>
              <a:rPr lang="ja-JP" altLang="en-US" b="1" dirty="0">
                <a:solidFill>
                  <a:schemeClr val="tx1"/>
                </a:solidFill>
              </a:rPr>
              <a:t>世界中の国々から容易に学べるように世界的に調和した取組</a:t>
            </a:r>
            <a:endParaRPr lang="en-US" dirty="0">
              <a:solidFill>
                <a:schemeClr val="tx1"/>
              </a:solidFill>
            </a:endParaRPr>
          </a:p>
          <a:p>
            <a:pPr marL="357188" indent="-357188">
              <a:spcAft>
                <a:spcPts val="300"/>
              </a:spcAft>
              <a:buClr>
                <a:srgbClr val="254776"/>
              </a:buClr>
              <a:buFont typeface="+mj-lt"/>
              <a:buAutoNum type="arabicParenR" startAt="3"/>
              <a:tabLst>
                <a:tab pos="266673" algn="l"/>
              </a:tabLst>
            </a:pPr>
            <a:r>
              <a:rPr lang="en-US" dirty="0">
                <a:solidFill>
                  <a:srgbClr val="FF0000"/>
                </a:solidFill>
              </a:rPr>
              <a:t>O</a:t>
            </a:r>
            <a:r>
              <a:rPr lang="en-US" dirty="0">
                <a:solidFill>
                  <a:schemeClr val="tx1"/>
                </a:solidFill>
              </a:rPr>
              <a:t>pen-science approaches</a:t>
            </a:r>
            <a:r>
              <a:rPr lang="ja-JP" altLang="en-US" dirty="0">
                <a:solidFill>
                  <a:schemeClr val="tx1"/>
                </a:solidFill>
              </a:rPr>
              <a:t> ：他の人が行ったことの上に築き上げることを規範にするオープンサイエンスアプローチ</a:t>
            </a:r>
            <a:endParaRPr lang="en-US" dirty="0">
              <a:solidFill>
                <a:schemeClr val="tx1"/>
              </a:solidFill>
            </a:endParaRPr>
          </a:p>
          <a:p>
            <a:pPr marL="357188" indent="-357188">
              <a:spcAft>
                <a:spcPts val="300"/>
              </a:spcAft>
              <a:buClr>
                <a:srgbClr val="254776"/>
              </a:buClr>
              <a:buFont typeface="+mj-lt"/>
              <a:buAutoNum type="arabicParenR" startAt="3"/>
              <a:tabLst>
                <a:tab pos="266673" algn="l"/>
              </a:tabLst>
            </a:pPr>
            <a:r>
              <a:rPr lang="en-US" dirty="0">
                <a:solidFill>
                  <a:srgbClr val="FF0000"/>
                </a:solidFill>
              </a:rPr>
              <a:t>W</a:t>
            </a:r>
            <a:r>
              <a:rPr lang="en-US" dirty="0">
                <a:solidFill>
                  <a:schemeClr val="tx1"/>
                </a:solidFill>
              </a:rPr>
              <a:t>aste-reduction efforts </a:t>
            </a:r>
            <a:r>
              <a:rPr lang="ja-JP" altLang="en-US" dirty="0">
                <a:solidFill>
                  <a:schemeClr val="tx1"/>
                </a:solidFill>
              </a:rPr>
              <a:t>：エビデンスサポート・研究への投資を最大限に活用した無駄削減の取組</a:t>
            </a:r>
            <a:endParaRPr lang="en-US" dirty="0">
              <a:solidFill>
                <a:schemeClr val="tx1"/>
              </a:solidFill>
            </a:endParaRPr>
          </a:p>
          <a:p>
            <a:pPr marL="357188" indent="-357188">
              <a:spcAft>
                <a:spcPts val="300"/>
              </a:spcAft>
              <a:buClr>
                <a:srgbClr val="254776"/>
              </a:buClr>
              <a:buFont typeface="+mj-lt"/>
              <a:buAutoNum type="arabicParenR" startAt="3"/>
              <a:tabLst>
                <a:tab pos="266673" algn="l"/>
              </a:tabLst>
            </a:pPr>
            <a:r>
              <a:rPr lang="en-US" dirty="0">
                <a:solidFill>
                  <a:srgbClr val="FF0000"/>
                </a:solidFill>
              </a:rPr>
              <a:t>M</a:t>
            </a:r>
            <a:r>
              <a:rPr lang="en-US" dirty="0">
                <a:solidFill>
                  <a:schemeClr val="tx1"/>
                </a:solidFill>
              </a:rPr>
              <a:t>easured communications </a:t>
            </a:r>
            <a:r>
              <a:rPr lang="ja-JP" altLang="en-US" dirty="0">
                <a:solidFill>
                  <a:schemeClr val="tx1"/>
                </a:solidFill>
              </a:rPr>
              <a:t>既存のエビデンスからわかって</a:t>
            </a:r>
            <a:br>
              <a:rPr lang="en-US" altLang="ja-JP" dirty="0">
                <a:solidFill>
                  <a:schemeClr val="tx1"/>
                </a:solidFill>
              </a:rPr>
            </a:br>
            <a:r>
              <a:rPr lang="ja-JP" altLang="en-US" dirty="0">
                <a:solidFill>
                  <a:schemeClr val="tx1"/>
                </a:solidFill>
              </a:rPr>
              <a:t>いることや注意事項を明確にする測定されたコミュニ</a:t>
            </a:r>
            <a:br>
              <a:rPr lang="en-US" altLang="ja-JP" dirty="0">
                <a:solidFill>
                  <a:schemeClr val="tx1"/>
                </a:solidFill>
              </a:rPr>
            </a:br>
            <a:r>
              <a:rPr lang="ja-JP" altLang="en-US" dirty="0">
                <a:solidFill>
                  <a:schemeClr val="tx1"/>
                </a:solidFill>
              </a:rPr>
              <a:t>ケーション</a:t>
            </a:r>
            <a:endParaRPr lang="en-US" dirty="0">
              <a:solidFill>
                <a:schemeClr val="tx1"/>
              </a:solidFill>
            </a:endParaRPr>
          </a:p>
          <a:p>
            <a:pPr marL="357188" indent="-357188">
              <a:spcAft>
                <a:spcPts val="300"/>
              </a:spcAft>
              <a:buClr>
                <a:srgbClr val="254776"/>
              </a:buClr>
              <a:buFont typeface="+mj-lt"/>
              <a:buAutoNum type="arabicParenR" startAt="3"/>
              <a:tabLst>
                <a:tab pos="266673" algn="l"/>
              </a:tabLst>
            </a:pPr>
            <a:r>
              <a:rPr lang="en-US" dirty="0">
                <a:solidFill>
                  <a:srgbClr val="FF0000"/>
                </a:solidFill>
              </a:rPr>
              <a:t>E</a:t>
            </a:r>
            <a:r>
              <a:rPr lang="en-US" dirty="0">
                <a:solidFill>
                  <a:schemeClr val="tx1"/>
                </a:solidFill>
              </a:rPr>
              <a:t>quity and efficiency</a:t>
            </a:r>
            <a:r>
              <a:rPr lang="ja-JP" altLang="en-US" dirty="0">
                <a:solidFill>
                  <a:schemeClr val="tx1"/>
                </a:solidFill>
              </a:rPr>
              <a:t>：この取組のあらゆる側面における</a:t>
            </a:r>
            <a:br>
              <a:rPr lang="en-US" altLang="ja-JP" dirty="0">
                <a:solidFill>
                  <a:schemeClr val="tx1"/>
                </a:solidFill>
              </a:rPr>
            </a:br>
            <a:r>
              <a:rPr lang="ja-JP" altLang="en-US" dirty="0">
                <a:solidFill>
                  <a:schemeClr val="tx1"/>
                </a:solidFill>
              </a:rPr>
              <a:t>公平性と効率性</a:t>
            </a:r>
            <a:endParaRPr lang="en-US" sz="800" dirty="0">
              <a:solidFill>
                <a:schemeClr val="tx1"/>
              </a:solidFill>
            </a:endParaRPr>
          </a:p>
          <a:p>
            <a:pPr marL="357188" indent="-357188">
              <a:spcAft>
                <a:spcPts val="300"/>
              </a:spcAft>
              <a:buClr>
                <a:srgbClr val="254776"/>
              </a:buClr>
              <a:buFont typeface="+mj-lt"/>
              <a:buAutoNum type="arabicParenR" startAt="3"/>
              <a:tabLst>
                <a:tab pos="266673" algn="l"/>
              </a:tabLst>
            </a:pPr>
            <a:endParaRPr lang="en-US" sz="800" dirty="0">
              <a:solidFill>
                <a:schemeClr val="tx1"/>
              </a:solidFill>
            </a:endParaRPr>
          </a:p>
          <a:p>
            <a:pPr marL="360327" indent="-360327">
              <a:spcAft>
                <a:spcPts val="300"/>
              </a:spcAft>
              <a:buAutoNum type="arabicParenR" startAt="6"/>
            </a:pPr>
            <a:endParaRPr lang="en-US" sz="1700" dirty="0">
              <a:solidFill>
                <a:schemeClr val="tx1"/>
              </a:solidFill>
            </a:endParaRPr>
          </a:p>
          <a:p>
            <a:pPr>
              <a:spcAft>
                <a:spcPts val="300"/>
              </a:spcAft>
            </a:pPr>
            <a:endParaRPr lang="en-US" sz="1700" dirty="0">
              <a:solidFill>
                <a:schemeClr val="tx1"/>
              </a:solidFill>
            </a:endParaRPr>
          </a:p>
          <a:p>
            <a:pPr>
              <a:spcAft>
                <a:spcPts val="300"/>
              </a:spcAft>
            </a:pPr>
            <a:endParaRPr lang="en-US" sz="1700" dirty="0">
              <a:solidFill>
                <a:schemeClr val="tx1"/>
              </a:solidFill>
            </a:endParaRPr>
          </a:p>
          <a:p>
            <a:pPr>
              <a:spcAft>
                <a:spcPts val="300"/>
              </a:spcAft>
            </a:pPr>
            <a:endParaRPr lang="en-US" sz="1700" dirty="0">
              <a:solidFill>
                <a:schemeClr val="tx1"/>
              </a:solidFill>
            </a:endParaRPr>
          </a:p>
          <a:p>
            <a:pPr>
              <a:spcAft>
                <a:spcPts val="300"/>
              </a:spcAft>
            </a:pPr>
            <a:endParaRPr lang="en-US" sz="1700" dirty="0">
              <a:solidFill>
                <a:schemeClr val="tx1"/>
              </a:solidFill>
            </a:endParaRPr>
          </a:p>
          <a:p>
            <a:pPr>
              <a:spcAft>
                <a:spcPts val="300"/>
              </a:spcAft>
            </a:pPr>
            <a:endParaRPr lang="en-US" sz="1700" dirty="0">
              <a:solidFill>
                <a:schemeClr val="tx1"/>
              </a:solidFill>
            </a:endParaRPr>
          </a:p>
          <a:p>
            <a:endParaRPr lang="en-US" dirty="0"/>
          </a:p>
        </p:txBody>
      </p:sp>
      <p:grpSp>
        <p:nvGrpSpPr>
          <p:cNvPr id="10" name="Group 9">
            <a:extLst>
              <a:ext uri="{FF2B5EF4-FFF2-40B4-BE49-F238E27FC236}">
                <a16:creationId xmlns:a16="http://schemas.microsoft.com/office/drawing/2014/main" id="{9AA4110F-233F-735D-A8E6-E55977771E8B}"/>
              </a:ext>
            </a:extLst>
          </p:cNvPr>
          <p:cNvGrpSpPr/>
          <p:nvPr/>
        </p:nvGrpSpPr>
        <p:grpSpPr>
          <a:xfrm>
            <a:off x="6384683" y="4298247"/>
            <a:ext cx="5398852" cy="2881746"/>
            <a:chOff x="467759" y="1597742"/>
            <a:chExt cx="9922946" cy="7034160"/>
          </a:xfrm>
        </p:grpSpPr>
        <p:pic>
          <p:nvPicPr>
            <p:cNvPr id="3" name="Picture 2">
              <a:extLst>
                <a:ext uri="{FF2B5EF4-FFF2-40B4-BE49-F238E27FC236}">
                  <a16:creationId xmlns:a16="http://schemas.microsoft.com/office/drawing/2014/main" id="{5049059F-0622-C1FF-6068-CB38FA37D4F9}"/>
                </a:ext>
              </a:extLst>
            </p:cNvPr>
            <p:cNvPicPr>
              <a:picLocks noChangeAspect="1"/>
            </p:cNvPicPr>
            <p:nvPr/>
          </p:nvPicPr>
          <p:blipFill>
            <a:blip r:embed="rId3"/>
            <a:stretch>
              <a:fillRect/>
            </a:stretch>
          </p:blipFill>
          <p:spPr>
            <a:xfrm rot="929326">
              <a:off x="6938862" y="3410360"/>
              <a:ext cx="3451843" cy="4634089"/>
            </a:xfrm>
            <a:prstGeom prst="rect">
              <a:avLst/>
            </a:prstGeom>
            <a:effectLst>
              <a:outerShdw blurRad="50800" dist="38100" dir="18900000" algn="bl" rotWithShape="0">
                <a:prstClr val="black">
                  <a:alpha val="40000"/>
                </a:prstClr>
              </a:outerShdw>
            </a:effectLst>
          </p:spPr>
        </p:pic>
        <p:pic>
          <p:nvPicPr>
            <p:cNvPr id="4" name="Picture 3">
              <a:extLst>
                <a:ext uri="{FF2B5EF4-FFF2-40B4-BE49-F238E27FC236}">
                  <a16:creationId xmlns:a16="http://schemas.microsoft.com/office/drawing/2014/main" id="{4B0F7134-5D7C-BB21-E48C-89BE7C7833DC}"/>
                </a:ext>
              </a:extLst>
            </p:cNvPr>
            <p:cNvPicPr>
              <a:picLocks noChangeAspect="1"/>
            </p:cNvPicPr>
            <p:nvPr/>
          </p:nvPicPr>
          <p:blipFill>
            <a:blip r:embed="rId4"/>
            <a:stretch>
              <a:fillRect/>
            </a:stretch>
          </p:blipFill>
          <p:spPr>
            <a:xfrm rot="20494752">
              <a:off x="596899" y="1700796"/>
              <a:ext cx="3463757" cy="4378918"/>
            </a:xfrm>
            <a:prstGeom prst="rect">
              <a:avLst/>
            </a:prstGeom>
            <a:effectLst>
              <a:outerShdw blurRad="50800" dist="38100" dir="18900000" algn="bl" rotWithShape="0">
                <a:prstClr val="black">
                  <a:alpha val="40000"/>
                </a:prstClr>
              </a:outerShdw>
            </a:effectLst>
          </p:spPr>
        </p:pic>
        <p:pic>
          <p:nvPicPr>
            <p:cNvPr id="5" name="Picture 4">
              <a:extLst>
                <a:ext uri="{FF2B5EF4-FFF2-40B4-BE49-F238E27FC236}">
                  <a16:creationId xmlns:a16="http://schemas.microsoft.com/office/drawing/2014/main" id="{8E41F911-EB41-81B8-F4F3-EAC6AF11F84C}"/>
                </a:ext>
              </a:extLst>
            </p:cNvPr>
            <p:cNvPicPr>
              <a:picLocks noChangeAspect="1"/>
            </p:cNvPicPr>
            <p:nvPr/>
          </p:nvPicPr>
          <p:blipFill>
            <a:blip r:embed="rId5"/>
            <a:stretch>
              <a:fillRect/>
            </a:stretch>
          </p:blipFill>
          <p:spPr>
            <a:xfrm rot="743609">
              <a:off x="3539552" y="1597742"/>
              <a:ext cx="3650299" cy="5123533"/>
            </a:xfrm>
            <a:prstGeom prst="rect">
              <a:avLst/>
            </a:prstGeom>
            <a:effectLst>
              <a:outerShdw blurRad="50800" dist="38100" dir="18900000" algn="bl" rotWithShape="0">
                <a:prstClr val="black">
                  <a:alpha val="40000"/>
                </a:prstClr>
              </a:outerShdw>
            </a:effectLst>
          </p:spPr>
        </p:pic>
        <p:pic>
          <p:nvPicPr>
            <p:cNvPr id="7" name="Picture 6">
              <a:extLst>
                <a:ext uri="{FF2B5EF4-FFF2-40B4-BE49-F238E27FC236}">
                  <a16:creationId xmlns:a16="http://schemas.microsoft.com/office/drawing/2014/main" id="{2E57B58E-1441-B6D9-AAED-1BBE5F31E941}"/>
                </a:ext>
              </a:extLst>
            </p:cNvPr>
            <p:cNvPicPr>
              <a:picLocks noChangeAspect="1"/>
            </p:cNvPicPr>
            <p:nvPr/>
          </p:nvPicPr>
          <p:blipFill>
            <a:blip r:embed="rId6"/>
            <a:stretch>
              <a:fillRect/>
            </a:stretch>
          </p:blipFill>
          <p:spPr>
            <a:xfrm rot="846455">
              <a:off x="4131183" y="3832688"/>
              <a:ext cx="3607287" cy="4433272"/>
            </a:xfrm>
            <a:prstGeom prst="rect">
              <a:avLst/>
            </a:prstGeom>
            <a:effectLst>
              <a:outerShdw blurRad="50800" dist="38100" dir="18900000" algn="bl" rotWithShape="0">
                <a:prstClr val="black">
                  <a:alpha val="40000"/>
                </a:prstClr>
              </a:outerShdw>
            </a:effectLst>
          </p:spPr>
        </p:pic>
        <p:pic>
          <p:nvPicPr>
            <p:cNvPr id="9" name="Picture 8">
              <a:extLst>
                <a:ext uri="{FF2B5EF4-FFF2-40B4-BE49-F238E27FC236}">
                  <a16:creationId xmlns:a16="http://schemas.microsoft.com/office/drawing/2014/main" id="{3B7FC768-EC96-E877-5B4F-28301B98B852}"/>
                </a:ext>
              </a:extLst>
            </p:cNvPr>
            <p:cNvPicPr>
              <a:picLocks noChangeAspect="1"/>
            </p:cNvPicPr>
            <p:nvPr/>
          </p:nvPicPr>
          <p:blipFill>
            <a:blip r:embed="rId7"/>
            <a:stretch>
              <a:fillRect/>
            </a:stretch>
          </p:blipFill>
          <p:spPr>
            <a:xfrm rot="20477842">
              <a:off x="467759" y="3743015"/>
              <a:ext cx="3737579" cy="4888887"/>
            </a:xfrm>
            <a:prstGeom prst="rect">
              <a:avLst/>
            </a:prstGeom>
            <a:effectLst>
              <a:outerShdw blurRad="50800" dist="38100" dir="18900000" algn="bl" rotWithShape="0">
                <a:prstClr val="black">
                  <a:alpha val="40000"/>
                </a:prstClr>
              </a:outerShdw>
            </a:effectLst>
          </p:spPr>
        </p:pic>
      </p:grpSp>
      <p:sp>
        <p:nvSpPr>
          <p:cNvPr id="11" name="TextBox 10">
            <a:extLst>
              <a:ext uri="{FF2B5EF4-FFF2-40B4-BE49-F238E27FC236}">
                <a16:creationId xmlns:a16="http://schemas.microsoft.com/office/drawing/2014/main" id="{06F54263-5DEF-BBDE-F27E-94FAE50C080A}"/>
              </a:ext>
            </a:extLst>
          </p:cNvPr>
          <p:cNvSpPr txBox="1"/>
          <p:nvPr/>
        </p:nvSpPr>
        <p:spPr>
          <a:xfrm>
            <a:off x="8783082" y="1457966"/>
            <a:ext cx="3286298" cy="2185214"/>
          </a:xfrm>
          <a:prstGeom prst="rect">
            <a:avLst/>
          </a:prstGeom>
          <a:noFill/>
        </p:spPr>
        <p:txBody>
          <a:bodyPr wrap="square" lIns="0" tIns="0" rIns="0" bIns="0" rtlCol="0">
            <a:spAutoFit/>
          </a:bodyPr>
          <a:lstStyle/>
          <a:p>
            <a:pPr>
              <a:spcAft>
                <a:spcPts val="300"/>
              </a:spcAft>
              <a:buClr>
                <a:srgbClr val="254776"/>
              </a:buClr>
              <a:tabLst>
                <a:tab pos="266673" algn="l"/>
              </a:tabLst>
            </a:pPr>
            <a:r>
              <a:rPr lang="en-US" altLang="ja-JP" sz="1600" dirty="0">
                <a:solidFill>
                  <a:schemeClr val="tx1"/>
                </a:solidFill>
              </a:rPr>
              <a:t>7</a:t>
            </a:r>
            <a:r>
              <a:rPr lang="ja-JP" altLang="en-US" sz="1600" dirty="0">
                <a:solidFill>
                  <a:schemeClr val="tx1"/>
                </a:solidFill>
              </a:rPr>
              <a:t>つの言語で入手可能</a:t>
            </a:r>
            <a:r>
              <a:rPr lang="en-US" sz="1600" dirty="0">
                <a:solidFill>
                  <a:schemeClr val="tx1"/>
                </a:solidFill>
              </a:rPr>
              <a:t> (</a:t>
            </a:r>
            <a:r>
              <a:rPr lang="ja-JP" altLang="en-US" sz="1600" dirty="0">
                <a:solidFill>
                  <a:schemeClr val="tx1"/>
                </a:solidFill>
              </a:rPr>
              <a:t>アラビア語、中国語、英語、フランス語、日本語、ポルトガル語、スペイン語</a:t>
            </a:r>
            <a:r>
              <a:rPr lang="en-US" sz="1600" dirty="0">
                <a:solidFill>
                  <a:schemeClr val="tx1"/>
                </a:solidFill>
              </a:rPr>
              <a:t>)</a:t>
            </a:r>
            <a:endParaRPr lang="en-US" sz="900" dirty="0">
              <a:solidFill>
                <a:schemeClr val="tx1"/>
              </a:solidFill>
            </a:endParaRPr>
          </a:p>
          <a:p>
            <a:pPr>
              <a:spcAft>
                <a:spcPts val="300"/>
              </a:spcAft>
              <a:buClr>
                <a:srgbClr val="254776"/>
              </a:buClr>
              <a:tabLst>
                <a:tab pos="266673" algn="l"/>
              </a:tabLst>
            </a:pPr>
            <a:endParaRPr lang="en-US" sz="900" dirty="0">
              <a:solidFill>
                <a:schemeClr val="tx1"/>
              </a:solidFill>
            </a:endParaRPr>
          </a:p>
          <a:p>
            <a:pPr>
              <a:spcAft>
                <a:spcPts val="300"/>
              </a:spcAft>
              <a:buClr>
                <a:srgbClr val="254776"/>
              </a:buClr>
              <a:tabLst>
                <a:tab pos="266673" algn="l"/>
              </a:tabLst>
            </a:pPr>
            <a:r>
              <a:rPr lang="en-US" altLang="ja-JP" sz="1600" dirty="0">
                <a:solidFill>
                  <a:schemeClr val="tx1"/>
                </a:solidFill>
              </a:rPr>
              <a:t>5</a:t>
            </a:r>
            <a:r>
              <a:rPr lang="ja-JP" altLang="en-US" sz="1600" dirty="0">
                <a:solidFill>
                  <a:schemeClr val="tx1"/>
                </a:solidFill>
              </a:rPr>
              <a:t>つの学術誌</a:t>
            </a:r>
            <a:r>
              <a:rPr lang="en-US" sz="1600" dirty="0">
                <a:solidFill>
                  <a:schemeClr val="tx1"/>
                </a:solidFill>
              </a:rPr>
              <a:t> (Campbell Collaboration, Cochrane, Collaboration for Environmental Evidence, Guidelines International Network, JBI)</a:t>
            </a:r>
            <a:r>
              <a:rPr lang="ja-JP" altLang="en-US" sz="1600" dirty="0">
                <a:solidFill>
                  <a:schemeClr val="tx1"/>
                </a:solidFill>
              </a:rPr>
              <a:t>で同時刊行</a:t>
            </a:r>
            <a:endParaRPr lang="en-US" sz="1600" dirty="0">
              <a:solidFill>
                <a:schemeClr val="tx1"/>
              </a:solidFill>
            </a:endParaRPr>
          </a:p>
        </p:txBody>
      </p:sp>
    </p:spTree>
    <p:extLst>
      <p:ext uri="{BB962C8B-B14F-4D97-AF65-F5344CB8AC3E}">
        <p14:creationId xmlns:p14="http://schemas.microsoft.com/office/powerpoint/2010/main" val="2042108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15733-E4B0-8842-D772-A75E1F9C3F43}"/>
              </a:ext>
            </a:extLst>
          </p:cNvPr>
          <p:cNvSpPr>
            <a:spLocks noGrp="1"/>
          </p:cNvSpPr>
          <p:nvPr>
            <p:ph type="title"/>
          </p:nvPr>
        </p:nvSpPr>
        <p:spPr>
          <a:xfrm>
            <a:off x="267858" y="122961"/>
            <a:ext cx="11708068" cy="1006368"/>
          </a:xfrm>
        </p:spPr>
        <p:txBody>
          <a:bodyPr>
            <a:noAutofit/>
          </a:bodyPr>
          <a:lstStyle/>
          <a:p>
            <a:r>
              <a:rPr lang="ja-JP" altLang="en-US" dirty="0"/>
              <a:t>報告書、学術論文、補足発表、声明など、すべてが</a:t>
            </a:r>
            <a:r>
              <a:rPr lang="en-US" altLang="ja-JP" dirty="0"/>
              <a:t>ESIC</a:t>
            </a:r>
            <a:r>
              <a:rPr lang="ja-JP" altLang="en-US" dirty="0"/>
              <a:t>声明に関連した慌ただしい活動の一部だった</a:t>
            </a:r>
            <a:endParaRPr lang="en-CA" dirty="0">
              <a:solidFill>
                <a:srgbClr val="FF0000"/>
              </a:solidFill>
            </a:endParaRPr>
          </a:p>
        </p:txBody>
      </p:sp>
      <p:sp>
        <p:nvSpPr>
          <p:cNvPr id="3" name="Slide Number Placeholder 2">
            <a:extLst>
              <a:ext uri="{FF2B5EF4-FFF2-40B4-BE49-F238E27FC236}">
                <a16:creationId xmlns:a16="http://schemas.microsoft.com/office/drawing/2014/main" id="{B82C45A3-BEBB-7DC2-A374-08341FAD192B}"/>
              </a:ext>
            </a:extLst>
          </p:cNvPr>
          <p:cNvSpPr>
            <a:spLocks noGrp="1"/>
          </p:cNvSpPr>
          <p:nvPr>
            <p:ph type="sldNum" sz="quarter" idx="4"/>
          </p:nvPr>
        </p:nvSpPr>
        <p:spPr>
          <a:prstGeom prst="rect">
            <a:avLst/>
          </a:prstGeom>
        </p:spPr>
        <p:txBody>
          <a:bodyPr vert="horz" wrap="square" lIns="0" tIns="0" rIns="0" bIns="0" rtlCol="0" anchor="ctr">
            <a:spAutoFit/>
          </a:bodyPr>
          <a:lstStyle>
            <a:defPPr>
              <a:defRPr lang="en-US"/>
            </a:defPPr>
            <a:lvl1pPr marL="0" algn="l" defTabSz="609585" rtl="0" eaLnBrk="1" latinLnBrk="0" hangingPunct="1">
              <a:defRPr sz="1500" kern="1200">
                <a:solidFill>
                  <a:schemeClr val="tx2"/>
                </a:solidFill>
                <a:latin typeface="+mj-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DEF9AD68-5327-4FA6-9851-A953E7042653}" type="slidenum">
              <a:rPr lang="en-GB" smtClean="0"/>
              <a:pPr/>
              <a:t>3</a:t>
            </a:fld>
            <a:endParaRPr lang="en-US"/>
          </a:p>
        </p:txBody>
      </p:sp>
      <p:graphicFrame>
        <p:nvGraphicFramePr>
          <p:cNvPr id="6" name="Content Placeholder 5">
            <a:extLst>
              <a:ext uri="{FF2B5EF4-FFF2-40B4-BE49-F238E27FC236}">
                <a16:creationId xmlns:a16="http://schemas.microsoft.com/office/drawing/2014/main" id="{CEEE057E-A10F-8C43-A72C-53D8ABF81AE3}"/>
              </a:ext>
            </a:extLst>
          </p:cNvPr>
          <p:cNvGraphicFramePr>
            <a:graphicFrameLocks noGrp="1"/>
          </p:cNvGraphicFramePr>
          <p:nvPr>
            <p:ph idx="4294967295"/>
            <p:extLst>
              <p:ext uri="{D42A27DB-BD31-4B8C-83A1-F6EECF244321}">
                <p14:modId xmlns:p14="http://schemas.microsoft.com/office/powerpoint/2010/main" val="2160332115"/>
              </p:ext>
            </p:extLst>
          </p:nvPr>
        </p:nvGraphicFramePr>
        <p:xfrm>
          <a:off x="113607" y="1386652"/>
          <a:ext cx="11964786" cy="5348387"/>
        </p:xfrm>
        <a:graphic>
          <a:graphicData uri="http://schemas.openxmlformats.org/drawingml/2006/table">
            <a:tbl>
              <a:tblPr firstRow="1" firstCol="1" bandRow="1">
                <a:tableStyleId>{5C22544A-7EE6-4342-B048-85BDC9FD1C3A}</a:tableStyleId>
              </a:tblPr>
              <a:tblGrid>
                <a:gridCol w="1043761">
                  <a:extLst>
                    <a:ext uri="{9D8B030D-6E8A-4147-A177-3AD203B41FA5}">
                      <a16:colId xmlns:a16="http://schemas.microsoft.com/office/drawing/2014/main" val="252444231"/>
                    </a:ext>
                  </a:extLst>
                </a:gridCol>
                <a:gridCol w="3125785">
                  <a:extLst>
                    <a:ext uri="{9D8B030D-6E8A-4147-A177-3AD203B41FA5}">
                      <a16:colId xmlns:a16="http://schemas.microsoft.com/office/drawing/2014/main" val="248851754"/>
                    </a:ext>
                  </a:extLst>
                </a:gridCol>
                <a:gridCol w="7795240">
                  <a:extLst>
                    <a:ext uri="{9D8B030D-6E8A-4147-A177-3AD203B41FA5}">
                      <a16:colId xmlns:a16="http://schemas.microsoft.com/office/drawing/2014/main" val="2974636839"/>
                    </a:ext>
                  </a:extLst>
                </a:gridCol>
              </a:tblGrid>
              <a:tr h="172435">
                <a:tc>
                  <a:txBody>
                    <a:bodyPr/>
                    <a:lstStyle/>
                    <a:p>
                      <a:pPr algn="ctr"/>
                      <a:r>
                        <a:rPr lang="ja-JP" altLang="en-US"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日</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lnL w="12700" cap="flat" cmpd="sng" algn="ctr">
                      <a:solidFill>
                        <a:srgbClr val="CC76A6"/>
                      </a:solidFill>
                      <a:prstDash val="solid"/>
                      <a:round/>
                      <a:headEnd type="none" w="med" len="med"/>
                      <a:tailEnd type="none" w="med" len="med"/>
                    </a:lnL>
                    <a:lnR w="19050" cap="flat" cmpd="sng" algn="ctr">
                      <a:solidFill>
                        <a:srgbClr val="CC76A6"/>
                      </a:solidFill>
                      <a:prstDash val="solid"/>
                      <a:round/>
                      <a:headEnd type="none" w="med" len="med"/>
                      <a:tailEnd type="none" w="med" len="med"/>
                    </a:lnR>
                    <a:lnT w="12700" cap="flat" cmpd="sng" algn="ctr">
                      <a:solidFill>
                        <a:srgbClr val="CC76A6"/>
                      </a:solidFill>
                      <a:prstDash val="solid"/>
                      <a:round/>
                      <a:headEnd type="none" w="med" len="med"/>
                      <a:tailEnd type="none" w="med" len="med"/>
                    </a:lnT>
                    <a:lnB w="19050" cap="flat" cmpd="sng" algn="ctr">
                      <a:solidFill>
                        <a:srgbClr val="CC76A6"/>
                      </a:solidFill>
                      <a:prstDash val="solid"/>
                      <a:round/>
                      <a:headEnd type="none" w="med" len="med"/>
                      <a:tailEnd type="none" w="med" len="med"/>
                    </a:lnB>
                    <a:solidFill>
                      <a:schemeClr val="accent3"/>
                    </a:solidFill>
                  </a:tcPr>
                </a:tc>
                <a:tc>
                  <a:txBody>
                    <a:bodyPr/>
                    <a:lstStyle/>
                    <a:p>
                      <a:pPr algn="ctr"/>
                      <a:r>
                        <a:rPr lang="ja-JP" altLang="en-US" sz="1200" kern="100" dirty="0">
                          <a:solidFill>
                            <a:schemeClr val="bg1"/>
                          </a:solidFill>
                          <a:effectLst/>
                        </a:rPr>
                        <a:t>タイトル</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lnL w="19050" cap="flat" cmpd="sng" algn="ctr">
                      <a:solidFill>
                        <a:srgbClr val="CC76A6"/>
                      </a:solidFill>
                      <a:prstDash val="solid"/>
                      <a:round/>
                      <a:headEnd type="none" w="med" len="med"/>
                      <a:tailEnd type="none" w="med" len="med"/>
                    </a:lnL>
                    <a:lnR w="19050" cap="flat" cmpd="sng" algn="ctr">
                      <a:solidFill>
                        <a:srgbClr val="CC76A6"/>
                      </a:solidFill>
                      <a:prstDash val="solid"/>
                      <a:round/>
                      <a:headEnd type="none" w="med" len="med"/>
                      <a:tailEnd type="none" w="med" len="med"/>
                    </a:lnR>
                    <a:lnT w="12700" cap="flat" cmpd="sng" algn="ctr">
                      <a:solidFill>
                        <a:srgbClr val="CC76A6"/>
                      </a:solidFill>
                      <a:prstDash val="solid"/>
                      <a:round/>
                      <a:headEnd type="none" w="med" len="med"/>
                      <a:tailEnd type="none" w="med" len="med"/>
                    </a:lnT>
                    <a:lnB w="19050" cap="flat" cmpd="sng" algn="ctr">
                      <a:solidFill>
                        <a:srgbClr val="CC76A6"/>
                      </a:solidFill>
                      <a:prstDash val="solid"/>
                      <a:round/>
                      <a:headEnd type="none" w="med" len="med"/>
                      <a:tailEnd type="none" w="med" len="med"/>
                    </a:lnB>
                    <a:solidFill>
                      <a:schemeClr val="accent3"/>
                    </a:solidFill>
                  </a:tcPr>
                </a:tc>
                <a:tc>
                  <a:txBody>
                    <a:bodyPr/>
                    <a:lstStyle/>
                    <a:p>
                      <a:pPr algn="ctr"/>
                      <a:r>
                        <a:rPr lang="ja-JP" altLang="en-US" sz="1200" kern="100" dirty="0">
                          <a:solidFill>
                            <a:schemeClr val="bg1"/>
                          </a:solidFill>
                          <a:effectLst/>
                        </a:rPr>
                        <a:t>内容</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lnL w="19050" cap="flat" cmpd="sng" algn="ctr">
                      <a:solidFill>
                        <a:srgbClr val="CC76A6"/>
                      </a:solidFill>
                      <a:prstDash val="solid"/>
                      <a:round/>
                      <a:headEnd type="none" w="med" len="med"/>
                      <a:tailEnd type="none" w="med" len="med"/>
                    </a:lnL>
                    <a:lnR w="12700" cap="flat" cmpd="sng" algn="ctr">
                      <a:solidFill>
                        <a:srgbClr val="CC76A6"/>
                      </a:solidFill>
                      <a:prstDash val="solid"/>
                      <a:round/>
                      <a:headEnd type="none" w="med" len="med"/>
                      <a:tailEnd type="none" w="med" len="med"/>
                    </a:lnR>
                    <a:lnT w="12700" cap="flat" cmpd="sng" algn="ctr">
                      <a:solidFill>
                        <a:srgbClr val="CC76A6"/>
                      </a:solidFill>
                      <a:prstDash val="solid"/>
                      <a:round/>
                      <a:headEnd type="none" w="med" len="med"/>
                      <a:tailEnd type="none" w="med" len="med"/>
                    </a:lnT>
                    <a:lnB w="19050" cap="flat" cmpd="sng" algn="ctr">
                      <a:solidFill>
                        <a:srgbClr val="CC76A6"/>
                      </a:solidFill>
                      <a:prstDash val="solid"/>
                      <a:round/>
                      <a:headEnd type="none" w="med" len="med"/>
                      <a:tailEnd type="none" w="med" len="med"/>
                    </a:lnB>
                    <a:solidFill>
                      <a:schemeClr val="accent3"/>
                    </a:solidFill>
                  </a:tcPr>
                </a:tc>
                <a:extLst>
                  <a:ext uri="{0D108BD9-81ED-4DB2-BD59-A6C34878D82A}">
                    <a16:rowId xmlns:a16="http://schemas.microsoft.com/office/drawing/2014/main" val="2623120795"/>
                  </a:ext>
                </a:extLst>
              </a:tr>
              <a:tr h="516231">
                <a:tc>
                  <a:txBody>
                    <a:bodyPr/>
                    <a:lstStyle/>
                    <a:p>
                      <a:pPr algn="l"/>
                      <a:r>
                        <a:rPr lang="en-CA" sz="1200" b="0" kern="100" dirty="0">
                          <a:solidFill>
                            <a:srgbClr val="254776"/>
                          </a:solidFill>
                          <a:effectLst/>
                        </a:rPr>
                        <a:t>2024</a:t>
                      </a:r>
                      <a:r>
                        <a:rPr lang="ja-JP" altLang="en-US" sz="1200" b="0" kern="100" dirty="0">
                          <a:solidFill>
                            <a:srgbClr val="254776"/>
                          </a:solidFill>
                          <a:effectLst/>
                        </a:rPr>
                        <a:t>年</a:t>
                      </a:r>
                      <a:r>
                        <a:rPr lang="en-US" altLang="ja-JP" sz="1200" b="0" kern="100" dirty="0">
                          <a:solidFill>
                            <a:srgbClr val="254776"/>
                          </a:solidFill>
                          <a:effectLst/>
                        </a:rPr>
                        <a:t>9</a:t>
                      </a:r>
                      <a:r>
                        <a:rPr lang="ja-JP" altLang="en-US" sz="1200" b="0" kern="100" dirty="0">
                          <a:solidFill>
                            <a:srgbClr val="254776"/>
                          </a:solidFill>
                          <a:effectLst/>
                        </a:rPr>
                        <a:t>月</a:t>
                      </a:r>
                      <a:r>
                        <a:rPr lang="en-US" altLang="ja-JP" sz="1200" b="0" kern="100" dirty="0">
                          <a:solidFill>
                            <a:srgbClr val="254776"/>
                          </a:solidFill>
                          <a:effectLst/>
                        </a:rPr>
                        <a:t>4</a:t>
                      </a:r>
                      <a:r>
                        <a:rPr lang="ja-JP" altLang="en-US" sz="1200" b="0" kern="100" dirty="0">
                          <a:solidFill>
                            <a:srgbClr val="254776"/>
                          </a:solidFill>
                          <a:effectLst/>
                        </a:rPr>
                        <a:t>日</a:t>
                      </a:r>
                      <a:endParaRPr lang="en-CA" sz="1200" b="0" kern="100" dirty="0">
                        <a:solidFill>
                          <a:srgbClr val="254776"/>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lnL w="12700" cap="flat" cmpd="sng" algn="ctr">
                      <a:solidFill>
                        <a:srgbClr val="CC76A6"/>
                      </a:solidFill>
                      <a:prstDash val="solid"/>
                      <a:round/>
                      <a:headEnd type="none" w="med" len="med"/>
                      <a:tailEnd type="none" w="med" len="med"/>
                    </a:lnL>
                    <a:lnT w="19050" cap="flat" cmpd="sng" algn="ctr">
                      <a:solidFill>
                        <a:srgbClr val="CC76A6"/>
                      </a:solidFill>
                      <a:prstDash val="solid"/>
                      <a:round/>
                      <a:headEnd type="none" w="med" len="med"/>
                      <a:tailEnd type="none" w="med" len="med"/>
                    </a:lnT>
                    <a:solidFill>
                      <a:schemeClr val="bg1"/>
                    </a:solidFill>
                  </a:tcPr>
                </a:tc>
                <a:tc>
                  <a:txBody>
                    <a:bodyPr/>
                    <a:lstStyle/>
                    <a:p>
                      <a:pPr algn="l">
                        <a:spcAft>
                          <a:spcPts val="300"/>
                        </a:spcAft>
                      </a:pPr>
                      <a:r>
                        <a:rPr lang="en-CA" sz="1200" u="sng" kern="100" dirty="0">
                          <a:solidFill>
                            <a:schemeClr val="tx1"/>
                          </a:solidFill>
                          <a:effectLst/>
                          <a:hlinkClick r:id="rId2">
                            <a:extLst>
                              <a:ext uri="{A12FA001-AC4F-418D-AE19-62706E023703}">
                                <ahyp:hlinkClr xmlns:ahyp="http://schemas.microsoft.com/office/drawing/2018/hyperlinkcolor" val="tx"/>
                              </a:ext>
                            </a:extLst>
                          </a:hlinkClick>
                        </a:rPr>
                        <a:t>‘SHOW ME the evidence’ </a:t>
                      </a:r>
                      <a:r>
                        <a:rPr lang="ja-JP" altLang="en-US" sz="1200" u="sng" kern="100" dirty="0">
                          <a:solidFill>
                            <a:schemeClr val="tx1"/>
                          </a:solidFill>
                          <a:effectLst/>
                          <a:hlinkClick r:id="rId2">
                            <a:extLst>
                              <a:ext uri="{A12FA001-AC4F-418D-AE19-62706E023703}">
                                <ahyp:hlinkClr xmlns:ahyp="http://schemas.microsoft.com/office/drawing/2018/hyperlinkcolor" val="tx"/>
                              </a:ext>
                            </a:extLst>
                          </a:hlinkClick>
                        </a:rPr>
                        <a:t>コンセンサス</a:t>
                      </a:r>
                      <a:r>
                        <a:rPr lang="en-CA" sz="1200" kern="100" dirty="0">
                          <a:solidFill>
                            <a:schemeClr val="tx1"/>
                          </a:solidFill>
                          <a:effectLst/>
                        </a:rPr>
                        <a:t> (Global Evidence Commission</a:t>
                      </a:r>
                      <a:r>
                        <a:rPr lang="ja-JP" altLang="en-US" sz="1200" kern="100" dirty="0">
                          <a:solidFill>
                            <a:schemeClr val="tx1"/>
                          </a:solidFill>
                          <a:effectLst/>
                        </a:rPr>
                        <a:t>ウェブサイトに作業バージョンの投稿</a:t>
                      </a:r>
                      <a:r>
                        <a:rPr lang="en-CA" sz="1200" kern="100" dirty="0">
                          <a:solidFill>
                            <a:schemeClr val="tx1"/>
                          </a:solidFill>
                          <a:effectLst/>
                        </a:rPr>
                        <a:t>)</a:t>
                      </a:r>
                      <a:endParaRPr lang="en-CA"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lnT w="19050" cap="flat" cmpd="sng" algn="ctr">
                      <a:solidFill>
                        <a:srgbClr val="CC76A6"/>
                      </a:solidFill>
                      <a:prstDash val="solid"/>
                      <a:round/>
                      <a:headEnd type="none" w="med" len="med"/>
                      <a:tailEnd type="none" w="med" len="med"/>
                    </a:lnT>
                    <a:solidFill>
                      <a:schemeClr val="bg1"/>
                    </a:solidFill>
                  </a:tcPr>
                </a:tc>
                <a:tc>
                  <a:txBody>
                    <a:bodyPr/>
                    <a:lstStyle/>
                    <a:p>
                      <a:pPr algn="l">
                        <a:spcAft>
                          <a:spcPts val="300"/>
                        </a:spcAft>
                      </a:pPr>
                      <a:r>
                        <a:rPr lang="ja-JP" altLang="en-US" sz="1200" kern="100" dirty="0">
                          <a:effectLst/>
                        </a:rPr>
                        <a:t>研究エビデンスを必要とする人たちに確実に届けるためのアプローチの特徴</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lnR w="12700" cap="flat" cmpd="sng" algn="ctr">
                      <a:solidFill>
                        <a:srgbClr val="CC76A6"/>
                      </a:solidFill>
                      <a:prstDash val="solid"/>
                      <a:round/>
                      <a:headEnd type="none" w="med" len="med"/>
                      <a:tailEnd type="none" w="med" len="med"/>
                    </a:lnR>
                    <a:lnT w="19050" cap="flat" cmpd="sng" algn="ctr">
                      <a:solidFill>
                        <a:srgbClr val="CC76A6"/>
                      </a:solidFill>
                      <a:prstDash val="solid"/>
                      <a:round/>
                      <a:headEnd type="none" w="med" len="med"/>
                      <a:tailEnd type="none" w="med" len="med"/>
                    </a:lnT>
                    <a:solidFill>
                      <a:schemeClr val="bg1"/>
                    </a:solidFill>
                  </a:tcPr>
                </a:tc>
                <a:extLst>
                  <a:ext uri="{0D108BD9-81ED-4DB2-BD59-A6C34878D82A}">
                    <a16:rowId xmlns:a16="http://schemas.microsoft.com/office/drawing/2014/main" val="1390311847"/>
                  </a:ext>
                </a:extLst>
              </a:tr>
              <a:tr h="387174">
                <a:tc>
                  <a:txBody>
                    <a:bodyPr/>
                    <a:lstStyle/>
                    <a:p>
                      <a:pPr algn="l"/>
                      <a:r>
                        <a:rPr lang="en-CA" sz="1200" b="0" kern="100" dirty="0">
                          <a:solidFill>
                            <a:srgbClr val="254776"/>
                          </a:solidFill>
                          <a:effectLst/>
                        </a:rPr>
                        <a:t>2024</a:t>
                      </a:r>
                      <a:r>
                        <a:rPr lang="ja-JP" altLang="en-US" sz="1200" b="0" kern="100" dirty="0">
                          <a:solidFill>
                            <a:srgbClr val="254776"/>
                          </a:solidFill>
                          <a:effectLst/>
                        </a:rPr>
                        <a:t>年</a:t>
                      </a:r>
                      <a:r>
                        <a:rPr lang="en-US" altLang="ja-JP" sz="1200" b="0" kern="100" dirty="0">
                          <a:solidFill>
                            <a:srgbClr val="254776"/>
                          </a:solidFill>
                          <a:effectLst/>
                        </a:rPr>
                        <a:t>9</a:t>
                      </a:r>
                      <a:r>
                        <a:rPr lang="ja-JP" altLang="en-US" sz="1200" b="0" kern="100" dirty="0">
                          <a:solidFill>
                            <a:srgbClr val="254776"/>
                          </a:solidFill>
                          <a:effectLst/>
                        </a:rPr>
                        <a:t>月</a:t>
                      </a:r>
                      <a:r>
                        <a:rPr lang="en-US" altLang="ja-JP" sz="1200" b="0" kern="100" dirty="0">
                          <a:solidFill>
                            <a:srgbClr val="254776"/>
                          </a:solidFill>
                          <a:effectLst/>
                        </a:rPr>
                        <a:t>9</a:t>
                      </a:r>
                      <a:r>
                        <a:rPr lang="ja-JP" altLang="en-US" sz="1200" b="0" kern="100" dirty="0">
                          <a:solidFill>
                            <a:srgbClr val="254776"/>
                          </a:solidFill>
                          <a:effectLst/>
                        </a:rPr>
                        <a:t>日</a:t>
                      </a:r>
                      <a:endParaRPr lang="en-CA" sz="1200" b="0" kern="100" dirty="0">
                        <a:solidFill>
                          <a:srgbClr val="254776"/>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lnL w="12700" cap="flat" cmpd="sng" algn="ctr">
                      <a:solidFill>
                        <a:srgbClr val="CC76A6"/>
                      </a:solidFill>
                      <a:prstDash val="solid"/>
                      <a:round/>
                      <a:headEnd type="none" w="med" len="med"/>
                      <a:tailEnd type="none" w="med" len="med"/>
                    </a:lnL>
                    <a:solidFill>
                      <a:srgbClr val="CC76A6">
                        <a:alpha val="20000"/>
                      </a:srgbClr>
                    </a:solidFill>
                  </a:tcPr>
                </a:tc>
                <a:tc>
                  <a:txBody>
                    <a:bodyPr/>
                    <a:lstStyle/>
                    <a:p>
                      <a:pPr algn="l">
                        <a:spcAft>
                          <a:spcPts val="300"/>
                        </a:spcAft>
                      </a:pPr>
                      <a:r>
                        <a:rPr lang="ja-JP" altLang="en-US" sz="1200" u="sng" kern="100" dirty="0">
                          <a:solidFill>
                            <a:schemeClr val="tx1"/>
                          </a:solidFill>
                          <a:effectLst/>
                        </a:rPr>
                        <a:t>エビデンスに関するより良い国際協調のためのブループリント</a:t>
                      </a:r>
                      <a:endParaRPr lang="en-CA"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rgbClr val="CC76A6">
                        <a:alpha val="20000"/>
                      </a:srgbClr>
                    </a:solidFill>
                  </a:tcPr>
                </a:tc>
                <a:tc>
                  <a:txBody>
                    <a:bodyPr/>
                    <a:lstStyle/>
                    <a:p>
                      <a:pPr algn="l">
                        <a:spcAft>
                          <a:spcPts val="300"/>
                        </a:spcAft>
                      </a:pPr>
                      <a:r>
                        <a:rPr lang="en-US" altLang="ja-JP" sz="1200" kern="100" dirty="0">
                          <a:effectLst/>
                        </a:rPr>
                        <a:t>NESTA/</a:t>
                      </a:r>
                      <a:r>
                        <a:rPr lang="ja-JP" altLang="en-US" sz="1200" kern="100" dirty="0">
                          <a:effectLst/>
                        </a:rPr>
                        <a:t>英国行動インサイトチーム報告書（通称「</a:t>
                      </a:r>
                      <a:r>
                        <a:rPr lang="en-US" altLang="ja-JP" sz="1200" kern="100" dirty="0">
                          <a:effectLst/>
                        </a:rPr>
                        <a:t>4</a:t>
                      </a:r>
                      <a:r>
                        <a:rPr lang="ja-JP" altLang="en-US" sz="1200" kern="100" dirty="0">
                          <a:effectLst/>
                        </a:rPr>
                        <a:t>カ国委員会」報告書）：エビデンス統合・評価において各国がどのように協働できるか</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lnR w="12700" cap="flat" cmpd="sng" algn="ctr">
                      <a:solidFill>
                        <a:srgbClr val="CC76A6"/>
                      </a:solidFill>
                      <a:prstDash val="solid"/>
                      <a:round/>
                      <a:headEnd type="none" w="med" len="med"/>
                      <a:tailEnd type="none" w="med" len="med"/>
                    </a:lnR>
                    <a:solidFill>
                      <a:srgbClr val="CC76A6">
                        <a:alpha val="20000"/>
                      </a:srgbClr>
                    </a:solidFill>
                  </a:tcPr>
                </a:tc>
                <a:extLst>
                  <a:ext uri="{0D108BD9-81ED-4DB2-BD59-A6C34878D82A}">
                    <a16:rowId xmlns:a16="http://schemas.microsoft.com/office/drawing/2014/main" val="2575535371"/>
                  </a:ext>
                </a:extLst>
              </a:tr>
              <a:tr h="361954">
                <a:tc>
                  <a:txBody>
                    <a:bodyPr/>
                    <a:lstStyle/>
                    <a:p>
                      <a:pPr algn="l"/>
                      <a:r>
                        <a:rPr lang="en-CA" sz="1200" b="0" kern="100" dirty="0">
                          <a:solidFill>
                            <a:srgbClr val="254776"/>
                          </a:solidFill>
                          <a:effectLst/>
                        </a:rPr>
                        <a:t>2024</a:t>
                      </a:r>
                      <a:r>
                        <a:rPr lang="ja-JP" altLang="en-US" sz="1200" b="0" kern="100" dirty="0">
                          <a:solidFill>
                            <a:srgbClr val="254776"/>
                          </a:solidFill>
                          <a:effectLst/>
                        </a:rPr>
                        <a:t>年</a:t>
                      </a:r>
                      <a:r>
                        <a:rPr lang="en-US" altLang="ja-JP" sz="1200" b="0" kern="100" dirty="0">
                          <a:solidFill>
                            <a:srgbClr val="254776"/>
                          </a:solidFill>
                          <a:effectLst/>
                        </a:rPr>
                        <a:t>9</a:t>
                      </a:r>
                      <a:r>
                        <a:rPr lang="ja-JP" altLang="en-US" sz="1200" b="0" kern="100" dirty="0">
                          <a:solidFill>
                            <a:srgbClr val="254776"/>
                          </a:solidFill>
                          <a:effectLst/>
                        </a:rPr>
                        <a:t>月</a:t>
                      </a:r>
                      <a:r>
                        <a:rPr lang="en-US" altLang="ja-JP" sz="1200" b="0" kern="100" dirty="0">
                          <a:solidFill>
                            <a:srgbClr val="254776"/>
                          </a:solidFill>
                          <a:effectLst/>
                        </a:rPr>
                        <a:t>17</a:t>
                      </a:r>
                      <a:r>
                        <a:rPr lang="ja-JP" altLang="en-US" sz="1200" b="0" kern="100" dirty="0">
                          <a:solidFill>
                            <a:srgbClr val="254776"/>
                          </a:solidFill>
                          <a:effectLst/>
                        </a:rPr>
                        <a:t>日</a:t>
                      </a:r>
                      <a:endParaRPr lang="en-CA" sz="1200" b="0" kern="100" dirty="0">
                        <a:solidFill>
                          <a:srgbClr val="254776"/>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lnL w="12700" cap="flat" cmpd="sng" algn="ctr">
                      <a:solidFill>
                        <a:srgbClr val="CC76A6"/>
                      </a:solidFill>
                      <a:prstDash val="solid"/>
                      <a:round/>
                      <a:headEnd type="none" w="med" len="med"/>
                      <a:tailEnd type="none" w="med" len="med"/>
                    </a:lnL>
                    <a:solidFill>
                      <a:schemeClr val="bg1"/>
                    </a:solidFill>
                  </a:tcPr>
                </a:tc>
                <a:tc>
                  <a:txBody>
                    <a:bodyPr/>
                    <a:lstStyle/>
                    <a:p>
                      <a:pPr algn="l">
                        <a:spcAft>
                          <a:spcPts val="300"/>
                        </a:spcAft>
                      </a:pPr>
                      <a:r>
                        <a:rPr lang="ja-JP" altLang="en-US" sz="1200" u="sng"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「隠された」科学の解明が世界課題への取り組みに寄与する</a:t>
                      </a:r>
                      <a:endParaRPr lang="en-CA" sz="1200" u="sng"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bg1"/>
                    </a:solidFill>
                  </a:tcPr>
                </a:tc>
                <a:tc>
                  <a:txBody>
                    <a:bodyPr/>
                    <a:lstStyle/>
                    <a:p>
                      <a:pPr algn="l">
                        <a:spcAft>
                          <a:spcPts val="300"/>
                        </a:spcAft>
                      </a:pPr>
                      <a:r>
                        <a:rPr lang="en-US" altLang="ja-JP" sz="1200" kern="100" dirty="0">
                          <a:effectLst/>
                          <a:latin typeface="Aptos" panose="020B0004020202020204" pitchFamily="34" charset="0"/>
                          <a:ea typeface="Aptos" panose="020B0004020202020204" pitchFamily="34" charset="0"/>
                          <a:cs typeface="Times New Roman" panose="02020603050405020304" pitchFamily="18" charset="0"/>
                        </a:rPr>
                        <a:t>Helen Pearson</a:t>
                      </a:r>
                      <a:r>
                        <a:rPr lang="ja-JP" altLang="en-US" sz="1200" kern="100" dirty="0">
                          <a:effectLst/>
                          <a:latin typeface="Aptos" panose="020B0004020202020204" pitchFamily="34" charset="0"/>
                          <a:ea typeface="Aptos" panose="020B0004020202020204" pitchFamily="34" charset="0"/>
                          <a:cs typeface="Times New Roman" panose="02020603050405020304" pitchFamily="18" charset="0"/>
                        </a:rPr>
                        <a:t>（ネイチャー誌編集者）によるグローバル</a:t>
                      </a:r>
                      <a:r>
                        <a:rPr lang="en-US" altLang="ja-JP" sz="1200" kern="100" dirty="0">
                          <a:effectLst/>
                          <a:latin typeface="Aptos" panose="020B0004020202020204" pitchFamily="34" charset="0"/>
                          <a:ea typeface="Aptos" panose="020B0004020202020204" pitchFamily="34" charset="0"/>
                          <a:cs typeface="Times New Roman" panose="02020603050405020304" pitchFamily="18" charset="0"/>
                        </a:rPr>
                        <a:t>SDGs</a:t>
                      </a:r>
                      <a:r>
                        <a:rPr lang="ja-JP" altLang="en-US" sz="1200" kern="100" dirty="0">
                          <a:effectLst/>
                          <a:latin typeface="Aptos" panose="020B0004020202020204" pitchFamily="34" charset="0"/>
                          <a:ea typeface="Aptos" panose="020B0004020202020204" pitchFamily="34" charset="0"/>
                          <a:cs typeface="Times New Roman" panose="02020603050405020304" pitchFamily="18" charset="0"/>
                        </a:rPr>
                        <a:t>統合連合に関するネイチャー誌の論説</a:t>
                      </a:r>
                    </a:p>
                    <a:p>
                      <a:pPr algn="l">
                        <a:spcAft>
                          <a:spcPts val="300"/>
                        </a:spcAft>
                      </a:pP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lnR w="12700" cap="flat" cmpd="sng" algn="ctr">
                      <a:solidFill>
                        <a:srgbClr val="CC76A6"/>
                      </a:solidFill>
                      <a:prstDash val="solid"/>
                      <a:round/>
                      <a:headEnd type="none" w="med" len="med"/>
                      <a:tailEnd type="none" w="med" len="med"/>
                    </a:lnR>
                    <a:solidFill>
                      <a:schemeClr val="bg1"/>
                    </a:solidFill>
                  </a:tcPr>
                </a:tc>
                <a:extLst>
                  <a:ext uri="{0D108BD9-81ED-4DB2-BD59-A6C34878D82A}">
                    <a16:rowId xmlns:a16="http://schemas.microsoft.com/office/drawing/2014/main" val="2633987162"/>
                  </a:ext>
                </a:extLst>
              </a:tr>
              <a:tr h="491710">
                <a:tc>
                  <a:txBody>
                    <a:bodyPr/>
                    <a:lstStyle/>
                    <a:p>
                      <a:pPr algn="l"/>
                      <a:r>
                        <a:rPr lang="en-CA" sz="1200" b="0" kern="100" dirty="0">
                          <a:solidFill>
                            <a:srgbClr val="254776"/>
                          </a:solidFill>
                          <a:effectLst/>
                        </a:rPr>
                        <a:t>2024</a:t>
                      </a:r>
                      <a:r>
                        <a:rPr lang="ja-JP" altLang="en-US" sz="1200" b="0" kern="100" dirty="0">
                          <a:solidFill>
                            <a:srgbClr val="254776"/>
                          </a:solidFill>
                          <a:effectLst/>
                        </a:rPr>
                        <a:t>年</a:t>
                      </a:r>
                      <a:r>
                        <a:rPr lang="en-US" altLang="ja-JP" sz="1200" b="0" kern="100" dirty="0">
                          <a:solidFill>
                            <a:srgbClr val="254776"/>
                          </a:solidFill>
                          <a:effectLst/>
                        </a:rPr>
                        <a:t>9</a:t>
                      </a:r>
                      <a:r>
                        <a:rPr lang="ja-JP" altLang="en-US" sz="1200" b="0" kern="100" dirty="0">
                          <a:solidFill>
                            <a:srgbClr val="254776"/>
                          </a:solidFill>
                          <a:effectLst/>
                        </a:rPr>
                        <a:t>月</a:t>
                      </a:r>
                      <a:r>
                        <a:rPr lang="en-US" altLang="ja-JP" sz="1200" b="0" kern="100" dirty="0">
                          <a:solidFill>
                            <a:srgbClr val="254776"/>
                          </a:solidFill>
                          <a:effectLst/>
                        </a:rPr>
                        <a:t>19</a:t>
                      </a:r>
                      <a:r>
                        <a:rPr lang="ja-JP" altLang="en-US" sz="1200" b="0" kern="100" dirty="0">
                          <a:solidFill>
                            <a:srgbClr val="254776"/>
                          </a:solidFill>
                          <a:effectLst/>
                        </a:rPr>
                        <a:t>日</a:t>
                      </a:r>
                      <a:endParaRPr lang="en-CA" sz="1200" b="0" kern="100" dirty="0">
                        <a:solidFill>
                          <a:srgbClr val="254776"/>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lnL w="12700" cap="flat" cmpd="sng" algn="ctr">
                      <a:solidFill>
                        <a:srgbClr val="CC76A6"/>
                      </a:solidFill>
                      <a:prstDash val="solid"/>
                      <a:round/>
                      <a:headEnd type="none" w="med" len="med"/>
                      <a:tailEnd type="none" w="med" len="med"/>
                    </a:lnL>
                    <a:solidFill>
                      <a:srgbClr val="CC76A6">
                        <a:alpha val="20000"/>
                      </a:srgbClr>
                    </a:solidFill>
                  </a:tcPr>
                </a:tc>
                <a:tc>
                  <a:txBody>
                    <a:bodyPr/>
                    <a:lstStyle/>
                    <a:p>
                      <a:pPr algn="l">
                        <a:spcAft>
                          <a:spcPts val="300"/>
                        </a:spcAft>
                      </a:pPr>
                      <a:r>
                        <a:rPr lang="ja-JP" altLang="en-US" sz="1200" u="sng" kern="100" dirty="0">
                          <a:solidFill>
                            <a:schemeClr val="tx1"/>
                          </a:solidFill>
                          <a:effectLst/>
                        </a:rPr>
                        <a:t>グローバルエビデンスの変革：政策立案のための</a:t>
                      </a:r>
                      <a:r>
                        <a:rPr lang="en-US" altLang="ja-JP" sz="1200" u="sng" kern="100" dirty="0">
                          <a:solidFill>
                            <a:schemeClr val="tx1"/>
                          </a:solidFill>
                          <a:effectLst/>
                        </a:rPr>
                        <a:t>AI</a:t>
                      </a:r>
                      <a:r>
                        <a:rPr lang="ja-JP" altLang="en-US" sz="1200" u="sng" kern="100" dirty="0">
                          <a:solidFill>
                            <a:schemeClr val="tx1"/>
                          </a:solidFill>
                          <a:effectLst/>
                        </a:rPr>
                        <a:t>駆動型エビデンス統合</a:t>
                      </a:r>
                      <a:endParaRPr lang="en-CA"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rgbClr val="CC76A6">
                        <a:alpha val="20000"/>
                      </a:srgbClr>
                    </a:solidFill>
                  </a:tcPr>
                </a:tc>
                <a:tc>
                  <a:txBody>
                    <a:bodyPr/>
                    <a:lstStyle/>
                    <a:p>
                      <a:pPr algn="l">
                        <a:spcAft>
                          <a:spcPts val="300"/>
                        </a:spcAft>
                      </a:pPr>
                      <a:r>
                        <a:rPr lang="ja-JP" altLang="en-US" sz="1200" b="0" kern="100" dirty="0">
                          <a:effectLst/>
                        </a:rPr>
                        <a:t>英国</a:t>
                      </a:r>
                      <a:r>
                        <a:rPr lang="en-US" altLang="ja-JP" sz="1200" b="0" kern="100" dirty="0">
                          <a:effectLst/>
                        </a:rPr>
                        <a:t>Research and Innovation</a:t>
                      </a:r>
                      <a:r>
                        <a:rPr lang="ja-JP" altLang="en-US" sz="1200" b="0" kern="100" dirty="0">
                          <a:effectLst/>
                        </a:rPr>
                        <a:t>（</a:t>
                      </a:r>
                      <a:r>
                        <a:rPr lang="en-US" altLang="ja-JP" sz="1200" b="0" kern="100" dirty="0">
                          <a:effectLst/>
                        </a:rPr>
                        <a:t>UKRI</a:t>
                      </a:r>
                      <a:r>
                        <a:rPr lang="ja-JP" altLang="en-US" sz="1200" b="0" kern="100" dirty="0">
                          <a:effectLst/>
                        </a:rPr>
                        <a:t>）が、需要サイドの関与を支援し、人間と</a:t>
                      </a:r>
                      <a:r>
                        <a:rPr lang="en-US" altLang="ja-JP" sz="1200" b="0" kern="100" dirty="0">
                          <a:effectLst/>
                        </a:rPr>
                        <a:t>AI</a:t>
                      </a:r>
                      <a:r>
                        <a:rPr lang="ja-JP" altLang="en-US" sz="1200" b="0" kern="100" dirty="0">
                          <a:effectLst/>
                        </a:rPr>
                        <a:t>の能力を統合して、より適切でタイムリーかつ安価な生きたエビデンス統合を改善する「実証ケース」を提供するインフラを</a:t>
                      </a:r>
                      <a:r>
                        <a:rPr lang="en-US" altLang="ja-JP" sz="1200" b="0" kern="100" dirty="0">
                          <a:effectLst/>
                        </a:rPr>
                        <a:t>1,150</a:t>
                      </a:r>
                      <a:r>
                        <a:rPr lang="ja-JP" altLang="en-US" sz="1200" b="0" kern="100" dirty="0">
                          <a:effectLst/>
                        </a:rPr>
                        <a:t>万ポンド（</a:t>
                      </a:r>
                      <a:r>
                        <a:rPr lang="en-US" altLang="ja-JP" sz="1200" b="0" kern="100" dirty="0">
                          <a:effectLst/>
                        </a:rPr>
                        <a:t>1,500</a:t>
                      </a:r>
                      <a:r>
                        <a:rPr lang="ja-JP" altLang="en-US" sz="1200" b="0" kern="100" dirty="0">
                          <a:effectLst/>
                        </a:rPr>
                        <a:t>万米ドル）で公募。</a:t>
                      </a:r>
                      <a:endParaRPr lang="en-CA" sz="1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lnR w="12700" cap="flat" cmpd="sng" algn="ctr">
                      <a:solidFill>
                        <a:srgbClr val="CC76A6"/>
                      </a:solidFill>
                      <a:prstDash val="solid"/>
                      <a:round/>
                      <a:headEnd type="none" w="med" len="med"/>
                      <a:tailEnd type="none" w="med" len="med"/>
                    </a:lnR>
                    <a:solidFill>
                      <a:srgbClr val="CC76A6">
                        <a:alpha val="20000"/>
                      </a:srgbClr>
                    </a:solidFill>
                  </a:tcPr>
                </a:tc>
                <a:extLst>
                  <a:ext uri="{0D108BD9-81ED-4DB2-BD59-A6C34878D82A}">
                    <a16:rowId xmlns:a16="http://schemas.microsoft.com/office/drawing/2014/main" val="1738633915"/>
                  </a:ext>
                </a:extLst>
              </a:tr>
              <a:tr h="463181">
                <a:tc>
                  <a:txBody>
                    <a:bodyPr/>
                    <a:lstStyle/>
                    <a:p>
                      <a:pPr algn="l"/>
                      <a:r>
                        <a:rPr lang="en-CA" sz="1200" b="0" kern="100" dirty="0">
                          <a:solidFill>
                            <a:srgbClr val="254776"/>
                          </a:solidFill>
                          <a:effectLst/>
                        </a:rPr>
                        <a:t>2024</a:t>
                      </a:r>
                      <a:r>
                        <a:rPr lang="ja-JP" altLang="en-US" sz="1200" b="0" kern="100" dirty="0">
                          <a:solidFill>
                            <a:srgbClr val="254776"/>
                          </a:solidFill>
                          <a:effectLst/>
                        </a:rPr>
                        <a:t>年</a:t>
                      </a:r>
                      <a:r>
                        <a:rPr lang="en-US" altLang="ja-JP" sz="1200" b="0" kern="100" dirty="0">
                          <a:solidFill>
                            <a:srgbClr val="254776"/>
                          </a:solidFill>
                          <a:effectLst/>
                        </a:rPr>
                        <a:t>9</a:t>
                      </a:r>
                      <a:r>
                        <a:rPr lang="ja-JP" altLang="en-US" sz="1200" b="0" kern="100" dirty="0">
                          <a:solidFill>
                            <a:srgbClr val="254776"/>
                          </a:solidFill>
                          <a:effectLst/>
                        </a:rPr>
                        <a:t>月</a:t>
                      </a:r>
                      <a:r>
                        <a:rPr lang="en-US" altLang="ja-JP" sz="1200" b="0" kern="100" dirty="0">
                          <a:solidFill>
                            <a:srgbClr val="254776"/>
                          </a:solidFill>
                          <a:effectLst/>
                        </a:rPr>
                        <a:t>21</a:t>
                      </a:r>
                      <a:r>
                        <a:rPr lang="ja-JP" altLang="en-US" sz="1200" b="0" kern="100" dirty="0">
                          <a:solidFill>
                            <a:srgbClr val="254776"/>
                          </a:solidFill>
                          <a:effectLst/>
                        </a:rPr>
                        <a:t>日</a:t>
                      </a:r>
                      <a:endParaRPr lang="en-CA" sz="1200" b="0" kern="100" dirty="0">
                        <a:solidFill>
                          <a:srgbClr val="254776"/>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lnL w="12700" cap="flat" cmpd="sng" algn="ctr">
                      <a:solidFill>
                        <a:srgbClr val="CC76A6"/>
                      </a:solidFill>
                      <a:prstDash val="solid"/>
                      <a:round/>
                      <a:headEnd type="none" w="med" len="med"/>
                      <a:tailEnd type="none" w="med" len="med"/>
                    </a:lnL>
                    <a:solidFill>
                      <a:schemeClr val="bg1"/>
                    </a:solidFill>
                  </a:tcPr>
                </a:tc>
                <a:tc>
                  <a:txBody>
                    <a:bodyPr/>
                    <a:lstStyle/>
                    <a:p>
                      <a:pPr algn="l">
                        <a:spcAft>
                          <a:spcPts val="300"/>
                        </a:spcAft>
                      </a:pPr>
                      <a:r>
                        <a:rPr lang="ja-JP" altLang="en-US" sz="1200" u="sng"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「資金提供の意向」発表 エビデンス統合インフラ共同体</a:t>
                      </a:r>
                      <a:endParaRPr lang="en-CA" sz="1200" u="sng"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bg1"/>
                    </a:solidFill>
                  </a:tcPr>
                </a:tc>
                <a:tc>
                  <a:txBody>
                    <a:bodyPr/>
                    <a:lstStyle/>
                    <a:p>
                      <a:pPr algn="l">
                        <a:spcAft>
                          <a:spcPts val="300"/>
                        </a:spcAft>
                      </a:pPr>
                      <a:r>
                        <a:rPr lang="en-US" altLang="ja-JP" sz="1200" b="0" kern="100" dirty="0" err="1">
                          <a:effectLst/>
                        </a:rPr>
                        <a:t>Wellcome</a:t>
                      </a:r>
                      <a:r>
                        <a:rPr lang="en-US" altLang="ja-JP" sz="1200" b="0" kern="100" dirty="0">
                          <a:effectLst/>
                        </a:rPr>
                        <a:t> Trust</a:t>
                      </a:r>
                      <a:r>
                        <a:rPr lang="ja-JP" altLang="en-US" sz="1200" b="0" kern="100" dirty="0">
                          <a:effectLst/>
                        </a:rPr>
                        <a:t>が、需要側の関与と</a:t>
                      </a:r>
                      <a:r>
                        <a:rPr lang="en-US" altLang="ja-JP" sz="1200" b="0" kern="100" dirty="0">
                          <a:effectLst/>
                        </a:rPr>
                        <a:t>AI</a:t>
                      </a:r>
                      <a:r>
                        <a:rPr lang="ja-JP" altLang="en-US" sz="1200" b="0" kern="100" dirty="0">
                          <a:effectLst/>
                        </a:rPr>
                        <a:t>の安全で責任ある利用、データの共有と再利用、手法とプロセスの革新、能力共有を支援する「</a:t>
                      </a:r>
                      <a:r>
                        <a:rPr lang="ja-JP" altLang="en-US" sz="1200" b="1" kern="100" dirty="0">
                          <a:effectLst/>
                        </a:rPr>
                        <a:t>エビデンス統合インフラ共同体</a:t>
                      </a:r>
                      <a:r>
                        <a:rPr lang="ja-JP" altLang="en-US" sz="1200" b="0" kern="100" dirty="0">
                          <a:effectLst/>
                        </a:rPr>
                        <a:t>」に、</a:t>
                      </a:r>
                      <a:r>
                        <a:rPr lang="en-US" altLang="ja-JP" sz="1200" b="0" kern="100" dirty="0">
                          <a:effectLst/>
                        </a:rPr>
                        <a:t>5</a:t>
                      </a:r>
                      <a:r>
                        <a:rPr lang="ja-JP" altLang="en-US" sz="1200" b="0" kern="100" dirty="0">
                          <a:effectLst/>
                        </a:rPr>
                        <a:t>年間で</a:t>
                      </a:r>
                      <a:r>
                        <a:rPr lang="en-US" altLang="ja-JP" sz="1200" b="0" kern="100" dirty="0">
                          <a:effectLst/>
                        </a:rPr>
                        <a:t>4,500</a:t>
                      </a:r>
                      <a:r>
                        <a:rPr lang="ja-JP" altLang="en-US" sz="1200" b="0" kern="100" dirty="0">
                          <a:effectLst/>
                        </a:rPr>
                        <a:t>万ポンド（</a:t>
                      </a:r>
                      <a:r>
                        <a:rPr lang="en-US" altLang="ja-JP" sz="1200" b="0" kern="100" dirty="0">
                          <a:effectLst/>
                        </a:rPr>
                        <a:t>6,000</a:t>
                      </a:r>
                      <a:r>
                        <a:rPr lang="ja-JP" altLang="en-US" sz="1200" b="0" kern="100" dirty="0">
                          <a:effectLst/>
                        </a:rPr>
                        <a:t>万米ドル）の資金を提供することを発表。</a:t>
                      </a:r>
                      <a:endParaRPr lang="en-US" sz="1200" b="0" kern="100" dirty="0">
                        <a:effectLst/>
                      </a:endParaRPr>
                    </a:p>
                    <a:p>
                      <a:pPr algn="l">
                        <a:spcAft>
                          <a:spcPts val="300"/>
                        </a:spcAft>
                      </a:pPr>
                      <a:endParaRPr lang="en-CA" sz="1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lnR w="12700" cap="flat" cmpd="sng" algn="ctr">
                      <a:solidFill>
                        <a:srgbClr val="CC76A6"/>
                      </a:solidFill>
                      <a:prstDash val="solid"/>
                      <a:round/>
                      <a:headEnd type="none" w="med" len="med"/>
                      <a:tailEnd type="none" w="med" len="med"/>
                    </a:lnR>
                    <a:solidFill>
                      <a:schemeClr val="bg1"/>
                    </a:solidFill>
                  </a:tcPr>
                </a:tc>
                <a:extLst>
                  <a:ext uri="{0D108BD9-81ED-4DB2-BD59-A6C34878D82A}">
                    <a16:rowId xmlns:a16="http://schemas.microsoft.com/office/drawing/2014/main" val="1755254048"/>
                  </a:ext>
                </a:extLst>
              </a:tr>
              <a:tr h="548496">
                <a:tc>
                  <a:txBody>
                    <a:bodyPr/>
                    <a:lstStyle/>
                    <a:p>
                      <a:pPr algn="l"/>
                      <a:r>
                        <a:rPr lang="en-CA" sz="1200" b="0" kern="100" dirty="0">
                          <a:solidFill>
                            <a:srgbClr val="254776"/>
                          </a:solidFill>
                          <a:effectLst/>
                        </a:rPr>
                        <a:t>2024</a:t>
                      </a:r>
                      <a:r>
                        <a:rPr lang="ja-JP" altLang="en-US" sz="1200" b="0" kern="100" dirty="0">
                          <a:solidFill>
                            <a:srgbClr val="254776"/>
                          </a:solidFill>
                          <a:effectLst/>
                        </a:rPr>
                        <a:t>年</a:t>
                      </a:r>
                      <a:r>
                        <a:rPr lang="en-US" altLang="ja-JP" sz="1200" b="0" kern="100" dirty="0">
                          <a:solidFill>
                            <a:srgbClr val="254776"/>
                          </a:solidFill>
                          <a:effectLst/>
                        </a:rPr>
                        <a:t>9</a:t>
                      </a:r>
                      <a:r>
                        <a:rPr lang="ja-JP" altLang="en-US" sz="1200" b="0" kern="100" dirty="0">
                          <a:solidFill>
                            <a:srgbClr val="254776"/>
                          </a:solidFill>
                          <a:effectLst/>
                        </a:rPr>
                        <a:t>月</a:t>
                      </a:r>
                      <a:r>
                        <a:rPr lang="en-US" altLang="ja-JP" sz="1200" b="0" kern="100" dirty="0">
                          <a:solidFill>
                            <a:srgbClr val="254776"/>
                          </a:solidFill>
                          <a:effectLst/>
                        </a:rPr>
                        <a:t>21</a:t>
                      </a:r>
                      <a:r>
                        <a:rPr lang="ja-JP" altLang="en-US" sz="1200" b="0" kern="100" dirty="0">
                          <a:solidFill>
                            <a:srgbClr val="254776"/>
                          </a:solidFill>
                          <a:effectLst/>
                        </a:rPr>
                        <a:t>日</a:t>
                      </a:r>
                      <a:endParaRPr lang="en-CA" sz="1200" b="0" kern="100" dirty="0">
                        <a:solidFill>
                          <a:srgbClr val="254776"/>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lnL w="12700" cap="flat" cmpd="sng" algn="ctr">
                      <a:solidFill>
                        <a:srgbClr val="CC76A6"/>
                      </a:solidFill>
                      <a:prstDash val="solid"/>
                      <a:round/>
                      <a:headEnd type="none" w="med" len="med"/>
                      <a:tailEnd type="none" w="med" len="med"/>
                    </a:lnL>
                    <a:solidFill>
                      <a:srgbClr val="F5E4ED"/>
                    </a:solidFill>
                  </a:tcPr>
                </a:tc>
                <a:tc>
                  <a:txBody>
                    <a:bodyPr/>
                    <a:lstStyle/>
                    <a:p>
                      <a:pPr algn="l">
                        <a:spcAft>
                          <a:spcPts val="300"/>
                        </a:spcAft>
                      </a:pPr>
                      <a:r>
                        <a:rPr lang="en-US" altLang="ja-JP" sz="1200" u="sng"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2030</a:t>
                      </a:r>
                      <a:r>
                        <a:rPr lang="ja-JP" altLang="en-US" sz="1200" u="sng"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年およびその先へ： </a:t>
                      </a:r>
                      <a:r>
                        <a:rPr lang="en-US" altLang="ja-JP" sz="1200" u="sng"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What Works</a:t>
                      </a:r>
                      <a:r>
                        <a:rPr lang="ja-JP" altLang="en-US" sz="1200" u="sng"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のエビデンスへのアクセスを通じて</a:t>
                      </a:r>
                      <a:r>
                        <a:rPr lang="en-US" altLang="ja-JP" sz="1200" u="sng"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SDGs</a:t>
                      </a:r>
                      <a:r>
                        <a:rPr lang="ja-JP" altLang="en-US" sz="1200" u="sng"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を加速する</a:t>
                      </a:r>
                      <a:endParaRPr lang="en-CA" sz="1200" u="sng"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rgbClr val="F5E4ED"/>
                    </a:solidFill>
                  </a:tcPr>
                </a:tc>
                <a:tc>
                  <a:txBody>
                    <a:bodyPr/>
                    <a:lstStyle/>
                    <a:p>
                      <a:pPr algn="l">
                        <a:spcAft>
                          <a:spcPts val="300"/>
                        </a:spcAft>
                      </a:pPr>
                      <a:r>
                        <a:rPr lang="en-US" altLang="ja-JP" sz="1200" kern="100" dirty="0">
                          <a:effectLst/>
                          <a:latin typeface="Aptos" panose="020B0004020202020204" pitchFamily="34" charset="0"/>
                          <a:ea typeface="Aptos" panose="020B0004020202020204" pitchFamily="34" charset="0"/>
                          <a:cs typeface="Times New Roman" panose="02020603050405020304" pitchFamily="18" charset="0"/>
                        </a:rPr>
                        <a:t>SDGs</a:t>
                      </a:r>
                      <a:r>
                        <a:rPr lang="ja-JP" altLang="en-US" sz="1200" kern="100" dirty="0">
                          <a:effectLst/>
                          <a:latin typeface="Aptos" panose="020B0004020202020204" pitchFamily="34" charset="0"/>
                          <a:ea typeface="Aptos" panose="020B0004020202020204" pitchFamily="34" charset="0"/>
                          <a:cs typeface="Times New Roman" panose="02020603050405020304" pitchFamily="18" charset="0"/>
                        </a:rPr>
                        <a:t>への進歩を加速するため、科学・デジタルテクノロジーの役割に関するディスカッションのビデオ録画（</a:t>
                      </a:r>
                      <a:r>
                        <a:rPr lang="en-US" altLang="ja-JP" sz="1200" kern="100" dirty="0" err="1">
                          <a:effectLst/>
                          <a:latin typeface="Aptos" panose="020B0004020202020204" pitchFamily="34" charset="0"/>
                          <a:ea typeface="Aptos" panose="020B0004020202020204" pitchFamily="34" charset="0"/>
                          <a:cs typeface="Times New Roman" panose="02020603050405020304" pitchFamily="18" charset="0"/>
                        </a:rPr>
                        <a:t>Wellcome</a:t>
                      </a:r>
                      <a:r>
                        <a:rPr lang="en-US" altLang="ja-JP" sz="1200" kern="100" dirty="0">
                          <a:effectLst/>
                          <a:latin typeface="Aptos" panose="020B0004020202020204" pitchFamily="34" charset="0"/>
                          <a:ea typeface="Aptos" panose="020B0004020202020204" pitchFamily="34" charset="0"/>
                          <a:cs typeface="Times New Roman" panose="02020603050405020304" pitchFamily="18" charset="0"/>
                        </a:rPr>
                        <a:t> Trust</a:t>
                      </a:r>
                      <a:r>
                        <a:rPr lang="ja-JP" alt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altLang="ja-JP" sz="1200" kern="100" dirty="0">
                          <a:effectLst/>
                          <a:latin typeface="Aptos" panose="020B0004020202020204" pitchFamily="34" charset="0"/>
                          <a:ea typeface="Aptos" panose="020B0004020202020204" pitchFamily="34" charset="0"/>
                          <a:cs typeface="Times New Roman" panose="02020603050405020304" pitchFamily="18" charset="0"/>
                        </a:rPr>
                        <a:t>CEO</a:t>
                      </a:r>
                      <a:r>
                        <a:rPr lang="ja-JP" altLang="en-US" sz="1200" kern="100" dirty="0">
                          <a:effectLst/>
                          <a:latin typeface="Aptos" panose="020B0004020202020204" pitchFamily="34" charset="0"/>
                          <a:ea typeface="Aptos" panose="020B0004020202020204" pitchFamily="34" charset="0"/>
                          <a:cs typeface="Times New Roman" panose="02020603050405020304" pitchFamily="18" charset="0"/>
                        </a:rPr>
                        <a:t>による</a:t>
                      </a:r>
                      <a:r>
                        <a:rPr lang="en-CA" altLang="ja-JP" sz="1200" kern="100" dirty="0">
                          <a:effectLst/>
                        </a:rPr>
                        <a:t>John-Arne </a:t>
                      </a:r>
                      <a:r>
                        <a:rPr lang="en-CA" altLang="ja-JP" sz="1200" kern="100" dirty="0" err="1">
                          <a:effectLst/>
                        </a:rPr>
                        <a:t>Røttingen</a:t>
                      </a:r>
                      <a:r>
                        <a:rPr lang="ja-JP" altLang="en-US" sz="1200" kern="100" dirty="0">
                          <a:effectLst/>
                        </a:rPr>
                        <a:t>による投資発表を含む</a:t>
                      </a:r>
                      <a:r>
                        <a:rPr lang="ja-JP" altLang="en-US" sz="1200" kern="100" dirty="0">
                          <a:effectLst/>
                          <a:latin typeface="Aptos" panose="020B0004020202020204" pitchFamily="34" charset="0"/>
                          <a:ea typeface="Aptos" panose="020B0004020202020204" pitchFamily="34" charset="0"/>
                          <a:cs typeface="Times New Roman" panose="02020603050405020304" pitchFamily="18" charset="0"/>
                        </a:rPr>
                        <a:t>）</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lnR w="12700" cap="flat" cmpd="sng" algn="ctr">
                      <a:solidFill>
                        <a:srgbClr val="CC76A6"/>
                      </a:solidFill>
                      <a:prstDash val="solid"/>
                      <a:round/>
                      <a:headEnd type="none" w="med" len="med"/>
                      <a:tailEnd type="none" w="med" len="med"/>
                    </a:lnR>
                    <a:solidFill>
                      <a:srgbClr val="F5E4ED"/>
                    </a:solidFill>
                  </a:tcPr>
                </a:tc>
                <a:extLst>
                  <a:ext uri="{0D108BD9-81ED-4DB2-BD59-A6C34878D82A}">
                    <a16:rowId xmlns:a16="http://schemas.microsoft.com/office/drawing/2014/main" val="1923292074"/>
                  </a:ext>
                </a:extLst>
              </a:tr>
              <a:tr h="655614">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CA" altLang="ja-JP" sz="1200" b="0" kern="100" dirty="0">
                          <a:solidFill>
                            <a:srgbClr val="254776"/>
                          </a:solidFill>
                          <a:effectLst/>
                        </a:rPr>
                        <a:t>2024</a:t>
                      </a:r>
                      <a:r>
                        <a:rPr lang="ja-JP" altLang="en-US" sz="1200" b="0" kern="100" dirty="0">
                          <a:solidFill>
                            <a:srgbClr val="254776"/>
                          </a:solidFill>
                          <a:effectLst/>
                        </a:rPr>
                        <a:t>年</a:t>
                      </a:r>
                      <a:r>
                        <a:rPr lang="en-US" altLang="ja-JP" sz="1200" b="0" kern="100" dirty="0">
                          <a:solidFill>
                            <a:srgbClr val="254776"/>
                          </a:solidFill>
                          <a:effectLst/>
                        </a:rPr>
                        <a:t>9</a:t>
                      </a:r>
                      <a:r>
                        <a:rPr lang="ja-JP" altLang="en-US" sz="1200" b="0" kern="100" dirty="0">
                          <a:solidFill>
                            <a:srgbClr val="254776"/>
                          </a:solidFill>
                          <a:effectLst/>
                        </a:rPr>
                        <a:t>月</a:t>
                      </a:r>
                      <a:r>
                        <a:rPr lang="en-US" altLang="ja-JP" sz="1200" b="0" kern="100" dirty="0">
                          <a:solidFill>
                            <a:srgbClr val="254776"/>
                          </a:solidFill>
                          <a:effectLst/>
                        </a:rPr>
                        <a:t>21</a:t>
                      </a:r>
                      <a:r>
                        <a:rPr lang="ja-JP" altLang="en-US" sz="1200" b="0" kern="100" dirty="0">
                          <a:solidFill>
                            <a:srgbClr val="254776"/>
                          </a:solidFill>
                          <a:effectLst/>
                        </a:rPr>
                        <a:t>日</a:t>
                      </a:r>
                      <a:endParaRPr lang="en-CA" altLang="ja-JP" sz="1200" b="0" kern="100" dirty="0">
                        <a:solidFill>
                          <a:srgbClr val="254776"/>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lnL w="12700" cap="flat" cmpd="sng" algn="ctr">
                      <a:solidFill>
                        <a:srgbClr val="CC76A6"/>
                      </a:solidFill>
                      <a:prstDash val="solid"/>
                      <a:round/>
                      <a:headEnd type="none" w="med" len="med"/>
                      <a:tailEnd type="none" w="med" len="med"/>
                    </a:lnL>
                    <a:solidFill>
                      <a:schemeClr val="bg1"/>
                    </a:solidFill>
                  </a:tcPr>
                </a:tc>
                <a:tc>
                  <a:txBody>
                    <a:bodyPr/>
                    <a:lstStyle/>
                    <a:p>
                      <a:pPr algn="l">
                        <a:spcAft>
                          <a:spcPts val="300"/>
                        </a:spcAft>
                      </a:pPr>
                      <a:r>
                        <a:rPr lang="en-CA" sz="1200" u="sng" kern="100" dirty="0">
                          <a:solidFill>
                            <a:schemeClr val="tx1"/>
                          </a:solidFill>
                          <a:effectLst/>
                          <a:hlinkClick r:id="rId3">
                            <a:extLst>
                              <a:ext uri="{A12FA001-AC4F-418D-AE19-62706E023703}">
                                <ahyp:hlinkClr xmlns:ahyp="http://schemas.microsoft.com/office/drawing/2018/hyperlinkcolor" val="tx"/>
                              </a:ext>
                            </a:extLst>
                          </a:hlinkClick>
                        </a:rPr>
                        <a:t>Scientists are building giant ‘evidence banks’ to create policies that actually work</a:t>
                      </a:r>
                      <a:r>
                        <a:rPr lang="ja-JP" altLang="en-US" sz="1200" u="sng" kern="100" dirty="0">
                          <a:solidFill>
                            <a:schemeClr val="tx1"/>
                          </a:solidFill>
                          <a:effectLst/>
                        </a:rPr>
                        <a:t>科学者は、実際に機能する政策をつくるために大規模な「エビデンスバンク」を構築している</a:t>
                      </a:r>
                      <a:endParaRPr lang="en-CA"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bg1"/>
                    </a:solidFill>
                  </a:tcPr>
                </a:tc>
                <a:tc>
                  <a:txBody>
                    <a:bodyPr/>
                    <a:lstStyle/>
                    <a:p>
                      <a:pPr algn="l">
                        <a:spcAft>
                          <a:spcPts val="300"/>
                        </a:spcAft>
                      </a:pPr>
                      <a:r>
                        <a:rPr lang="en-US" altLang="ja-JP" sz="1200" kern="100" dirty="0">
                          <a:effectLst/>
                          <a:latin typeface="Aptos" panose="020B0004020202020204" pitchFamily="34" charset="0"/>
                          <a:ea typeface="Aptos" panose="020B0004020202020204" pitchFamily="34" charset="0"/>
                          <a:cs typeface="Times New Roman" panose="02020603050405020304" pitchFamily="18" charset="0"/>
                        </a:rPr>
                        <a:t>Helen Pearson</a:t>
                      </a:r>
                      <a:r>
                        <a:rPr lang="ja-JP" altLang="en-US" sz="1200" kern="100" dirty="0">
                          <a:effectLst/>
                          <a:latin typeface="Aptos" panose="020B0004020202020204" pitchFamily="34" charset="0"/>
                          <a:ea typeface="Aptos" panose="020B0004020202020204" pitchFamily="34" charset="0"/>
                          <a:cs typeface="Times New Roman" panose="02020603050405020304" pitchFamily="18" charset="0"/>
                        </a:rPr>
                        <a:t>による</a:t>
                      </a:r>
                      <a:r>
                        <a:rPr lang="en-US" altLang="ja-JP" sz="1200" kern="100" dirty="0">
                          <a:effectLst/>
                          <a:latin typeface="Aptos" panose="020B0004020202020204" pitchFamily="34" charset="0"/>
                          <a:ea typeface="Aptos" panose="020B0004020202020204" pitchFamily="34" charset="0"/>
                          <a:cs typeface="Times New Roman" panose="02020603050405020304" pitchFamily="18" charset="0"/>
                        </a:rPr>
                        <a:t>2</a:t>
                      </a:r>
                      <a:r>
                        <a:rPr lang="ja-JP" altLang="en-US" sz="1200" kern="100" dirty="0">
                          <a:effectLst/>
                          <a:latin typeface="Aptos" panose="020B0004020202020204" pitchFamily="34" charset="0"/>
                          <a:ea typeface="Aptos" panose="020B0004020202020204" pitchFamily="34" charset="0"/>
                          <a:cs typeface="Times New Roman" panose="02020603050405020304" pitchFamily="18" charset="0"/>
                        </a:rPr>
                        <a:t>つの助成金発表に関するネイチャー記事</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lnR w="12700" cap="flat" cmpd="sng" algn="ctr">
                      <a:solidFill>
                        <a:srgbClr val="CC76A6"/>
                      </a:solidFill>
                      <a:prstDash val="solid"/>
                      <a:round/>
                      <a:headEnd type="none" w="med" len="med"/>
                      <a:tailEnd type="none" w="med" len="med"/>
                    </a:lnR>
                    <a:solidFill>
                      <a:schemeClr val="bg1"/>
                    </a:solidFill>
                  </a:tcPr>
                </a:tc>
                <a:extLst>
                  <a:ext uri="{0D108BD9-81ED-4DB2-BD59-A6C34878D82A}">
                    <a16:rowId xmlns:a16="http://schemas.microsoft.com/office/drawing/2014/main" val="2189954306"/>
                  </a:ext>
                </a:extLst>
              </a:tr>
              <a:tr h="404384">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CA" altLang="ja-JP" sz="1200" b="0" kern="100" dirty="0">
                          <a:solidFill>
                            <a:srgbClr val="254776"/>
                          </a:solidFill>
                          <a:effectLst/>
                        </a:rPr>
                        <a:t>2024</a:t>
                      </a:r>
                      <a:r>
                        <a:rPr lang="ja-JP" altLang="en-US" sz="1200" b="0" kern="100" dirty="0">
                          <a:solidFill>
                            <a:srgbClr val="254776"/>
                          </a:solidFill>
                          <a:effectLst/>
                        </a:rPr>
                        <a:t>年</a:t>
                      </a:r>
                      <a:r>
                        <a:rPr lang="en-US" altLang="ja-JP" sz="1200" b="0" kern="100" dirty="0">
                          <a:solidFill>
                            <a:srgbClr val="254776"/>
                          </a:solidFill>
                          <a:effectLst/>
                        </a:rPr>
                        <a:t>9</a:t>
                      </a:r>
                      <a:r>
                        <a:rPr lang="ja-JP" altLang="en-US" sz="1200" b="0" kern="100" dirty="0">
                          <a:solidFill>
                            <a:srgbClr val="254776"/>
                          </a:solidFill>
                          <a:effectLst/>
                        </a:rPr>
                        <a:t>月</a:t>
                      </a:r>
                      <a:r>
                        <a:rPr lang="en-US" altLang="ja-JP" sz="1200" b="0" kern="100" dirty="0">
                          <a:solidFill>
                            <a:srgbClr val="254776"/>
                          </a:solidFill>
                          <a:effectLst/>
                        </a:rPr>
                        <a:t>21</a:t>
                      </a:r>
                      <a:r>
                        <a:rPr lang="ja-JP" altLang="en-US" sz="1200" b="0" kern="100" dirty="0">
                          <a:solidFill>
                            <a:srgbClr val="254776"/>
                          </a:solidFill>
                          <a:effectLst/>
                        </a:rPr>
                        <a:t>日</a:t>
                      </a:r>
                      <a:endParaRPr lang="en-CA" altLang="ja-JP" sz="1200" b="0" kern="100" dirty="0">
                        <a:solidFill>
                          <a:srgbClr val="254776"/>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lnL w="12700" cap="flat" cmpd="sng" algn="ctr">
                      <a:solidFill>
                        <a:srgbClr val="CC76A6"/>
                      </a:solidFill>
                      <a:prstDash val="solid"/>
                      <a:round/>
                      <a:headEnd type="none" w="med" len="med"/>
                      <a:tailEnd type="none" w="med" len="med"/>
                    </a:lnL>
                    <a:solidFill>
                      <a:srgbClr val="F5E4ED"/>
                    </a:solidFill>
                  </a:tcPr>
                </a:tc>
                <a:tc>
                  <a:txBody>
                    <a:bodyPr/>
                    <a:lstStyle/>
                    <a:p>
                      <a:pPr algn="l">
                        <a:spcAft>
                          <a:spcPts val="300"/>
                        </a:spcAft>
                      </a:pPr>
                      <a:r>
                        <a:rPr lang="en-US" altLang="ja-JP" sz="1200" u="sng" kern="100" dirty="0">
                          <a:solidFill>
                            <a:schemeClr val="tx1"/>
                          </a:solidFill>
                          <a:effectLst/>
                        </a:rPr>
                        <a:t>SDGs</a:t>
                      </a:r>
                      <a:r>
                        <a:rPr lang="ja-JP" altLang="en-US" sz="1200" u="sng" kern="100" dirty="0">
                          <a:solidFill>
                            <a:schemeClr val="tx1"/>
                          </a:solidFill>
                          <a:effectLst/>
                        </a:rPr>
                        <a:t>エビデンスへの</a:t>
                      </a:r>
                      <a:r>
                        <a:rPr lang="en-US" altLang="ja-JP" sz="1200" u="sng" kern="100" dirty="0">
                          <a:solidFill>
                            <a:schemeClr val="tx1"/>
                          </a:solidFill>
                          <a:effectLst/>
                        </a:rPr>
                        <a:t>7400</a:t>
                      </a:r>
                      <a:r>
                        <a:rPr lang="ja-JP" altLang="en-US" sz="1200" u="sng" kern="100" dirty="0">
                          <a:solidFill>
                            <a:schemeClr val="tx1"/>
                          </a:solidFill>
                          <a:effectLst/>
                        </a:rPr>
                        <a:t>万ドルの新規投資が発表</a:t>
                      </a:r>
                      <a:endParaRPr lang="en-CA"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rgbClr val="F5E4ED"/>
                    </a:solidFill>
                  </a:tcPr>
                </a:tc>
                <a:tc>
                  <a:txBody>
                    <a:bodyPr/>
                    <a:lstStyle/>
                    <a:p>
                      <a:pPr algn="l">
                        <a:spcAft>
                          <a:spcPts val="300"/>
                        </a:spcAft>
                      </a:pPr>
                      <a:r>
                        <a:rPr lang="en-US" altLang="ja-JP" sz="1200" kern="100" dirty="0">
                          <a:effectLst/>
                          <a:latin typeface="Aptos" panose="020B0004020202020204" pitchFamily="34" charset="0"/>
                          <a:ea typeface="Aptos" panose="020B0004020202020204" pitchFamily="34" charset="0"/>
                          <a:cs typeface="Times New Roman" panose="02020603050405020304" pitchFamily="18" charset="0"/>
                        </a:rPr>
                        <a:t>2</a:t>
                      </a:r>
                      <a:r>
                        <a:rPr lang="ja-JP" altLang="en-US" sz="1200" kern="100" dirty="0">
                          <a:effectLst/>
                          <a:latin typeface="Aptos" panose="020B0004020202020204" pitchFamily="34" charset="0"/>
                          <a:ea typeface="Aptos" panose="020B0004020202020204" pitchFamily="34" charset="0"/>
                          <a:cs typeface="Times New Roman" panose="02020603050405020304" pitchFamily="18" charset="0"/>
                        </a:rPr>
                        <a:t>つの助成金発表に関するグローバル</a:t>
                      </a:r>
                      <a:r>
                        <a:rPr lang="en-US" altLang="ja-JP" sz="1200" kern="100" dirty="0">
                          <a:effectLst/>
                          <a:latin typeface="Aptos" panose="020B0004020202020204" pitchFamily="34" charset="0"/>
                          <a:ea typeface="Aptos" panose="020B0004020202020204" pitchFamily="34" charset="0"/>
                          <a:cs typeface="Times New Roman" panose="02020603050405020304" pitchFamily="18" charset="0"/>
                        </a:rPr>
                        <a:t>SDGs</a:t>
                      </a:r>
                      <a:r>
                        <a:rPr lang="ja-JP" altLang="en-US" sz="1200" kern="100" dirty="0">
                          <a:effectLst/>
                          <a:latin typeface="Aptos" panose="020B0004020202020204" pitchFamily="34" charset="0"/>
                          <a:ea typeface="Aptos" panose="020B0004020202020204" pitchFamily="34" charset="0"/>
                          <a:cs typeface="Times New Roman" panose="02020603050405020304" pitchFamily="18" charset="0"/>
                        </a:rPr>
                        <a:t>統合連合からの声明</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lnR w="12700" cap="flat" cmpd="sng" algn="ctr">
                      <a:solidFill>
                        <a:srgbClr val="CC76A6"/>
                      </a:solidFill>
                      <a:prstDash val="solid"/>
                      <a:round/>
                      <a:headEnd type="none" w="med" len="med"/>
                      <a:tailEnd type="none" w="med" len="med"/>
                    </a:lnR>
                    <a:solidFill>
                      <a:srgbClr val="F5E4ED"/>
                    </a:solidFill>
                  </a:tcPr>
                </a:tc>
                <a:extLst>
                  <a:ext uri="{0D108BD9-81ED-4DB2-BD59-A6C34878D82A}">
                    <a16:rowId xmlns:a16="http://schemas.microsoft.com/office/drawing/2014/main" val="1656274455"/>
                  </a:ext>
                </a:extLst>
              </a:tr>
              <a:tr h="420808">
                <a:tc>
                  <a:txBody>
                    <a:bodyPr/>
                    <a:lstStyle/>
                    <a:p>
                      <a:pPr algn="l"/>
                      <a:r>
                        <a:rPr lang="en-CA" altLang="ja-JP" sz="1200" b="0" kern="100" dirty="0">
                          <a:solidFill>
                            <a:srgbClr val="254776"/>
                          </a:solidFill>
                          <a:effectLst/>
                        </a:rPr>
                        <a:t>2024</a:t>
                      </a:r>
                      <a:r>
                        <a:rPr lang="ja-JP" altLang="en-US" sz="1200" b="0" kern="100" dirty="0">
                          <a:solidFill>
                            <a:srgbClr val="254776"/>
                          </a:solidFill>
                          <a:effectLst/>
                        </a:rPr>
                        <a:t>年</a:t>
                      </a:r>
                      <a:r>
                        <a:rPr lang="en-US" altLang="ja-JP" sz="1200" b="0" kern="100" dirty="0">
                          <a:solidFill>
                            <a:srgbClr val="254776"/>
                          </a:solidFill>
                          <a:effectLst/>
                        </a:rPr>
                        <a:t>9</a:t>
                      </a:r>
                      <a:r>
                        <a:rPr lang="ja-JP" altLang="en-US" sz="1200" b="0" kern="100" dirty="0">
                          <a:solidFill>
                            <a:srgbClr val="254776"/>
                          </a:solidFill>
                          <a:effectLst/>
                        </a:rPr>
                        <a:t>月</a:t>
                      </a:r>
                      <a:r>
                        <a:rPr lang="en-US" altLang="ja-JP" sz="1200" b="0" kern="100" dirty="0">
                          <a:solidFill>
                            <a:srgbClr val="254776"/>
                          </a:solidFill>
                          <a:effectLst/>
                        </a:rPr>
                        <a:t>22</a:t>
                      </a:r>
                      <a:r>
                        <a:rPr lang="ja-JP" altLang="en-US" sz="1200" b="0" kern="100" dirty="0">
                          <a:solidFill>
                            <a:srgbClr val="254776"/>
                          </a:solidFill>
                          <a:effectLst/>
                        </a:rPr>
                        <a:t>日</a:t>
                      </a:r>
                      <a:endParaRPr lang="en-CA" altLang="ja-JP" sz="1200" b="0" kern="100" dirty="0">
                        <a:solidFill>
                          <a:srgbClr val="254776"/>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lnL w="12700" cap="flat" cmpd="sng" algn="ctr">
                      <a:solidFill>
                        <a:srgbClr val="CC76A6"/>
                      </a:solidFill>
                      <a:prstDash val="solid"/>
                      <a:round/>
                      <a:headEnd type="none" w="med" len="med"/>
                      <a:tailEnd type="none" w="med" len="med"/>
                    </a:lnL>
                    <a:solidFill>
                      <a:schemeClr val="bg1"/>
                    </a:solidFill>
                  </a:tcPr>
                </a:tc>
                <a:tc>
                  <a:txBody>
                    <a:bodyPr/>
                    <a:lstStyle/>
                    <a:p>
                      <a:pPr algn="l">
                        <a:spcAft>
                          <a:spcPts val="300"/>
                        </a:spcAft>
                      </a:pPr>
                      <a:r>
                        <a:rPr lang="ja-JP" altLang="en-US"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グローバルエビデンス助成金発表に関する</a:t>
                      </a:r>
                      <a:r>
                        <a:rPr lang="en-US" altLang="ja-JP"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X</a:t>
                      </a:r>
                      <a:r>
                        <a:rPr lang="ja-JP" altLang="en-US"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投稿</a:t>
                      </a:r>
                      <a:endParaRPr lang="en-CA"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bg1"/>
                    </a:solidFill>
                  </a:tcPr>
                </a:tc>
                <a:tc>
                  <a:txBody>
                    <a:bodyPr/>
                    <a:lstStyle/>
                    <a:p>
                      <a:pPr algn="l">
                        <a:spcAft>
                          <a:spcPts val="300"/>
                        </a:spcAft>
                      </a:pPr>
                      <a:r>
                        <a:rPr lang="ja-JP" altLang="en-US" sz="1200" kern="100" dirty="0">
                          <a:effectLst/>
                          <a:latin typeface="Aptos" panose="020B0004020202020204" pitchFamily="34" charset="0"/>
                          <a:ea typeface="Aptos" panose="020B0004020202020204" pitchFamily="34" charset="0"/>
                          <a:cs typeface="Times New Roman" panose="02020603050405020304" pitchFamily="18" charset="0"/>
                        </a:rPr>
                        <a:t>英国</a:t>
                      </a:r>
                      <a:r>
                        <a:rPr lang="en-US" altLang="ja-JP" sz="1200" kern="100" dirty="0">
                          <a:effectLst/>
                          <a:latin typeface="Aptos" panose="020B0004020202020204" pitchFamily="34" charset="0"/>
                          <a:ea typeface="Aptos" panose="020B0004020202020204" pitchFamily="34" charset="0"/>
                          <a:cs typeface="Times New Roman" panose="02020603050405020304" pitchFamily="18" charset="0"/>
                        </a:rPr>
                        <a:t>Economic and Social Research Council</a:t>
                      </a:r>
                      <a:r>
                        <a:rPr lang="ja-JP" altLang="en-US" sz="1200" kern="100" dirty="0">
                          <a:effectLst/>
                          <a:latin typeface="Aptos" panose="020B0004020202020204" pitchFamily="34" charset="0"/>
                          <a:ea typeface="Aptos" panose="020B0004020202020204" pitchFamily="34" charset="0"/>
                          <a:cs typeface="Times New Roman" panose="02020603050405020304" pitchFamily="18" charset="0"/>
                        </a:rPr>
                        <a:t>理事長</a:t>
                      </a:r>
                      <a:r>
                        <a:rPr lang="en-CA" altLang="ja-JP" sz="1200" kern="100" dirty="0" err="1">
                          <a:effectLst/>
                        </a:rPr>
                        <a:t>Stian</a:t>
                      </a:r>
                      <a:r>
                        <a:rPr lang="en-CA" altLang="ja-JP" sz="1200" kern="100" dirty="0">
                          <a:effectLst/>
                        </a:rPr>
                        <a:t> Westlake</a:t>
                      </a:r>
                      <a:r>
                        <a:rPr lang="ja-JP" altLang="en-US" sz="1200" kern="100" dirty="0">
                          <a:effectLst/>
                        </a:rPr>
                        <a:t>による</a:t>
                      </a:r>
                      <a:r>
                        <a:rPr lang="en-US" altLang="ja-JP" sz="1200" kern="100" dirty="0">
                          <a:effectLst/>
                          <a:latin typeface="Aptos" panose="020B0004020202020204" pitchFamily="34" charset="0"/>
                          <a:ea typeface="Aptos" panose="020B0004020202020204" pitchFamily="34" charset="0"/>
                          <a:cs typeface="Times New Roman" panose="02020603050405020304" pitchFamily="18" charset="0"/>
                        </a:rPr>
                        <a:t>UKRI</a:t>
                      </a:r>
                      <a:r>
                        <a:rPr lang="ja-JP" altLang="en-US" sz="1200" kern="100" dirty="0">
                          <a:effectLst/>
                          <a:latin typeface="Aptos" panose="020B0004020202020204" pitchFamily="34" charset="0"/>
                          <a:ea typeface="Aptos" panose="020B0004020202020204" pitchFamily="34" charset="0"/>
                          <a:cs typeface="Times New Roman" panose="02020603050405020304" pitchFamily="18" charset="0"/>
                        </a:rPr>
                        <a:t>投資に関する</a:t>
                      </a:r>
                      <a:r>
                        <a:rPr lang="en-US" altLang="ja-JP" sz="1200" kern="100" dirty="0">
                          <a:effectLst/>
                          <a:latin typeface="Aptos" panose="020B0004020202020204" pitchFamily="34" charset="0"/>
                          <a:ea typeface="Aptos" panose="020B0004020202020204" pitchFamily="34" charset="0"/>
                          <a:cs typeface="Times New Roman" panose="02020603050405020304" pitchFamily="18" charset="0"/>
                        </a:rPr>
                        <a:t>X</a:t>
                      </a:r>
                      <a:r>
                        <a:rPr lang="ja-JP" altLang="en-US" sz="1200" kern="100" dirty="0">
                          <a:effectLst/>
                          <a:latin typeface="Aptos" panose="020B0004020202020204" pitchFamily="34" charset="0"/>
                          <a:ea typeface="Aptos" panose="020B0004020202020204" pitchFamily="34" charset="0"/>
                          <a:cs typeface="Times New Roman" panose="02020603050405020304" pitchFamily="18" charset="0"/>
                        </a:rPr>
                        <a:t>投稿</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lnR w="12700" cap="flat" cmpd="sng" algn="ctr">
                      <a:solidFill>
                        <a:srgbClr val="CC76A6"/>
                      </a:solidFill>
                      <a:prstDash val="solid"/>
                      <a:round/>
                      <a:headEnd type="none" w="med" len="med"/>
                      <a:tailEnd type="none" w="med" len="med"/>
                    </a:lnR>
                    <a:solidFill>
                      <a:schemeClr val="bg1"/>
                    </a:solidFill>
                  </a:tcPr>
                </a:tc>
                <a:extLst>
                  <a:ext uri="{0D108BD9-81ED-4DB2-BD59-A6C34878D82A}">
                    <a16:rowId xmlns:a16="http://schemas.microsoft.com/office/drawing/2014/main" val="3363565491"/>
                  </a:ext>
                </a:extLst>
              </a:tr>
              <a:tr h="635126">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CA" altLang="ja-JP" sz="1200" b="0" kern="100" dirty="0">
                          <a:solidFill>
                            <a:srgbClr val="254776"/>
                          </a:solidFill>
                          <a:effectLst/>
                        </a:rPr>
                        <a:t>2024</a:t>
                      </a:r>
                      <a:r>
                        <a:rPr lang="ja-JP" altLang="en-US" sz="1200" b="0" kern="100" dirty="0">
                          <a:solidFill>
                            <a:srgbClr val="254776"/>
                          </a:solidFill>
                          <a:effectLst/>
                        </a:rPr>
                        <a:t>年</a:t>
                      </a:r>
                      <a:r>
                        <a:rPr lang="en-US" altLang="ja-JP" sz="1200" b="0" kern="100" dirty="0">
                          <a:solidFill>
                            <a:srgbClr val="254776"/>
                          </a:solidFill>
                          <a:effectLst/>
                        </a:rPr>
                        <a:t>10</a:t>
                      </a:r>
                      <a:r>
                        <a:rPr lang="ja-JP" altLang="en-US" sz="1200" b="0" kern="100" dirty="0">
                          <a:solidFill>
                            <a:srgbClr val="254776"/>
                          </a:solidFill>
                          <a:effectLst/>
                        </a:rPr>
                        <a:t>月</a:t>
                      </a:r>
                      <a:r>
                        <a:rPr lang="en-US" altLang="ja-JP" sz="1200" b="0" kern="100" dirty="0">
                          <a:solidFill>
                            <a:srgbClr val="254776"/>
                          </a:solidFill>
                          <a:effectLst/>
                        </a:rPr>
                        <a:t>2</a:t>
                      </a:r>
                      <a:r>
                        <a:rPr lang="ja-JP" altLang="en-US" sz="1200" b="0" kern="100" dirty="0">
                          <a:solidFill>
                            <a:srgbClr val="254776"/>
                          </a:solidFill>
                          <a:effectLst/>
                        </a:rPr>
                        <a:t>日</a:t>
                      </a:r>
                      <a:endParaRPr lang="en-CA" sz="1200" b="0" kern="100" dirty="0">
                        <a:solidFill>
                          <a:srgbClr val="254776"/>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lnL w="12700" cap="flat" cmpd="sng" algn="ctr">
                      <a:solidFill>
                        <a:srgbClr val="CC76A6"/>
                      </a:solidFill>
                      <a:prstDash val="solid"/>
                      <a:round/>
                      <a:headEnd type="none" w="med" len="med"/>
                      <a:tailEnd type="none" w="med" len="med"/>
                    </a:lnL>
                    <a:lnB w="12700" cap="flat" cmpd="sng" algn="ctr">
                      <a:solidFill>
                        <a:srgbClr val="CC76A6"/>
                      </a:solidFill>
                      <a:prstDash val="solid"/>
                      <a:round/>
                      <a:headEnd type="none" w="med" len="med"/>
                      <a:tailEnd type="none" w="med" len="med"/>
                    </a:lnB>
                    <a:solidFill>
                      <a:srgbClr val="F5E4ED"/>
                    </a:solidFill>
                  </a:tcPr>
                </a:tc>
                <a:tc>
                  <a:txBody>
                    <a:bodyPr/>
                    <a:lstStyle/>
                    <a:p>
                      <a:pPr algn="l">
                        <a:spcAft>
                          <a:spcPts val="300"/>
                        </a:spcAft>
                      </a:pPr>
                      <a:r>
                        <a:rPr lang="ja-JP" altLang="en-US" sz="1200" u="sng"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「エビデンスバンク」が公共生活におけるより良い決定を支援可能</a:t>
                      </a:r>
                      <a:endParaRPr lang="en-CA"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lnB w="12700" cap="flat" cmpd="sng" algn="ctr">
                      <a:solidFill>
                        <a:srgbClr val="CC76A6"/>
                      </a:solidFill>
                      <a:prstDash val="solid"/>
                      <a:round/>
                      <a:headEnd type="none" w="med" len="med"/>
                      <a:tailEnd type="none" w="med" len="med"/>
                    </a:lnB>
                    <a:solidFill>
                      <a:srgbClr val="F5E4ED"/>
                    </a:solidFill>
                  </a:tcPr>
                </a:tc>
                <a:tc>
                  <a:txBody>
                    <a:bodyPr/>
                    <a:lstStyle/>
                    <a:p>
                      <a:pPr algn="l">
                        <a:spcAft>
                          <a:spcPts val="300"/>
                        </a:spcAft>
                      </a:pPr>
                      <a:endParaRPr lang="en-CA" sz="1200" kern="100" dirty="0">
                        <a:effectLst/>
                      </a:endParaRPr>
                    </a:p>
                    <a:p>
                      <a:pPr algn="l">
                        <a:spcAft>
                          <a:spcPts val="300"/>
                        </a:spcAft>
                      </a:pPr>
                      <a:r>
                        <a:rPr lang="en-US" altLang="ja-JP" sz="1200" kern="100" dirty="0">
                          <a:effectLst/>
                        </a:rPr>
                        <a:t>2</a:t>
                      </a:r>
                      <a:r>
                        <a:rPr lang="ja-JP" altLang="en-US" sz="1200" kern="100" dirty="0">
                          <a:effectLst/>
                        </a:rPr>
                        <a:t>つの助成金発表に関する</a:t>
                      </a:r>
                      <a:r>
                        <a:rPr lang="en-US" altLang="ja-JP" sz="1200" kern="100" dirty="0">
                          <a:effectLst/>
                        </a:rPr>
                        <a:t>Financial Times</a:t>
                      </a:r>
                      <a:r>
                        <a:rPr lang="ja-JP" altLang="en-US" sz="1200" kern="100" dirty="0">
                          <a:effectLst/>
                        </a:rPr>
                        <a:t>からのニュース記事</a:t>
                      </a:r>
                      <a:endParaRPr lang="en-CA" sz="300" kern="100" dirty="0">
                        <a:effectLst/>
                      </a:endParaRPr>
                    </a:p>
                    <a:p>
                      <a:pPr algn="l">
                        <a:spcAft>
                          <a:spcPts val="300"/>
                        </a:spcAft>
                      </a:pPr>
                      <a:endParaRPr lang="en-CA" sz="300" kern="100" dirty="0">
                        <a:effectLst/>
                        <a:latin typeface="Aptos" panose="020B0004020202020204" pitchFamily="34" charset="0"/>
                        <a:ea typeface="Aptos" panose="020B0004020202020204" pitchFamily="34" charset="0"/>
                        <a:cs typeface="Times New Roman" panose="02020603050405020304" pitchFamily="18" charset="0"/>
                      </a:endParaRPr>
                    </a:p>
                    <a:p>
                      <a:pPr algn="l">
                        <a:spcAft>
                          <a:spcPts val="300"/>
                        </a:spcAft>
                      </a:pP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lnR w="12700" cap="flat" cmpd="sng" algn="ctr">
                      <a:solidFill>
                        <a:srgbClr val="CC76A6"/>
                      </a:solidFill>
                      <a:prstDash val="solid"/>
                      <a:round/>
                      <a:headEnd type="none" w="med" len="med"/>
                      <a:tailEnd type="none" w="med" len="med"/>
                    </a:lnR>
                    <a:lnB w="12700" cap="flat" cmpd="sng" algn="ctr">
                      <a:solidFill>
                        <a:srgbClr val="CC76A6"/>
                      </a:solidFill>
                      <a:prstDash val="solid"/>
                      <a:round/>
                      <a:headEnd type="none" w="med" len="med"/>
                      <a:tailEnd type="none" w="med" len="med"/>
                    </a:lnB>
                    <a:solidFill>
                      <a:srgbClr val="F5E4ED"/>
                    </a:solidFill>
                  </a:tcPr>
                </a:tc>
                <a:extLst>
                  <a:ext uri="{0D108BD9-81ED-4DB2-BD59-A6C34878D82A}">
                    <a16:rowId xmlns:a16="http://schemas.microsoft.com/office/drawing/2014/main" val="2680104994"/>
                  </a:ext>
                </a:extLst>
              </a:tr>
            </a:tbl>
          </a:graphicData>
        </a:graphic>
      </p:graphicFrame>
    </p:spTree>
    <p:extLst>
      <p:ext uri="{BB962C8B-B14F-4D97-AF65-F5344CB8AC3E}">
        <p14:creationId xmlns:p14="http://schemas.microsoft.com/office/powerpoint/2010/main" val="3788436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34D9C-A647-C8D2-387C-6D2544160F09}"/>
              </a:ext>
            </a:extLst>
          </p:cNvPr>
          <p:cNvSpPr>
            <a:spLocks noGrp="1"/>
          </p:cNvSpPr>
          <p:nvPr>
            <p:ph type="title"/>
          </p:nvPr>
        </p:nvSpPr>
        <p:spPr/>
        <p:txBody>
          <a:bodyPr>
            <a:noAutofit/>
          </a:bodyPr>
          <a:lstStyle/>
          <a:p>
            <a:r>
              <a:rPr lang="en-US" dirty="0"/>
              <a:t>ESIC</a:t>
            </a:r>
            <a:r>
              <a:rPr lang="ja-JP" altLang="en-US" dirty="0"/>
              <a:t>企画プロセスは、集合的インパクトアプローチを採用しており、必要とされるインフラに関する共通アジェンダを合意することから始まっている</a:t>
            </a:r>
            <a:endParaRPr lang="en-US" dirty="0">
              <a:solidFill>
                <a:srgbClr val="FF0000"/>
              </a:solidFill>
            </a:endParaRPr>
          </a:p>
        </p:txBody>
      </p:sp>
      <p:sp>
        <p:nvSpPr>
          <p:cNvPr id="3" name="Slide Number Placeholder 2">
            <a:extLst>
              <a:ext uri="{FF2B5EF4-FFF2-40B4-BE49-F238E27FC236}">
                <a16:creationId xmlns:a16="http://schemas.microsoft.com/office/drawing/2014/main" id="{148B8EA0-BD45-E9CD-A458-3959AC2555A2}"/>
              </a:ext>
            </a:extLst>
          </p:cNvPr>
          <p:cNvSpPr>
            <a:spLocks noGrp="1"/>
          </p:cNvSpPr>
          <p:nvPr>
            <p:ph type="sldNum" sz="quarter" idx="4"/>
          </p:nvPr>
        </p:nvSpPr>
        <p:spPr>
          <a:prstGeom prst="rect">
            <a:avLst/>
          </a:prstGeom>
        </p:spPr>
        <p:txBody>
          <a:bodyPr vert="horz" wrap="square" lIns="0" tIns="0" rIns="0" bIns="0" rtlCol="0" anchor="ctr">
            <a:spAutoFit/>
          </a:bodyPr>
          <a:lstStyle>
            <a:defPPr>
              <a:defRPr lang="en-US"/>
            </a:defPPr>
            <a:lvl1pPr marL="0" algn="l" defTabSz="609585" rtl="0" eaLnBrk="1" latinLnBrk="0" hangingPunct="1">
              <a:defRPr sz="1500" kern="1200">
                <a:solidFill>
                  <a:schemeClr val="tx2"/>
                </a:solidFill>
                <a:latin typeface="+mj-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DEF9AD68-5327-4FA6-9851-A953E7042653}" type="slidenum">
              <a:rPr lang="en-GB" smtClean="0"/>
              <a:pPr/>
              <a:t>4</a:t>
            </a:fld>
            <a:endParaRPr lang="en-US"/>
          </a:p>
        </p:txBody>
      </p:sp>
      <p:sp>
        <p:nvSpPr>
          <p:cNvPr id="4" name="Rectangle: Rounded Corners 3">
            <a:extLst>
              <a:ext uri="{FF2B5EF4-FFF2-40B4-BE49-F238E27FC236}">
                <a16:creationId xmlns:a16="http://schemas.microsoft.com/office/drawing/2014/main" id="{41E59FF7-1EBD-A7BC-8014-1993FD60238C}"/>
              </a:ext>
            </a:extLst>
          </p:cNvPr>
          <p:cNvSpPr/>
          <p:nvPr/>
        </p:nvSpPr>
        <p:spPr>
          <a:xfrm>
            <a:off x="2169210" y="5181935"/>
            <a:ext cx="6650181" cy="954107"/>
          </a:xfrm>
          <a:prstGeom prst="roundRect">
            <a:avLst/>
          </a:prstGeom>
          <a:solidFill>
            <a:srgbClr val="CC76A6">
              <a:alpha val="34902"/>
            </a:srgbClr>
          </a:solidFill>
          <a:ln>
            <a:solidFill>
              <a:srgbClr val="CC76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algn="ctr" rtl="0" eaLnBrk="1" fontAlgn="t" latinLnBrk="0" hangingPunct="1">
              <a:spcBef>
                <a:spcPts val="0"/>
              </a:spcBef>
              <a:spcAft>
                <a:spcPts val="0"/>
              </a:spcAft>
            </a:pPr>
            <a:r>
              <a:rPr lang="ja-JP" altLang="en-US" sz="1350" b="0" i="0" u="none" strike="noStrike" kern="1200" dirty="0">
                <a:solidFill>
                  <a:schemeClr val="tx1"/>
                </a:solidFill>
                <a:effectLst/>
                <a:latin typeface="Arial" panose="020B0604020202020204" pitchFamily="34" charset="0"/>
              </a:rPr>
              <a:t>インフラ</a:t>
            </a:r>
            <a:r>
              <a:rPr lang="en-US" sz="1350" b="0" i="0" u="none" strike="noStrike" kern="1200" dirty="0">
                <a:solidFill>
                  <a:schemeClr val="tx1"/>
                </a:solidFill>
                <a:effectLst/>
                <a:latin typeface="Arial" panose="020B0604020202020204" pitchFamily="34" charset="0"/>
              </a:rPr>
              <a:t> [</a:t>
            </a:r>
            <a:r>
              <a:rPr lang="en-US" altLang="ja-JP" sz="1350" b="1" dirty="0">
                <a:solidFill>
                  <a:schemeClr val="tx1"/>
                </a:solidFill>
                <a:latin typeface="Arial" panose="020B0604020202020204" pitchFamily="34" charset="0"/>
              </a:rPr>
              <a:t>4500</a:t>
            </a:r>
            <a:r>
              <a:rPr lang="ja-JP" altLang="en-US" sz="1350" b="1" dirty="0">
                <a:solidFill>
                  <a:schemeClr val="tx1"/>
                </a:solidFill>
                <a:latin typeface="Arial" panose="020B0604020202020204" pitchFamily="34" charset="0"/>
              </a:rPr>
              <a:t>万ポンドの</a:t>
            </a:r>
            <a:r>
              <a:rPr lang="en-US" sz="1350" b="1" i="0" u="none" strike="noStrike" kern="1200" dirty="0" err="1">
                <a:solidFill>
                  <a:schemeClr val="tx1"/>
                </a:solidFill>
                <a:effectLst/>
                <a:latin typeface="Arial" panose="020B0604020202020204" pitchFamily="34" charset="0"/>
              </a:rPr>
              <a:t>Wellcome</a:t>
            </a:r>
            <a:r>
              <a:rPr lang="en-US" sz="1350" b="1" i="0" u="none" strike="noStrike" kern="1200" dirty="0">
                <a:solidFill>
                  <a:schemeClr val="tx1"/>
                </a:solidFill>
                <a:effectLst/>
                <a:latin typeface="Arial" panose="020B0604020202020204" pitchFamily="34" charset="0"/>
              </a:rPr>
              <a:t> Trust</a:t>
            </a:r>
            <a:r>
              <a:rPr lang="ja-JP" altLang="en-US" sz="1350" b="1" i="0" u="none" strike="noStrike" kern="1200" dirty="0">
                <a:solidFill>
                  <a:schemeClr val="tx1"/>
                </a:solidFill>
                <a:effectLst/>
                <a:latin typeface="Arial" panose="020B0604020202020204" pitchFamily="34" charset="0"/>
              </a:rPr>
              <a:t>投資</a:t>
            </a:r>
            <a:r>
              <a:rPr lang="en-US" sz="1350" b="0" i="0" u="none" strike="noStrike" kern="1200" dirty="0">
                <a:solidFill>
                  <a:schemeClr val="tx1"/>
                </a:solidFill>
                <a:effectLst/>
                <a:latin typeface="Arial" panose="020B0604020202020204" pitchFamily="34" charset="0"/>
              </a:rPr>
              <a:t>]</a:t>
            </a:r>
            <a:br>
              <a:rPr lang="en-US" sz="1350" b="0" i="0" u="none" strike="noStrike" kern="1200" dirty="0">
                <a:solidFill>
                  <a:schemeClr val="tx1"/>
                </a:solidFill>
                <a:effectLst/>
                <a:latin typeface="Arial" panose="020B0604020202020204" pitchFamily="34" charset="0"/>
              </a:rPr>
            </a:br>
            <a:r>
              <a:rPr lang="en-US" sz="1350" b="0" i="0" u="none" strike="noStrike" kern="1200" dirty="0">
                <a:solidFill>
                  <a:schemeClr val="tx1"/>
                </a:solidFill>
                <a:effectLst/>
                <a:latin typeface="Arial" panose="020B0604020202020204" pitchFamily="34" charset="0"/>
              </a:rPr>
              <a:t>1) </a:t>
            </a:r>
            <a:r>
              <a:rPr lang="ja-JP" altLang="en-US" sz="1350" b="0" i="0" u="none" strike="noStrike" kern="1200" dirty="0">
                <a:solidFill>
                  <a:schemeClr val="tx1"/>
                </a:solidFill>
                <a:effectLst/>
                <a:latin typeface="Arial" panose="020B0604020202020204" pitchFamily="34" charset="0"/>
              </a:rPr>
              <a:t>需要サイドの関与</a:t>
            </a:r>
            <a:r>
              <a:rPr lang="en-US" sz="1350" dirty="0">
                <a:solidFill>
                  <a:schemeClr val="tx1"/>
                </a:solidFill>
                <a:latin typeface="Arial" panose="020B0604020202020204" pitchFamily="34" charset="0"/>
              </a:rPr>
              <a:t>;</a:t>
            </a:r>
            <a:r>
              <a:rPr lang="en-US" sz="1350" b="0" i="0" u="none" strike="noStrike" kern="1200" dirty="0">
                <a:solidFill>
                  <a:schemeClr val="tx1"/>
                </a:solidFill>
                <a:effectLst/>
                <a:latin typeface="Arial" panose="020B0604020202020204" pitchFamily="34" charset="0"/>
              </a:rPr>
              <a:t> 2) </a:t>
            </a:r>
            <a:r>
              <a:rPr lang="ja-JP" altLang="en-US" sz="1350" b="0" i="0" u="none" strike="noStrike" kern="1200" dirty="0">
                <a:solidFill>
                  <a:schemeClr val="tx1"/>
                </a:solidFill>
                <a:effectLst/>
                <a:latin typeface="Arial" panose="020B0604020202020204" pitchFamily="34" charset="0"/>
              </a:rPr>
              <a:t>データ共有・再利用のためのプラットフォーム</a:t>
            </a:r>
            <a:r>
              <a:rPr lang="en-US" sz="1350" b="0" i="0" u="none" strike="noStrike" kern="1200" dirty="0">
                <a:solidFill>
                  <a:schemeClr val="tx1"/>
                </a:solidFill>
                <a:effectLst/>
                <a:latin typeface="Arial" panose="020B0604020202020204" pitchFamily="34" charset="0"/>
              </a:rPr>
              <a:t>; </a:t>
            </a:r>
            <a:br>
              <a:rPr lang="en-US" sz="1350" b="0" i="0" u="none" strike="noStrike" kern="1200" dirty="0">
                <a:solidFill>
                  <a:schemeClr val="tx1"/>
                </a:solidFill>
                <a:effectLst/>
                <a:latin typeface="Arial" panose="020B0604020202020204" pitchFamily="34" charset="0"/>
              </a:rPr>
            </a:br>
            <a:r>
              <a:rPr lang="en-US" sz="1350" b="0" i="0" u="none" strike="noStrike" kern="1200" dirty="0">
                <a:solidFill>
                  <a:schemeClr val="tx1"/>
                </a:solidFill>
                <a:effectLst/>
                <a:latin typeface="Arial" panose="020B0604020202020204" pitchFamily="34" charset="0"/>
                <a:cs typeface="Arial" panose="020B0604020202020204" pitchFamily="34" charset="0"/>
              </a:rPr>
              <a:t>3) </a:t>
            </a:r>
            <a:r>
              <a:rPr lang="en-US" altLang="ja-JP" sz="1350" dirty="0">
                <a:solidFill>
                  <a:schemeClr val="tx1"/>
                </a:solidFill>
                <a:latin typeface="Arial" panose="020B0604020202020204" pitchFamily="34" charset="0"/>
                <a:cs typeface="Arial" panose="020B0604020202020204" pitchFamily="34" charset="0"/>
              </a:rPr>
              <a:t>AI</a:t>
            </a:r>
            <a:r>
              <a:rPr lang="ja-JP" altLang="en-US" sz="1350" dirty="0">
                <a:solidFill>
                  <a:schemeClr val="tx1"/>
                </a:solidFill>
                <a:latin typeface="Arial" panose="020B0604020202020204" pitchFamily="34" charset="0"/>
                <a:cs typeface="Arial" panose="020B0604020202020204" pitchFamily="34" charset="0"/>
              </a:rPr>
              <a:t>の安全・責任ある利用</a:t>
            </a:r>
            <a:r>
              <a:rPr lang="en-US" sz="1350" dirty="0">
                <a:solidFill>
                  <a:schemeClr val="tx1"/>
                </a:solidFill>
                <a:latin typeface="Arial" panose="020B0604020202020204" pitchFamily="34" charset="0"/>
                <a:cs typeface="Arial" panose="020B0604020202020204" pitchFamily="34" charset="0"/>
              </a:rPr>
              <a:t> </a:t>
            </a:r>
            <a:r>
              <a:rPr lang="en-US" sz="1350" b="0" i="0" u="none" strike="noStrike" kern="1200" dirty="0">
                <a:solidFill>
                  <a:schemeClr val="tx1"/>
                </a:solidFill>
                <a:effectLst/>
                <a:latin typeface="Arial" panose="020B0604020202020204" pitchFamily="34" charset="0"/>
              </a:rPr>
              <a:t>[</a:t>
            </a:r>
            <a:r>
              <a:rPr lang="en-US" altLang="ja-JP" sz="1350" b="1" i="0" u="none" strike="noStrike" kern="1200" dirty="0">
                <a:solidFill>
                  <a:schemeClr val="tx1"/>
                </a:solidFill>
                <a:effectLst/>
                <a:latin typeface="Arial" panose="020B0604020202020204" pitchFamily="34" charset="0"/>
              </a:rPr>
              <a:t>AI</a:t>
            </a:r>
            <a:r>
              <a:rPr lang="ja-JP" altLang="en-US" sz="1350" b="1" i="0" u="none" strike="noStrike" kern="1200" dirty="0">
                <a:solidFill>
                  <a:schemeClr val="tx1"/>
                </a:solidFill>
                <a:effectLst/>
                <a:latin typeface="Arial" panose="020B0604020202020204" pitchFamily="34" charset="0"/>
              </a:rPr>
              <a:t>への</a:t>
            </a:r>
            <a:r>
              <a:rPr lang="en-US" altLang="ja-JP" sz="1350" b="1" i="0" u="none" strike="noStrike" kern="1200" dirty="0" err="1">
                <a:solidFill>
                  <a:schemeClr val="tx1"/>
                </a:solidFill>
                <a:effectLst/>
                <a:latin typeface="Arial" panose="020B0604020202020204" pitchFamily="34" charset="0"/>
              </a:rPr>
              <a:t>Wellcome</a:t>
            </a:r>
            <a:r>
              <a:rPr lang="ja-JP" altLang="en-US" sz="1350" b="1" i="0" u="none" strike="noStrike" kern="1200" dirty="0">
                <a:solidFill>
                  <a:schemeClr val="tx1"/>
                </a:solidFill>
                <a:effectLst/>
                <a:latin typeface="Arial" panose="020B0604020202020204" pitchFamily="34" charset="0"/>
              </a:rPr>
              <a:t> </a:t>
            </a:r>
            <a:r>
              <a:rPr lang="en-US" altLang="ja-JP" sz="1350" b="1" i="0" u="none" strike="noStrike" kern="1200" dirty="0">
                <a:solidFill>
                  <a:schemeClr val="tx1"/>
                </a:solidFill>
                <a:effectLst/>
                <a:latin typeface="Arial" panose="020B0604020202020204" pitchFamily="34" charset="0"/>
              </a:rPr>
              <a:t>Trust</a:t>
            </a:r>
            <a:r>
              <a:rPr lang="ja-JP" altLang="en-US" sz="1350" b="1" i="0" u="none" strike="noStrike" kern="1200" dirty="0">
                <a:solidFill>
                  <a:schemeClr val="tx1"/>
                </a:solidFill>
                <a:effectLst/>
                <a:latin typeface="Arial" panose="020B0604020202020204" pitchFamily="34" charset="0"/>
              </a:rPr>
              <a:t>の</a:t>
            </a:r>
            <a:r>
              <a:rPr lang="en-US" altLang="ja-JP" sz="1350" b="1" i="0" u="none" strike="noStrike" kern="1200" dirty="0">
                <a:solidFill>
                  <a:schemeClr val="tx1"/>
                </a:solidFill>
                <a:effectLst/>
                <a:latin typeface="Arial" panose="020B0604020202020204" pitchFamily="34" charset="0"/>
              </a:rPr>
              <a:t>1000</a:t>
            </a:r>
            <a:r>
              <a:rPr lang="ja-JP" altLang="en-US" sz="1350" b="1" i="0" u="none" strike="noStrike" kern="1200" dirty="0">
                <a:solidFill>
                  <a:schemeClr val="tx1"/>
                </a:solidFill>
                <a:effectLst/>
                <a:latin typeface="Arial" panose="020B0604020202020204" pitchFamily="34" charset="0"/>
              </a:rPr>
              <a:t>万ポンドの投資</a:t>
            </a:r>
            <a:r>
              <a:rPr lang="en-US" sz="1350" b="1" i="0" u="none" strike="noStrike" kern="1200" dirty="0">
                <a:solidFill>
                  <a:schemeClr val="tx1"/>
                </a:solidFill>
                <a:effectLst/>
                <a:latin typeface="Arial" panose="020B0604020202020204" pitchFamily="34" charset="0"/>
              </a:rPr>
              <a:t>]</a:t>
            </a:r>
            <a:r>
              <a:rPr lang="en-US" sz="1350" i="0" u="none" strike="noStrike" kern="1200" dirty="0">
                <a:solidFill>
                  <a:schemeClr val="tx1"/>
                </a:solidFill>
                <a:effectLst/>
                <a:latin typeface="Arial" panose="020B0604020202020204" pitchFamily="34" charset="0"/>
              </a:rPr>
              <a:t>;</a:t>
            </a:r>
          </a:p>
          <a:p>
            <a:pPr marL="0" algn="ctr" rtl="0" eaLnBrk="1" fontAlgn="t" latinLnBrk="0" hangingPunct="1">
              <a:spcBef>
                <a:spcPts val="0"/>
              </a:spcBef>
              <a:spcAft>
                <a:spcPts val="0"/>
              </a:spcAft>
            </a:pPr>
            <a:r>
              <a:rPr lang="en-US" sz="1350" dirty="0">
                <a:solidFill>
                  <a:schemeClr val="tx1"/>
                </a:solidFill>
                <a:latin typeface="Arial" panose="020B0604020202020204" pitchFamily="34" charset="0"/>
                <a:cs typeface="Arial" panose="020B0604020202020204" pitchFamily="34" charset="0"/>
              </a:rPr>
              <a:t>4) </a:t>
            </a:r>
            <a:r>
              <a:rPr lang="ja-JP" altLang="en-US" sz="1350" dirty="0">
                <a:solidFill>
                  <a:schemeClr val="tx1"/>
                </a:solidFill>
                <a:latin typeface="Arial" panose="020B0604020202020204" pitchFamily="34" charset="0"/>
                <a:cs typeface="Arial" panose="020B0604020202020204" pitchFamily="34" charset="0"/>
              </a:rPr>
              <a:t>手法・プロセスの革新</a:t>
            </a:r>
            <a:r>
              <a:rPr lang="en-US" sz="1350" b="0" i="0" u="none" strike="noStrike" kern="1200" dirty="0">
                <a:solidFill>
                  <a:schemeClr val="tx1"/>
                </a:solidFill>
                <a:effectLst/>
                <a:latin typeface="Arial" panose="020B0604020202020204" pitchFamily="34" charset="0"/>
                <a:cs typeface="Arial" panose="020B0604020202020204" pitchFamily="34" charset="0"/>
              </a:rPr>
              <a:t>; 5)</a:t>
            </a:r>
            <a:r>
              <a:rPr lang="ja-JP" altLang="en-US" sz="1350" b="0" i="0" u="none" strike="noStrike" kern="1200" dirty="0">
                <a:solidFill>
                  <a:schemeClr val="tx1"/>
                </a:solidFill>
                <a:effectLst/>
                <a:latin typeface="Arial" panose="020B0604020202020204" pitchFamily="34" charset="0"/>
                <a:cs typeface="Arial" panose="020B0604020202020204" pitchFamily="34" charset="0"/>
              </a:rPr>
              <a:t> キャパシティ共有</a:t>
            </a:r>
            <a:endParaRPr lang="en-CA" sz="1350" b="0" i="0" u="none" strike="noStrike" dirty="0">
              <a:solidFill>
                <a:schemeClr val="tx1"/>
              </a:solidFill>
              <a:effectLst/>
              <a:latin typeface="Arial" panose="020B0604020202020204" pitchFamily="34" charset="0"/>
            </a:endParaRPr>
          </a:p>
        </p:txBody>
      </p:sp>
      <p:sp>
        <p:nvSpPr>
          <p:cNvPr id="6" name="Rectangle: Rounded Corners 5">
            <a:extLst>
              <a:ext uri="{FF2B5EF4-FFF2-40B4-BE49-F238E27FC236}">
                <a16:creationId xmlns:a16="http://schemas.microsoft.com/office/drawing/2014/main" id="{93056B50-53A9-94F4-84EE-3D43E96D972E}"/>
              </a:ext>
            </a:extLst>
          </p:cNvPr>
          <p:cNvSpPr/>
          <p:nvPr/>
        </p:nvSpPr>
        <p:spPr>
          <a:xfrm>
            <a:off x="2119334" y="2678302"/>
            <a:ext cx="2159607" cy="2399786"/>
          </a:xfrm>
          <a:prstGeom prst="roundRect">
            <a:avLst/>
          </a:prstGeom>
          <a:solidFill>
            <a:srgbClr val="CC76A6">
              <a:alpha val="20000"/>
            </a:srgbClr>
          </a:solidFill>
          <a:ln>
            <a:solidFill>
              <a:srgbClr val="CC76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350" dirty="0">
                <a:solidFill>
                  <a:schemeClr val="tx1"/>
                </a:solidFill>
              </a:rPr>
              <a:t>SDGs</a:t>
            </a:r>
            <a:r>
              <a:rPr lang="ja-JP" altLang="en-US" sz="1350" dirty="0">
                <a:solidFill>
                  <a:schemeClr val="tx1"/>
                </a:solidFill>
              </a:rPr>
              <a:t>への進歩の加速に関する生きたエビデンス統合</a:t>
            </a:r>
            <a:r>
              <a:rPr lang="en-US" sz="1350" dirty="0">
                <a:solidFill>
                  <a:schemeClr val="tx1"/>
                </a:solidFill>
              </a:rPr>
              <a:t> (LESs)</a:t>
            </a:r>
          </a:p>
          <a:p>
            <a:pPr algn="ctr"/>
            <a:r>
              <a:rPr lang="en-US" sz="1350" dirty="0">
                <a:solidFill>
                  <a:schemeClr val="tx1"/>
                </a:solidFill>
              </a:rPr>
              <a:t>[</a:t>
            </a:r>
            <a:r>
              <a:rPr lang="en-US" altLang="ja-JP" sz="1350" b="1" dirty="0">
                <a:solidFill>
                  <a:schemeClr val="tx1"/>
                </a:solidFill>
              </a:rPr>
              <a:t>1150</a:t>
            </a:r>
            <a:r>
              <a:rPr lang="ja-JP" altLang="en-US" sz="1350" b="1" dirty="0">
                <a:solidFill>
                  <a:schemeClr val="tx1"/>
                </a:solidFill>
              </a:rPr>
              <a:t>万ポンドの</a:t>
            </a:r>
            <a:r>
              <a:rPr lang="en-US" sz="1350" b="1" dirty="0">
                <a:solidFill>
                  <a:schemeClr val="tx1"/>
                </a:solidFill>
              </a:rPr>
              <a:t>UKRI</a:t>
            </a:r>
            <a:r>
              <a:rPr lang="ja-JP" altLang="en-US" sz="1350" b="1" dirty="0">
                <a:solidFill>
                  <a:schemeClr val="tx1"/>
                </a:solidFill>
              </a:rPr>
              <a:t>投資</a:t>
            </a:r>
            <a:r>
              <a:rPr lang="ja-JP" altLang="en-US" sz="1350" i="0" u="none" strike="noStrike" kern="1200" dirty="0">
                <a:solidFill>
                  <a:schemeClr val="tx1"/>
                </a:solidFill>
                <a:effectLst/>
                <a:latin typeface="Arial" panose="020B0604020202020204" pitchFamily="34" charset="0"/>
              </a:rPr>
              <a:t>（インフラ要素</a:t>
            </a:r>
            <a:r>
              <a:rPr lang="en-US" sz="1350" i="0" u="none" strike="noStrike" kern="1200" dirty="0">
                <a:solidFill>
                  <a:schemeClr val="tx1"/>
                </a:solidFill>
                <a:effectLst/>
                <a:latin typeface="Arial" panose="020B0604020202020204" pitchFamily="34" charset="0"/>
              </a:rPr>
              <a:t> </a:t>
            </a:r>
            <a:r>
              <a:rPr lang="en-US" sz="1200" i="0" u="none" strike="noStrike" kern="1200" dirty="0">
                <a:solidFill>
                  <a:schemeClr val="tx1"/>
                </a:solidFill>
                <a:effectLst/>
                <a:latin typeface="Arial" panose="020B0604020202020204" pitchFamily="34" charset="0"/>
              </a:rPr>
              <a:t>1</a:t>
            </a:r>
            <a:r>
              <a:rPr lang="ja-JP" altLang="en-US" sz="1200" i="0" u="none" strike="noStrike" kern="1200" dirty="0">
                <a:solidFill>
                  <a:schemeClr val="tx1"/>
                </a:solidFill>
                <a:effectLst/>
                <a:latin typeface="Arial" panose="020B0604020202020204" pitchFamily="34" charset="0"/>
              </a:rPr>
              <a:t>・</a:t>
            </a:r>
            <a:r>
              <a:rPr lang="en-US" sz="1200" i="0" u="none" strike="noStrike" kern="1200" dirty="0">
                <a:solidFill>
                  <a:schemeClr val="tx1"/>
                </a:solidFill>
                <a:effectLst/>
                <a:latin typeface="Arial" panose="020B0604020202020204" pitchFamily="34" charset="0"/>
              </a:rPr>
              <a:t>3</a:t>
            </a:r>
            <a:r>
              <a:rPr lang="ja-JP" altLang="en-US" sz="1200" i="0" u="none" strike="noStrike" kern="1200" dirty="0">
                <a:solidFill>
                  <a:schemeClr val="tx1"/>
                </a:solidFill>
                <a:effectLst/>
                <a:latin typeface="Arial" panose="020B0604020202020204" pitchFamily="34" charset="0"/>
              </a:rPr>
              <a:t>）</a:t>
            </a:r>
            <a:r>
              <a:rPr lang="en-US" sz="1200" i="0" u="none" strike="noStrike" kern="1200" dirty="0">
                <a:solidFill>
                  <a:schemeClr val="tx1"/>
                </a:solidFill>
                <a:effectLst/>
                <a:latin typeface="Arial" panose="020B0604020202020204" pitchFamily="34" charset="0"/>
              </a:rPr>
              <a:t>]</a:t>
            </a:r>
            <a:endParaRPr lang="en-CA" sz="1200" dirty="0">
              <a:solidFill>
                <a:schemeClr val="tx1"/>
              </a:solidFill>
            </a:endParaRPr>
          </a:p>
        </p:txBody>
      </p:sp>
      <p:sp>
        <p:nvSpPr>
          <p:cNvPr id="7" name="Rectangle: Rounded Corners 6">
            <a:extLst>
              <a:ext uri="{FF2B5EF4-FFF2-40B4-BE49-F238E27FC236}">
                <a16:creationId xmlns:a16="http://schemas.microsoft.com/office/drawing/2014/main" id="{6BF57B1D-01DD-0CA0-1A1E-475FA556C43F}"/>
              </a:ext>
            </a:extLst>
          </p:cNvPr>
          <p:cNvSpPr/>
          <p:nvPr/>
        </p:nvSpPr>
        <p:spPr>
          <a:xfrm>
            <a:off x="4401758" y="2678302"/>
            <a:ext cx="2159607" cy="2399786"/>
          </a:xfrm>
          <a:prstGeom prst="roundRect">
            <a:avLst/>
          </a:prstGeom>
          <a:solidFill>
            <a:srgbClr val="CC76A6">
              <a:alpha val="20000"/>
            </a:srgbClr>
          </a:solidFill>
          <a:ln>
            <a:solidFill>
              <a:srgbClr val="CC76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350" dirty="0">
                <a:solidFill>
                  <a:schemeClr val="tx1"/>
                </a:solidFill>
              </a:rPr>
              <a:t>追加的な</a:t>
            </a:r>
            <a:r>
              <a:rPr lang="en-US" altLang="ja-JP" sz="1350" dirty="0">
                <a:solidFill>
                  <a:schemeClr val="tx1"/>
                </a:solidFill>
              </a:rPr>
              <a:t>SDGs</a:t>
            </a:r>
            <a:r>
              <a:rPr lang="ja-JP" altLang="en-US" sz="1350" dirty="0">
                <a:solidFill>
                  <a:schemeClr val="tx1"/>
                </a:solidFill>
              </a:rPr>
              <a:t>優先事項に関する</a:t>
            </a:r>
            <a:r>
              <a:rPr lang="en-US" sz="1350" dirty="0">
                <a:solidFill>
                  <a:schemeClr val="tx1"/>
                </a:solidFill>
              </a:rPr>
              <a:t>LESs</a:t>
            </a:r>
            <a:r>
              <a:rPr lang="ja-JP" altLang="en-US" sz="1350" dirty="0">
                <a:solidFill>
                  <a:schemeClr val="tx1"/>
                </a:solidFill>
              </a:rPr>
              <a:t>一式</a:t>
            </a:r>
            <a:endParaRPr lang="en-US" sz="1350" dirty="0">
              <a:solidFill>
                <a:schemeClr val="tx1"/>
              </a:solidFill>
            </a:endParaRPr>
          </a:p>
          <a:p>
            <a:pPr algn="ctr"/>
            <a:r>
              <a:rPr lang="en-US" sz="1350" dirty="0">
                <a:solidFill>
                  <a:schemeClr val="tx1"/>
                </a:solidFill>
              </a:rPr>
              <a:t>[</a:t>
            </a:r>
            <a:r>
              <a:rPr lang="en-US" altLang="ja-JP" sz="1350" b="1" dirty="0">
                <a:solidFill>
                  <a:schemeClr val="tx1"/>
                </a:solidFill>
              </a:rPr>
              <a:t>3</a:t>
            </a:r>
            <a:r>
              <a:rPr lang="ja-JP" altLang="en-US" sz="1350" b="1" dirty="0">
                <a:solidFill>
                  <a:schemeClr val="tx1"/>
                </a:solidFill>
              </a:rPr>
              <a:t>つの解決分野における現在・将来の</a:t>
            </a:r>
            <a:r>
              <a:rPr lang="en-US" sz="1350" b="1" dirty="0">
                <a:solidFill>
                  <a:schemeClr val="tx1"/>
                </a:solidFill>
              </a:rPr>
              <a:t> </a:t>
            </a:r>
            <a:r>
              <a:rPr lang="en-US" sz="1350" b="1" dirty="0" err="1">
                <a:solidFill>
                  <a:schemeClr val="tx1"/>
                </a:solidFill>
              </a:rPr>
              <a:t>Wellcome</a:t>
            </a:r>
            <a:r>
              <a:rPr lang="en-US" sz="1350" b="1" dirty="0">
                <a:solidFill>
                  <a:schemeClr val="tx1"/>
                </a:solidFill>
              </a:rPr>
              <a:t> Trust (WT) </a:t>
            </a:r>
            <a:r>
              <a:rPr lang="ja-JP" altLang="en-US" sz="1350" b="1" dirty="0">
                <a:solidFill>
                  <a:schemeClr val="tx1"/>
                </a:solidFill>
              </a:rPr>
              <a:t>投資</a:t>
            </a:r>
            <a:r>
              <a:rPr lang="en-US" sz="1350" dirty="0">
                <a:solidFill>
                  <a:schemeClr val="tx1"/>
                </a:solidFill>
              </a:rPr>
              <a:t>]</a:t>
            </a:r>
            <a:endParaRPr lang="en-CA" sz="1350" dirty="0">
              <a:solidFill>
                <a:schemeClr val="tx1"/>
              </a:solidFill>
            </a:endParaRPr>
          </a:p>
        </p:txBody>
      </p:sp>
      <p:sp>
        <p:nvSpPr>
          <p:cNvPr id="16" name="Rectangle: Rounded Corners 15">
            <a:extLst>
              <a:ext uri="{FF2B5EF4-FFF2-40B4-BE49-F238E27FC236}">
                <a16:creationId xmlns:a16="http://schemas.microsoft.com/office/drawing/2014/main" id="{8BE37E6F-7C46-ECCE-B37D-5FE9029D58E3}"/>
              </a:ext>
            </a:extLst>
          </p:cNvPr>
          <p:cNvSpPr/>
          <p:nvPr/>
        </p:nvSpPr>
        <p:spPr>
          <a:xfrm>
            <a:off x="6672407" y="2687849"/>
            <a:ext cx="2228050" cy="2399786"/>
          </a:xfrm>
          <a:prstGeom prst="roundRect">
            <a:avLst/>
          </a:prstGeom>
          <a:solidFill>
            <a:srgbClr val="CC76A6">
              <a:alpha val="20000"/>
            </a:srgbClr>
          </a:solidFill>
          <a:ln>
            <a:solidFill>
              <a:srgbClr val="CC76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350" dirty="0">
                <a:solidFill>
                  <a:schemeClr val="tx1"/>
                </a:solidFill>
              </a:rPr>
              <a:t>追加的な</a:t>
            </a:r>
            <a:r>
              <a:rPr lang="en-US" altLang="ja-JP" sz="1350" dirty="0">
                <a:solidFill>
                  <a:schemeClr val="tx1"/>
                </a:solidFill>
              </a:rPr>
              <a:t>SDGs</a:t>
            </a:r>
            <a:r>
              <a:rPr lang="ja-JP" altLang="en-US" sz="1350" dirty="0">
                <a:solidFill>
                  <a:schemeClr val="tx1"/>
                </a:solidFill>
              </a:rPr>
              <a:t>およびその他優先順位に関する</a:t>
            </a:r>
            <a:r>
              <a:rPr lang="en-US" sz="1350" dirty="0">
                <a:solidFill>
                  <a:schemeClr val="tx1"/>
                </a:solidFill>
              </a:rPr>
              <a:t>LESs</a:t>
            </a:r>
            <a:r>
              <a:rPr lang="ja-JP" altLang="en-US" sz="1350" dirty="0">
                <a:solidFill>
                  <a:schemeClr val="tx1"/>
                </a:solidFill>
              </a:rPr>
              <a:t>一式</a:t>
            </a:r>
            <a:endParaRPr lang="en-US" sz="1350" dirty="0">
              <a:solidFill>
                <a:schemeClr val="tx1"/>
              </a:solidFill>
            </a:endParaRPr>
          </a:p>
          <a:p>
            <a:pPr algn="ctr"/>
            <a:r>
              <a:rPr lang="en-US" sz="1350" dirty="0">
                <a:solidFill>
                  <a:schemeClr val="tx1"/>
                </a:solidFill>
              </a:rPr>
              <a:t>[</a:t>
            </a:r>
            <a:r>
              <a:rPr lang="ja-JP" altLang="en-US" sz="1350" b="1" dirty="0">
                <a:solidFill>
                  <a:schemeClr val="tx1"/>
                </a:solidFill>
              </a:rPr>
              <a:t>その他資金提供者による将来投資</a:t>
            </a:r>
            <a:r>
              <a:rPr lang="en-US" sz="1350" dirty="0">
                <a:solidFill>
                  <a:schemeClr val="tx1"/>
                </a:solidFill>
              </a:rPr>
              <a:t>] </a:t>
            </a:r>
          </a:p>
        </p:txBody>
      </p:sp>
      <p:sp>
        <p:nvSpPr>
          <p:cNvPr id="5" name="Triangle 4">
            <a:extLst>
              <a:ext uri="{FF2B5EF4-FFF2-40B4-BE49-F238E27FC236}">
                <a16:creationId xmlns:a16="http://schemas.microsoft.com/office/drawing/2014/main" id="{C3804FE4-A2F9-8E58-DDA8-9B174BC7EAB0}"/>
              </a:ext>
            </a:extLst>
          </p:cNvPr>
          <p:cNvSpPr/>
          <p:nvPr/>
        </p:nvSpPr>
        <p:spPr>
          <a:xfrm>
            <a:off x="2251496" y="1463082"/>
            <a:ext cx="6481823" cy="1111731"/>
          </a:xfrm>
          <a:prstGeom prst="triangle">
            <a:avLst/>
          </a:prstGeom>
          <a:solidFill>
            <a:srgbClr val="CC76A6">
              <a:alpha val="5098"/>
            </a:srgbClr>
          </a:solidFill>
          <a:ln>
            <a:solidFill>
              <a:srgbClr val="CC76A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6E0B069-8478-7765-6DC1-333F33CA37AA}"/>
              </a:ext>
            </a:extLst>
          </p:cNvPr>
          <p:cNvSpPr txBox="1"/>
          <p:nvPr/>
        </p:nvSpPr>
        <p:spPr>
          <a:xfrm>
            <a:off x="4056756" y="1692672"/>
            <a:ext cx="2871299" cy="923330"/>
          </a:xfrm>
          <a:prstGeom prst="rect">
            <a:avLst/>
          </a:prstGeom>
          <a:noFill/>
        </p:spPr>
        <p:txBody>
          <a:bodyPr wrap="none" rtlCol="0">
            <a:spAutoFit/>
          </a:bodyPr>
          <a:lstStyle/>
          <a:p>
            <a:pPr algn="ctr"/>
            <a:r>
              <a:rPr lang="ja-JP" altLang="en-US" sz="1350" dirty="0"/>
              <a:t>意思決定者、セクター、地域、</a:t>
            </a:r>
            <a:br>
              <a:rPr lang="en-US" altLang="ja-JP" sz="1350" dirty="0"/>
            </a:br>
            <a:r>
              <a:rPr lang="ja-JP" altLang="en-US" sz="1350" dirty="0"/>
              <a:t>言語ごとに異なる方法で</a:t>
            </a:r>
            <a:br>
              <a:rPr lang="en-US" altLang="ja-JP" sz="1350" dirty="0"/>
            </a:br>
            <a:r>
              <a:rPr lang="ja-JP" altLang="en-US" sz="1350" dirty="0"/>
              <a:t>提供される実行可能なインサイト</a:t>
            </a:r>
          </a:p>
          <a:p>
            <a:pPr algn="ctr"/>
            <a:r>
              <a:rPr lang="en-US" altLang="ja-JP" sz="1350" b="1" dirty="0"/>
              <a:t>[</a:t>
            </a:r>
            <a:r>
              <a:rPr lang="ja-JP" altLang="en-US" sz="1350" b="1" dirty="0"/>
              <a:t>他の資金提供者による将来の投資］</a:t>
            </a:r>
            <a:endParaRPr lang="en-US" altLang="ja-JP" sz="1350" b="1" dirty="0"/>
          </a:p>
        </p:txBody>
      </p:sp>
      <p:sp>
        <p:nvSpPr>
          <p:cNvPr id="11" name="TextBox 10">
            <a:extLst>
              <a:ext uri="{FF2B5EF4-FFF2-40B4-BE49-F238E27FC236}">
                <a16:creationId xmlns:a16="http://schemas.microsoft.com/office/drawing/2014/main" id="{5E21029B-B6E7-7E0D-7F4D-639BFB1CEE04}"/>
              </a:ext>
            </a:extLst>
          </p:cNvPr>
          <p:cNvSpPr txBox="1"/>
          <p:nvPr/>
        </p:nvSpPr>
        <p:spPr>
          <a:xfrm>
            <a:off x="8938666" y="1554071"/>
            <a:ext cx="2946867" cy="923330"/>
          </a:xfrm>
          <a:prstGeom prst="rect">
            <a:avLst/>
          </a:prstGeom>
          <a:noFill/>
        </p:spPr>
        <p:txBody>
          <a:bodyPr wrap="square" rtlCol="0">
            <a:spAutoFit/>
          </a:bodyPr>
          <a:lstStyle/>
          <a:p>
            <a:r>
              <a:rPr lang="ja-JP" altLang="en-US" sz="1350" dirty="0"/>
              <a:t>教育セクターの例</a:t>
            </a:r>
            <a:r>
              <a:rPr lang="en-CA" sz="1350" dirty="0"/>
              <a:t>:</a:t>
            </a:r>
          </a:p>
          <a:p>
            <a:pPr marL="266700" indent="-266700">
              <a:buAutoNum type="arabicParenR"/>
            </a:pPr>
            <a:r>
              <a:rPr lang="ja-JP" altLang="en-US" sz="1350" dirty="0"/>
              <a:t>ベストバイ</a:t>
            </a:r>
            <a:r>
              <a:rPr lang="en-CA" sz="1350" dirty="0"/>
              <a:t>: </a:t>
            </a:r>
            <a:r>
              <a:rPr lang="en-CA" sz="1350" dirty="0">
                <a:hlinkClick r:id="rId3"/>
              </a:rPr>
              <a:t>GEEAP</a:t>
            </a:r>
            <a:endParaRPr lang="en-CA" sz="1350" dirty="0"/>
          </a:p>
          <a:p>
            <a:pPr marL="266700" indent="-266700">
              <a:buAutoNum type="arabicParenR"/>
            </a:pPr>
            <a:r>
              <a:rPr lang="ja-JP" altLang="en-US" sz="1350" dirty="0"/>
              <a:t>幅広いアプローチ</a:t>
            </a:r>
            <a:r>
              <a:rPr lang="en-CA" sz="1350" dirty="0"/>
              <a:t>: </a:t>
            </a:r>
            <a:r>
              <a:rPr lang="en-CA" sz="1350" dirty="0">
                <a:hlinkClick r:id="rId4"/>
              </a:rPr>
              <a:t>EEF</a:t>
            </a:r>
            <a:endParaRPr lang="en-CA" sz="1350" dirty="0"/>
          </a:p>
          <a:p>
            <a:pPr marL="266700" indent="-266700">
              <a:buAutoNum type="arabicParenR"/>
            </a:pPr>
            <a:r>
              <a:rPr lang="ja-JP" altLang="en-US" sz="1350" dirty="0"/>
              <a:t>ブランドプログラム</a:t>
            </a:r>
            <a:r>
              <a:rPr lang="en-CA" sz="1350" dirty="0"/>
              <a:t>: </a:t>
            </a:r>
            <a:r>
              <a:rPr lang="en-CA" sz="1350" dirty="0">
                <a:hlinkClick r:id="rId5"/>
              </a:rPr>
              <a:t>IES WWC</a:t>
            </a:r>
            <a:endParaRPr lang="en-CA" sz="1350" dirty="0"/>
          </a:p>
        </p:txBody>
      </p:sp>
      <p:cxnSp>
        <p:nvCxnSpPr>
          <p:cNvPr id="13" name="Straight Arrow Connector 12">
            <a:extLst>
              <a:ext uri="{FF2B5EF4-FFF2-40B4-BE49-F238E27FC236}">
                <a16:creationId xmlns:a16="http://schemas.microsoft.com/office/drawing/2014/main" id="{37105211-097D-67A3-CAA5-0EC3DAD47534}"/>
              </a:ext>
            </a:extLst>
          </p:cNvPr>
          <p:cNvCxnSpPr>
            <a:cxnSpLocks/>
          </p:cNvCxnSpPr>
          <p:nvPr/>
        </p:nvCxnSpPr>
        <p:spPr>
          <a:xfrm flipV="1">
            <a:off x="7786432" y="1703823"/>
            <a:ext cx="1077295" cy="65489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18250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FA81C0-0E70-691B-D8C3-5C7B83226B5D}"/>
              </a:ext>
            </a:extLst>
          </p:cNvPr>
          <p:cNvSpPr>
            <a:spLocks noGrp="1"/>
          </p:cNvSpPr>
          <p:nvPr>
            <p:ph type="title"/>
          </p:nvPr>
        </p:nvSpPr>
        <p:spPr/>
        <p:txBody>
          <a:bodyPr>
            <a:noAutofit/>
          </a:bodyPr>
          <a:lstStyle/>
          <a:p>
            <a:r>
              <a:rPr lang="en-US" altLang="ja-JP" dirty="0"/>
              <a:t>ESIC</a:t>
            </a:r>
            <a:r>
              <a:rPr lang="ja-JP" altLang="en-US" dirty="0"/>
              <a:t>企画プロセスは、多くの「利害関係者」、特に左右の</a:t>
            </a:r>
            <a:r>
              <a:rPr lang="en-US" altLang="ja-JP" dirty="0"/>
              <a:t>2</a:t>
            </a:r>
            <a:r>
              <a:rPr lang="ja-JP" altLang="en-US" dirty="0"/>
              <a:t>つずつの円で示されているグループが関与する</a:t>
            </a:r>
            <a:endParaRPr lang="en-US" dirty="0">
              <a:solidFill>
                <a:srgbClr val="FF0000"/>
              </a:solidFill>
            </a:endParaRPr>
          </a:p>
        </p:txBody>
      </p:sp>
      <p:sp>
        <p:nvSpPr>
          <p:cNvPr id="6" name="Freeform 5">
            <a:extLst>
              <a:ext uri="{FF2B5EF4-FFF2-40B4-BE49-F238E27FC236}">
                <a16:creationId xmlns:a16="http://schemas.microsoft.com/office/drawing/2014/main" id="{7F908067-ECAA-3C73-239C-4020768EE514}"/>
              </a:ext>
            </a:extLst>
          </p:cNvPr>
          <p:cNvSpPr/>
          <p:nvPr/>
        </p:nvSpPr>
        <p:spPr>
          <a:xfrm>
            <a:off x="772402" y="4220530"/>
            <a:ext cx="2345993" cy="2241402"/>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rgbClr val="E7E6E6">
              <a:alpha val="49804"/>
            </a:srgbClr>
          </a:solidFill>
          <a:ln>
            <a:solidFill>
              <a:schemeClr val="accent3"/>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3494" tIns="568960" rIns="433493" bIns="1219200" numCol="1" spcCol="1270" anchor="ctr" anchorCtr="0">
            <a:noAutofit/>
          </a:bodyPr>
          <a:lstStyle/>
          <a:p>
            <a:pPr marL="0" lvl="0" indent="0" algn="ctr" defTabSz="1466850">
              <a:lnSpc>
                <a:spcPct val="90000"/>
              </a:lnSpc>
              <a:spcBef>
                <a:spcPct val="0"/>
              </a:spcBef>
              <a:spcAft>
                <a:spcPct val="35000"/>
              </a:spcAft>
              <a:buNone/>
            </a:pPr>
            <a:endParaRPr lang="en-US" sz="1400" kern="1200" dirty="0"/>
          </a:p>
        </p:txBody>
      </p:sp>
      <p:sp>
        <p:nvSpPr>
          <p:cNvPr id="9" name="Oval 8">
            <a:extLst>
              <a:ext uri="{FF2B5EF4-FFF2-40B4-BE49-F238E27FC236}">
                <a16:creationId xmlns:a16="http://schemas.microsoft.com/office/drawing/2014/main" id="{4856E63A-29FE-3583-91BC-8CE2815B80AB}"/>
              </a:ext>
            </a:extLst>
          </p:cNvPr>
          <p:cNvSpPr>
            <a:spLocks noChangeAspect="1"/>
          </p:cNvSpPr>
          <p:nvPr/>
        </p:nvSpPr>
        <p:spPr>
          <a:xfrm>
            <a:off x="8407338" y="2609152"/>
            <a:ext cx="720000" cy="720000"/>
          </a:xfrm>
          <a:prstGeom prst="ellipse">
            <a:avLst/>
          </a:prstGeom>
          <a:solidFill>
            <a:schemeClr val="bg1"/>
          </a:solidFill>
          <a:ln>
            <a:solidFill>
              <a:srgbClr val="24477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44776"/>
              </a:solidFill>
            </a:endParaRPr>
          </a:p>
        </p:txBody>
      </p:sp>
      <p:pic>
        <p:nvPicPr>
          <p:cNvPr id="11" name="Graphic 10" descr="Board Of Directors with solid fill">
            <a:extLst>
              <a:ext uri="{FF2B5EF4-FFF2-40B4-BE49-F238E27FC236}">
                <a16:creationId xmlns:a16="http://schemas.microsoft.com/office/drawing/2014/main" id="{EE290E09-C08E-BBEB-1A84-0F4C7A5FDA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73424" y="2678596"/>
            <a:ext cx="587827" cy="587827"/>
          </a:xfrm>
          <a:prstGeom prst="rect">
            <a:avLst/>
          </a:prstGeom>
        </p:spPr>
      </p:pic>
      <p:sp>
        <p:nvSpPr>
          <p:cNvPr id="12" name="TextBox 11">
            <a:extLst>
              <a:ext uri="{FF2B5EF4-FFF2-40B4-BE49-F238E27FC236}">
                <a16:creationId xmlns:a16="http://schemas.microsoft.com/office/drawing/2014/main" id="{5D5766BA-EE72-061E-8C02-90B2615DB3AA}"/>
              </a:ext>
            </a:extLst>
          </p:cNvPr>
          <p:cNvSpPr txBox="1"/>
          <p:nvPr/>
        </p:nvSpPr>
        <p:spPr>
          <a:xfrm>
            <a:off x="9115320" y="2663679"/>
            <a:ext cx="2960184" cy="646331"/>
          </a:xfrm>
          <a:prstGeom prst="rect">
            <a:avLst/>
          </a:prstGeom>
          <a:noFill/>
        </p:spPr>
        <p:txBody>
          <a:bodyPr wrap="square" rtlCol="0">
            <a:spAutoFit/>
          </a:bodyPr>
          <a:lstStyle/>
          <a:p>
            <a:r>
              <a:rPr lang="ja-JP" altLang="en-US" sz="1200" dirty="0"/>
              <a:t>助言・意思決定プロセス</a:t>
            </a:r>
            <a:endParaRPr lang="en-US" sz="1200" dirty="0"/>
          </a:p>
          <a:p>
            <a:r>
              <a:rPr lang="en-US" sz="1200" dirty="0"/>
              <a:t>(</a:t>
            </a:r>
            <a:r>
              <a:rPr lang="ja-JP" altLang="en-US" sz="1200" dirty="0"/>
              <a:t>例：政府の政策立案者や組織リーダーの関与</a:t>
            </a:r>
            <a:r>
              <a:rPr lang="en-US" sz="1200" dirty="0"/>
              <a:t>)</a:t>
            </a:r>
          </a:p>
        </p:txBody>
      </p:sp>
      <p:sp>
        <p:nvSpPr>
          <p:cNvPr id="13" name="Oval 12">
            <a:extLst>
              <a:ext uri="{FF2B5EF4-FFF2-40B4-BE49-F238E27FC236}">
                <a16:creationId xmlns:a16="http://schemas.microsoft.com/office/drawing/2014/main" id="{8E69B248-977B-7C19-4A2C-467603AE9F50}"/>
              </a:ext>
            </a:extLst>
          </p:cNvPr>
          <p:cNvSpPr>
            <a:spLocks noChangeAspect="1"/>
          </p:cNvSpPr>
          <p:nvPr/>
        </p:nvSpPr>
        <p:spPr>
          <a:xfrm>
            <a:off x="8407338" y="3398257"/>
            <a:ext cx="720000" cy="720000"/>
          </a:xfrm>
          <a:prstGeom prst="ellipse">
            <a:avLst/>
          </a:prstGeom>
          <a:solidFill>
            <a:schemeClr val="bg1"/>
          </a:solidFill>
          <a:ln>
            <a:solidFill>
              <a:srgbClr val="24477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465CD12-5ADA-0E66-A14F-426A0E661399}"/>
              </a:ext>
            </a:extLst>
          </p:cNvPr>
          <p:cNvSpPr txBox="1"/>
          <p:nvPr/>
        </p:nvSpPr>
        <p:spPr>
          <a:xfrm>
            <a:off x="9110134" y="3521749"/>
            <a:ext cx="2970556" cy="461665"/>
          </a:xfrm>
          <a:prstGeom prst="rect">
            <a:avLst/>
          </a:prstGeom>
          <a:noFill/>
        </p:spPr>
        <p:txBody>
          <a:bodyPr wrap="square" rtlCol="0">
            <a:spAutoFit/>
          </a:bodyPr>
          <a:lstStyle/>
          <a:p>
            <a:r>
              <a:rPr lang="ja-JP" altLang="en-US" sz="1200" dirty="0"/>
              <a:t>学習・改善プラットフォーム</a:t>
            </a:r>
            <a:endParaRPr lang="en-US" sz="1200" dirty="0"/>
          </a:p>
          <a:p>
            <a:r>
              <a:rPr lang="en-US" sz="1200" dirty="0"/>
              <a:t>(</a:t>
            </a:r>
            <a:r>
              <a:rPr lang="ja-JP" altLang="en-US" sz="1200" dirty="0"/>
              <a:t>例：専門家の支援</a:t>
            </a:r>
            <a:r>
              <a:rPr lang="en-US" sz="1200" dirty="0"/>
              <a:t>)</a:t>
            </a:r>
          </a:p>
        </p:txBody>
      </p:sp>
      <p:pic>
        <p:nvPicPr>
          <p:cNvPr id="20" name="Graphic 19">
            <a:extLst>
              <a:ext uri="{FF2B5EF4-FFF2-40B4-BE49-F238E27FC236}">
                <a16:creationId xmlns:a16="http://schemas.microsoft.com/office/drawing/2014/main" id="{DBC0E3F0-B3B5-AD07-A22A-C5F8CC9AB01A}"/>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499683" y="3573834"/>
            <a:ext cx="510825" cy="446971"/>
          </a:xfrm>
          <a:prstGeom prst="rect">
            <a:avLst/>
          </a:prstGeom>
        </p:spPr>
      </p:pic>
      <p:sp>
        <p:nvSpPr>
          <p:cNvPr id="21" name="TextBox 20">
            <a:extLst>
              <a:ext uri="{FF2B5EF4-FFF2-40B4-BE49-F238E27FC236}">
                <a16:creationId xmlns:a16="http://schemas.microsoft.com/office/drawing/2014/main" id="{7010D3EB-3589-79D8-F699-DCC0198DA132}"/>
              </a:ext>
            </a:extLst>
          </p:cNvPr>
          <p:cNvSpPr txBox="1"/>
          <p:nvPr/>
        </p:nvSpPr>
        <p:spPr>
          <a:xfrm>
            <a:off x="491949" y="4850559"/>
            <a:ext cx="2934094" cy="1000274"/>
          </a:xfrm>
          <a:prstGeom prst="rect">
            <a:avLst/>
          </a:prstGeom>
          <a:noFill/>
        </p:spPr>
        <p:txBody>
          <a:bodyPr wrap="square">
            <a:spAutoFit/>
          </a:bodyPr>
          <a:lstStyle/>
          <a:p>
            <a:pPr marL="0" marR="0" lvl="0" indent="0" algn="ctr" defTabSz="1466850" rtl="0" eaLnBrk="1" fontAlgn="auto" latinLnBrk="0" hangingPunct="1">
              <a:spcBef>
                <a:spcPct val="0"/>
              </a:spcBef>
              <a:buClrTx/>
              <a:buSzTx/>
              <a:buFontTx/>
              <a:buNone/>
              <a:tabLst/>
              <a:defRPr/>
            </a:pPr>
            <a:r>
              <a:rPr kumimoji="0" lang="en-US" sz="1500" b="0" i="0" u="none" strike="noStrike" kern="1200" cap="none" spc="0" normalizeH="0" baseline="0" noProof="0" dirty="0">
                <a:ln>
                  <a:noFill/>
                </a:ln>
                <a:effectLst/>
                <a:uLnTx/>
                <a:uFillTx/>
                <a:latin typeface="Arial" panose="020B0604020202020204"/>
                <a:ea typeface="+mn-ea"/>
                <a:cs typeface="+mn-cs"/>
              </a:rPr>
              <a:t>Building a Global </a:t>
            </a:r>
            <a:br>
              <a:rPr kumimoji="0" lang="en-US" sz="1500" b="0" i="0" u="none" strike="noStrike" kern="1200" cap="none" spc="0" normalizeH="0" baseline="0" noProof="0" dirty="0">
                <a:ln>
                  <a:noFill/>
                </a:ln>
                <a:effectLst/>
                <a:uLnTx/>
                <a:uFillTx/>
                <a:latin typeface="Arial" panose="020B0604020202020204"/>
                <a:ea typeface="+mn-ea"/>
                <a:cs typeface="+mn-cs"/>
              </a:rPr>
            </a:br>
            <a:r>
              <a:rPr kumimoji="0" lang="en-US" sz="1500" b="0" i="0" u="none" strike="noStrike" kern="1200" cap="none" spc="0" normalizeH="0" baseline="0" noProof="0" dirty="0">
                <a:ln>
                  <a:noFill/>
                </a:ln>
                <a:effectLst/>
                <a:uLnTx/>
                <a:uFillTx/>
                <a:latin typeface="Arial" panose="020B0604020202020204"/>
                <a:ea typeface="+mn-ea"/>
                <a:cs typeface="+mn-cs"/>
              </a:rPr>
              <a:t>Evidence-Synthesis </a:t>
            </a:r>
          </a:p>
          <a:p>
            <a:pPr marL="0" marR="0" lvl="0" indent="0" algn="ctr" defTabSz="1466850" rtl="0" eaLnBrk="1" fontAlgn="auto" latinLnBrk="0" hangingPunct="1">
              <a:spcBef>
                <a:spcPct val="0"/>
              </a:spcBef>
              <a:buClrTx/>
              <a:buSzTx/>
              <a:buFontTx/>
              <a:buNone/>
              <a:tabLst/>
              <a:defRPr/>
            </a:pPr>
            <a:r>
              <a:rPr kumimoji="0" lang="en-US" sz="1500" b="0" i="0" u="none" strike="noStrike" kern="1200" cap="none" spc="0" normalizeH="0" baseline="0" noProof="0" dirty="0">
                <a:ln>
                  <a:noFill/>
                </a:ln>
                <a:effectLst/>
                <a:uLnTx/>
                <a:uFillTx/>
                <a:latin typeface="Arial" panose="020B0604020202020204"/>
                <a:ea typeface="+mn-ea"/>
                <a:cs typeface="+mn-cs"/>
              </a:rPr>
              <a:t>Community (BGESC)</a:t>
            </a:r>
            <a:br>
              <a:rPr kumimoji="0" lang="en-US" sz="1500" b="0" i="0" u="none" strike="noStrike" kern="1200" cap="none" spc="0" normalizeH="0" baseline="0" noProof="0" dirty="0">
                <a:ln>
                  <a:noFill/>
                </a:ln>
                <a:effectLst/>
                <a:uLnTx/>
                <a:uFillTx/>
                <a:latin typeface="Arial" panose="020B0604020202020204"/>
                <a:ea typeface="+mn-ea"/>
                <a:cs typeface="+mn-cs"/>
              </a:rPr>
            </a:br>
            <a:r>
              <a:rPr kumimoji="0" lang="ja-JP" altLang="en-US" sz="1400" b="1" i="0" u="none" strike="noStrike" kern="1200" cap="none" spc="0" normalizeH="0" baseline="0" noProof="0" dirty="0">
                <a:ln>
                  <a:noFill/>
                </a:ln>
                <a:effectLst/>
                <a:uLnTx/>
                <a:uFillTx/>
                <a:latin typeface="Arial" panose="020B0604020202020204"/>
                <a:ea typeface="+mn-ea"/>
                <a:cs typeface="+mn-cs"/>
              </a:rPr>
              <a:t>エビデンス統合グループ</a:t>
            </a:r>
            <a:endParaRPr kumimoji="0" lang="en-US" sz="1400" b="1" i="0" u="none" strike="noStrike" kern="1200" cap="none" spc="0" normalizeH="0" baseline="0" noProof="0" dirty="0">
              <a:ln>
                <a:noFill/>
              </a:ln>
              <a:effectLst/>
              <a:uLnTx/>
              <a:uFillTx/>
              <a:latin typeface="Arial" panose="020B0604020202020204"/>
              <a:ea typeface="+mn-ea"/>
              <a:cs typeface="+mn-cs"/>
            </a:endParaRPr>
          </a:p>
        </p:txBody>
      </p:sp>
      <p:sp>
        <p:nvSpPr>
          <p:cNvPr id="4" name="Freeform 5">
            <a:extLst>
              <a:ext uri="{FF2B5EF4-FFF2-40B4-BE49-F238E27FC236}">
                <a16:creationId xmlns:a16="http://schemas.microsoft.com/office/drawing/2014/main" id="{F9AAFD23-4F29-111D-8368-4F23377FA2ED}"/>
              </a:ext>
            </a:extLst>
          </p:cNvPr>
          <p:cNvSpPr/>
          <p:nvPr/>
        </p:nvSpPr>
        <p:spPr>
          <a:xfrm>
            <a:off x="3217332" y="4433883"/>
            <a:ext cx="2345993" cy="2241402"/>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rgbClr val="E7E6E6">
              <a:alpha val="49804"/>
            </a:srgbClr>
          </a:solidFill>
          <a:ln>
            <a:solidFill>
              <a:schemeClr val="accent5"/>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3494" tIns="568960" rIns="433493" bIns="1219200" numCol="1" spcCol="1270" anchor="ctr" anchorCtr="0">
            <a:noAutofit/>
          </a:bodyPr>
          <a:lstStyle/>
          <a:p>
            <a:pPr marL="0" lvl="0" indent="0" algn="ctr" defTabSz="1466850">
              <a:lnSpc>
                <a:spcPct val="90000"/>
              </a:lnSpc>
              <a:spcBef>
                <a:spcPct val="0"/>
              </a:spcBef>
              <a:spcAft>
                <a:spcPct val="35000"/>
              </a:spcAft>
              <a:buNone/>
            </a:pPr>
            <a:endParaRPr lang="en-US" sz="1400" kern="1200" dirty="0"/>
          </a:p>
        </p:txBody>
      </p:sp>
      <p:sp>
        <p:nvSpPr>
          <p:cNvPr id="5" name="TextBox 4">
            <a:extLst>
              <a:ext uri="{FF2B5EF4-FFF2-40B4-BE49-F238E27FC236}">
                <a16:creationId xmlns:a16="http://schemas.microsoft.com/office/drawing/2014/main" id="{73A12A25-0B16-C2FF-3AED-F6AE3C5463D8}"/>
              </a:ext>
            </a:extLst>
          </p:cNvPr>
          <p:cNvSpPr txBox="1"/>
          <p:nvPr/>
        </p:nvSpPr>
        <p:spPr>
          <a:xfrm>
            <a:off x="2923281" y="4968332"/>
            <a:ext cx="2934094" cy="1461939"/>
          </a:xfrm>
          <a:prstGeom prst="rect">
            <a:avLst/>
          </a:prstGeom>
          <a:noFill/>
          <a:ln>
            <a:noFill/>
          </a:ln>
        </p:spPr>
        <p:txBody>
          <a:bodyPr wrap="square">
            <a:spAutoFit/>
          </a:bodyPr>
          <a:lstStyle/>
          <a:p>
            <a:pPr marL="0" marR="0" lvl="0" indent="0" algn="ctr" defTabSz="1466850" rtl="0" eaLnBrk="1" fontAlgn="auto" latinLnBrk="0" hangingPunct="1">
              <a:spcBef>
                <a:spcPct val="0"/>
              </a:spcBef>
              <a:buClrTx/>
              <a:buSzTx/>
              <a:buFontTx/>
              <a:buNone/>
              <a:tabLst/>
              <a:defRPr/>
            </a:pPr>
            <a:r>
              <a:rPr kumimoji="0" lang="ja-JP" altLang="en-US" sz="1500" b="1" i="0" u="none" strike="noStrike" kern="1200" cap="none" spc="0" normalizeH="0" baseline="0" noProof="0" dirty="0">
                <a:ln>
                  <a:noFill/>
                </a:ln>
                <a:effectLst/>
                <a:uLnTx/>
                <a:uFillTx/>
                <a:latin typeface="Arial" panose="020B0604020202020204"/>
                <a:ea typeface="+mn-ea"/>
                <a:cs typeface="+mn-cs"/>
              </a:rPr>
              <a:t>他の形式のエビデンス</a:t>
            </a:r>
            <a:br>
              <a:rPr kumimoji="0" lang="en-US" altLang="ja-JP" sz="1500" b="1" i="0" u="none" strike="noStrike" kern="1200" cap="none" spc="0" normalizeH="0" baseline="0" noProof="0" dirty="0">
                <a:ln>
                  <a:noFill/>
                </a:ln>
                <a:effectLst/>
                <a:uLnTx/>
                <a:uFillTx/>
                <a:latin typeface="Arial" panose="020B0604020202020204"/>
                <a:ea typeface="+mn-ea"/>
                <a:cs typeface="+mn-cs"/>
              </a:rPr>
            </a:br>
            <a:r>
              <a:rPr kumimoji="0" lang="ja-JP" altLang="en-US" sz="1500" b="1" i="0" u="none" strike="noStrike" kern="1200" cap="none" spc="0" normalizeH="0" baseline="0" noProof="0" dirty="0">
                <a:ln>
                  <a:noFill/>
                </a:ln>
                <a:effectLst/>
                <a:uLnTx/>
                <a:uFillTx/>
                <a:latin typeface="Arial" panose="020B0604020202020204"/>
                <a:ea typeface="+mn-ea"/>
                <a:cs typeface="+mn-cs"/>
              </a:rPr>
              <a:t>（例：データ分析、評価、</a:t>
            </a:r>
            <a:br>
              <a:rPr kumimoji="0" lang="en-US" altLang="ja-JP" sz="1500" b="1" i="0" u="none" strike="noStrike" kern="1200" cap="none" spc="0" normalizeH="0" baseline="0" noProof="0" dirty="0">
                <a:ln>
                  <a:noFill/>
                </a:ln>
                <a:effectLst/>
                <a:uLnTx/>
                <a:uFillTx/>
                <a:latin typeface="Arial" panose="020B0604020202020204"/>
                <a:ea typeface="+mn-ea"/>
                <a:cs typeface="+mn-cs"/>
              </a:rPr>
            </a:br>
            <a:r>
              <a:rPr kumimoji="0" lang="ja-JP" altLang="en-US" sz="1500" b="1" i="0" u="none" strike="noStrike" kern="1200" cap="none" spc="0" normalizeH="0" baseline="0" noProof="0" dirty="0">
                <a:ln>
                  <a:noFill/>
                </a:ln>
                <a:effectLst/>
                <a:uLnTx/>
                <a:uFillTx/>
                <a:latin typeface="Arial" panose="020B0604020202020204"/>
                <a:ea typeface="+mn-ea"/>
                <a:cs typeface="+mn-cs"/>
              </a:rPr>
              <a:t>行動科学）をリードする</a:t>
            </a:r>
            <a:br>
              <a:rPr kumimoji="0" lang="en-US" altLang="ja-JP" sz="1500" b="1" i="0" u="none" strike="noStrike" kern="1200" cap="none" spc="0" normalizeH="0" baseline="0" noProof="0" dirty="0">
                <a:ln>
                  <a:noFill/>
                </a:ln>
                <a:effectLst/>
                <a:uLnTx/>
                <a:uFillTx/>
                <a:latin typeface="Arial" panose="020B0604020202020204"/>
                <a:ea typeface="+mn-ea"/>
                <a:cs typeface="+mn-cs"/>
              </a:rPr>
            </a:br>
            <a:r>
              <a:rPr kumimoji="0" lang="en-US" altLang="ja-JP" sz="1500" b="0" i="0" u="none" strike="noStrike" kern="1200" cap="none" spc="0" normalizeH="0" baseline="0" noProof="0" dirty="0">
                <a:ln>
                  <a:noFill/>
                </a:ln>
                <a:effectLst/>
                <a:uLnTx/>
                <a:uFillTx/>
                <a:latin typeface="Arial" panose="020B0604020202020204"/>
                <a:ea typeface="+mn-ea"/>
                <a:cs typeface="+mn-cs"/>
              </a:rPr>
              <a:t>Council of Boundary </a:t>
            </a:r>
          </a:p>
          <a:p>
            <a:pPr marL="0" marR="0" lvl="0" indent="0" algn="ctr" defTabSz="1466850" rtl="0" eaLnBrk="1" fontAlgn="auto" latinLnBrk="0" hangingPunct="1">
              <a:spcBef>
                <a:spcPct val="0"/>
              </a:spcBef>
              <a:buClrTx/>
              <a:buSzTx/>
              <a:buFontTx/>
              <a:buNone/>
              <a:tabLst/>
              <a:defRPr/>
            </a:pPr>
            <a:r>
              <a:rPr kumimoji="0" lang="en-US" altLang="ja-JP" sz="1500" b="0" i="0" u="none" strike="noStrike" kern="1200" cap="none" spc="0" normalizeH="0" baseline="0" noProof="0" dirty="0">
                <a:ln>
                  <a:noFill/>
                </a:ln>
                <a:effectLst/>
                <a:uLnTx/>
                <a:uFillTx/>
                <a:latin typeface="Arial" panose="020B0604020202020204"/>
                <a:ea typeface="+mn-ea"/>
                <a:cs typeface="+mn-cs"/>
              </a:rPr>
              <a:t>Spanners (</a:t>
            </a:r>
            <a:r>
              <a:rPr kumimoji="0" lang="en-US" altLang="ja-JP" sz="1500" b="0" i="0" u="none" strike="noStrike" kern="1200" cap="none" spc="0" normalizeH="0" baseline="0" noProof="0" dirty="0" err="1">
                <a:ln>
                  <a:noFill/>
                </a:ln>
                <a:effectLst/>
                <a:uLnTx/>
                <a:uFillTx/>
                <a:latin typeface="Arial" panose="020B0604020202020204"/>
                <a:ea typeface="+mn-ea"/>
                <a:cs typeface="+mn-cs"/>
              </a:rPr>
              <a:t>CoBS</a:t>
            </a:r>
            <a:r>
              <a:rPr kumimoji="0" lang="en-US" altLang="ja-JP" sz="1500" b="0" i="0" u="none" strike="noStrike" kern="1200" cap="none" spc="0" normalizeH="0" baseline="0" noProof="0" dirty="0">
                <a:ln>
                  <a:noFill/>
                </a:ln>
                <a:effectLst/>
                <a:uLnTx/>
                <a:uFillTx/>
                <a:latin typeface="Arial" panose="020B0604020202020204"/>
                <a:ea typeface="+mn-ea"/>
                <a:cs typeface="+mn-cs"/>
              </a:rPr>
              <a:t>)</a:t>
            </a:r>
            <a:br>
              <a:rPr kumimoji="0" lang="en-US" altLang="ja-JP" sz="1500" b="0" i="0" u="none" strike="noStrike" kern="1200" cap="none" spc="0" normalizeH="0" baseline="0" noProof="0" dirty="0">
                <a:ln>
                  <a:noFill/>
                </a:ln>
                <a:effectLst/>
                <a:uLnTx/>
                <a:uFillTx/>
                <a:latin typeface="Arial" panose="020B0604020202020204"/>
                <a:ea typeface="+mn-ea"/>
                <a:cs typeface="+mn-cs"/>
              </a:rPr>
            </a:br>
            <a:endParaRPr kumimoji="0" lang="en-US" sz="1400" b="0" i="0" u="none" strike="noStrike" kern="1200" cap="none" spc="0" normalizeH="0" baseline="0" noProof="0" dirty="0">
              <a:ln>
                <a:noFill/>
              </a:ln>
              <a:effectLst/>
              <a:uLnTx/>
              <a:uFillTx/>
              <a:latin typeface="Arial" panose="020B0604020202020204"/>
              <a:ea typeface="+mn-ea"/>
              <a:cs typeface="+mn-cs"/>
            </a:endParaRPr>
          </a:p>
        </p:txBody>
      </p:sp>
      <p:sp>
        <p:nvSpPr>
          <p:cNvPr id="16" name="Freeform 5">
            <a:extLst>
              <a:ext uri="{FF2B5EF4-FFF2-40B4-BE49-F238E27FC236}">
                <a16:creationId xmlns:a16="http://schemas.microsoft.com/office/drawing/2014/main" id="{5FC3F16A-9786-23D4-F49E-359394838B93}"/>
              </a:ext>
            </a:extLst>
          </p:cNvPr>
          <p:cNvSpPr/>
          <p:nvPr/>
        </p:nvSpPr>
        <p:spPr>
          <a:xfrm>
            <a:off x="714391" y="1858141"/>
            <a:ext cx="2345993" cy="2241402"/>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rgbClr val="E7E6E6">
              <a:alpha val="49804"/>
            </a:srgbClr>
          </a:solidFill>
          <a:ln>
            <a:solidFill>
              <a:schemeClr val="tx1"/>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3494" tIns="568960" rIns="433493" bIns="1219200" numCol="1" spcCol="1270" anchor="ctr" anchorCtr="0">
            <a:noAutofit/>
          </a:bodyPr>
          <a:lstStyle/>
          <a:p>
            <a:pPr marL="0" lvl="0" indent="0" algn="ctr" defTabSz="1466850">
              <a:lnSpc>
                <a:spcPct val="90000"/>
              </a:lnSpc>
              <a:spcBef>
                <a:spcPct val="0"/>
              </a:spcBef>
              <a:spcAft>
                <a:spcPct val="35000"/>
              </a:spcAft>
              <a:buNone/>
            </a:pPr>
            <a:endParaRPr lang="en-US" sz="1400" kern="1200" dirty="0"/>
          </a:p>
        </p:txBody>
      </p:sp>
      <p:sp>
        <p:nvSpPr>
          <p:cNvPr id="19" name="TextBox 18">
            <a:extLst>
              <a:ext uri="{FF2B5EF4-FFF2-40B4-BE49-F238E27FC236}">
                <a16:creationId xmlns:a16="http://schemas.microsoft.com/office/drawing/2014/main" id="{B1995BDA-7A20-6831-7158-88ED9A640B77}"/>
              </a:ext>
            </a:extLst>
          </p:cNvPr>
          <p:cNvSpPr txBox="1"/>
          <p:nvPr/>
        </p:nvSpPr>
        <p:spPr>
          <a:xfrm>
            <a:off x="478351" y="2235216"/>
            <a:ext cx="2934094" cy="1431161"/>
          </a:xfrm>
          <a:prstGeom prst="rect">
            <a:avLst/>
          </a:prstGeom>
          <a:noFill/>
        </p:spPr>
        <p:txBody>
          <a:bodyPr wrap="square">
            <a:spAutoFit/>
          </a:bodyPr>
          <a:lstStyle/>
          <a:p>
            <a:pPr marL="0" marR="0" lvl="0" indent="0" algn="ctr" defTabSz="1466850" rtl="0" eaLnBrk="1" fontAlgn="auto" latinLnBrk="0" hangingPunct="1">
              <a:spcBef>
                <a:spcPct val="0"/>
              </a:spcBef>
              <a:buClrTx/>
              <a:buSzTx/>
              <a:buFontTx/>
              <a:buNone/>
              <a:tabLst/>
              <a:defRPr/>
            </a:pPr>
            <a:r>
              <a:rPr kumimoji="0" lang="ja-JP" altLang="en-US" sz="1500" b="0" i="0" u="none" strike="noStrike" kern="1200" cap="none" spc="0" normalizeH="0" baseline="0" noProof="0" dirty="0">
                <a:ln>
                  <a:noFill/>
                </a:ln>
                <a:effectLst/>
                <a:uLnTx/>
                <a:uFillTx/>
                <a:latin typeface="Arial" panose="020B0604020202020204"/>
                <a:ea typeface="+mn-ea"/>
                <a:cs typeface="+mn-cs"/>
              </a:rPr>
              <a:t>グローバル</a:t>
            </a:r>
            <a:r>
              <a:rPr kumimoji="0" lang="en-US" altLang="ja-JP" sz="1500" b="0" i="0" u="none" strike="noStrike" kern="1200" cap="none" spc="0" normalizeH="0" baseline="0" noProof="0" dirty="0">
                <a:ln>
                  <a:noFill/>
                </a:ln>
                <a:effectLst/>
                <a:uLnTx/>
                <a:uFillTx/>
                <a:latin typeface="Arial" panose="020B0604020202020204"/>
                <a:ea typeface="+mn-ea"/>
                <a:cs typeface="+mn-cs"/>
              </a:rPr>
              <a:t>SDG</a:t>
            </a:r>
            <a:br>
              <a:rPr kumimoji="0" lang="en-US" altLang="ja-JP" sz="1500" b="0" i="0" u="none" strike="noStrike" kern="1200" cap="none" spc="0" normalizeH="0" baseline="0" noProof="0" dirty="0">
                <a:ln>
                  <a:noFill/>
                </a:ln>
                <a:effectLst/>
                <a:uLnTx/>
                <a:uFillTx/>
                <a:latin typeface="Arial" panose="020B0604020202020204"/>
                <a:ea typeface="+mn-ea"/>
                <a:cs typeface="+mn-cs"/>
              </a:rPr>
            </a:br>
            <a:r>
              <a:rPr kumimoji="0" lang="ja-JP" altLang="en-US" sz="1500" b="0" i="0" u="none" strike="noStrike" kern="1200" cap="none" spc="0" normalizeH="0" baseline="0" noProof="0" dirty="0">
                <a:ln>
                  <a:noFill/>
                </a:ln>
                <a:effectLst/>
                <a:uLnTx/>
                <a:uFillTx/>
                <a:latin typeface="Arial" panose="020B0604020202020204"/>
                <a:ea typeface="+mn-ea"/>
                <a:cs typeface="+mn-cs"/>
              </a:rPr>
              <a:t>統合連合</a:t>
            </a:r>
            <a:br>
              <a:rPr kumimoji="0" lang="en-US" altLang="ja-JP" sz="1500" b="0" i="0" u="none" strike="noStrike" kern="1200" cap="none" spc="0" normalizeH="0" baseline="0" noProof="0" dirty="0">
                <a:ln>
                  <a:noFill/>
                </a:ln>
                <a:effectLst/>
                <a:uLnTx/>
                <a:uFillTx/>
                <a:latin typeface="Arial" panose="020B0604020202020204"/>
                <a:ea typeface="+mn-ea"/>
                <a:cs typeface="+mn-cs"/>
              </a:rPr>
            </a:br>
            <a:r>
              <a:rPr kumimoji="0" lang="ja-JP" altLang="en-US" sz="1500" b="1" i="0" u="none" strike="noStrike" kern="1200" cap="none" spc="0" normalizeH="0" baseline="0" noProof="0" dirty="0">
                <a:ln>
                  <a:noFill/>
                </a:ln>
                <a:effectLst/>
                <a:uLnTx/>
                <a:uFillTx/>
                <a:latin typeface="Arial" panose="020B0604020202020204"/>
                <a:ea typeface="+mn-ea"/>
                <a:cs typeface="+mn-cs"/>
              </a:rPr>
              <a:t>国連機関・オフィス</a:t>
            </a:r>
            <a:br>
              <a:rPr lang="en-US" sz="1400" b="1" dirty="0">
                <a:latin typeface="Arial" panose="020B0604020202020204"/>
              </a:rPr>
            </a:br>
            <a:r>
              <a:rPr lang="en-US" sz="1400" dirty="0">
                <a:latin typeface="Arial" panose="020B0604020202020204"/>
              </a:rPr>
              <a:t>(</a:t>
            </a:r>
            <a:r>
              <a:rPr lang="ja-JP" altLang="en-US" sz="1400" dirty="0">
                <a:latin typeface="Arial" panose="020B0604020202020204"/>
              </a:rPr>
              <a:t>および多国間銀行、</a:t>
            </a:r>
            <a:br>
              <a:rPr lang="en-US" altLang="ja-JP" sz="1400" dirty="0">
                <a:latin typeface="Arial" panose="020B0604020202020204"/>
              </a:rPr>
            </a:br>
            <a:r>
              <a:rPr lang="ja-JP" altLang="en-US" sz="1400" dirty="0">
                <a:latin typeface="Arial" panose="020B0604020202020204"/>
              </a:rPr>
              <a:t>国際金融パートナーシップ、</a:t>
            </a:r>
            <a:br>
              <a:rPr lang="en-US" altLang="ja-JP" sz="1400" dirty="0">
                <a:latin typeface="Arial" panose="020B0604020202020204"/>
              </a:rPr>
            </a:br>
            <a:r>
              <a:rPr lang="ja-JP" altLang="en-US" sz="1400" dirty="0">
                <a:latin typeface="Arial" panose="020B0604020202020204"/>
              </a:rPr>
              <a:t>科学諮問委員会</a:t>
            </a:r>
            <a:r>
              <a:rPr lang="en-US" sz="1400" dirty="0">
                <a:latin typeface="Arial" panose="020B0604020202020204"/>
              </a:rPr>
              <a:t>)</a:t>
            </a:r>
            <a:endParaRPr kumimoji="0" lang="en-US" sz="1400" i="0" u="none" strike="noStrike" kern="1200" cap="none" spc="0" normalizeH="0" baseline="0" noProof="0" dirty="0">
              <a:ln>
                <a:noFill/>
              </a:ln>
              <a:effectLst/>
              <a:uLnTx/>
              <a:uFillTx/>
              <a:latin typeface="Arial" panose="020B0604020202020204"/>
              <a:ea typeface="+mn-ea"/>
              <a:cs typeface="+mn-cs"/>
            </a:endParaRPr>
          </a:p>
        </p:txBody>
      </p:sp>
      <p:sp>
        <p:nvSpPr>
          <p:cNvPr id="22" name="Freeform 5">
            <a:extLst>
              <a:ext uri="{FF2B5EF4-FFF2-40B4-BE49-F238E27FC236}">
                <a16:creationId xmlns:a16="http://schemas.microsoft.com/office/drawing/2014/main" id="{0D143ABD-7CE4-FF0D-27A7-8AB68190C196}"/>
              </a:ext>
            </a:extLst>
          </p:cNvPr>
          <p:cNvSpPr/>
          <p:nvPr/>
        </p:nvSpPr>
        <p:spPr>
          <a:xfrm>
            <a:off x="3118395" y="1384795"/>
            <a:ext cx="2345993" cy="2241402"/>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rgbClr val="E7E6E6">
              <a:alpha val="49804"/>
            </a:srgbClr>
          </a:solidFill>
          <a:ln>
            <a:solidFill>
              <a:schemeClr val="accent2"/>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3494" tIns="568960" rIns="433493" bIns="1219200" numCol="1" spcCol="1270" anchor="ctr" anchorCtr="0">
            <a:noAutofit/>
          </a:bodyPr>
          <a:lstStyle/>
          <a:p>
            <a:pPr marL="0" lvl="0" indent="0" algn="ctr" defTabSz="1466850">
              <a:lnSpc>
                <a:spcPct val="90000"/>
              </a:lnSpc>
              <a:spcBef>
                <a:spcPct val="0"/>
              </a:spcBef>
              <a:spcAft>
                <a:spcPct val="35000"/>
              </a:spcAft>
              <a:buNone/>
            </a:pPr>
            <a:endParaRPr lang="en-US" sz="1400" kern="1200" dirty="0"/>
          </a:p>
        </p:txBody>
      </p:sp>
      <p:sp>
        <p:nvSpPr>
          <p:cNvPr id="25" name="TextBox 24">
            <a:extLst>
              <a:ext uri="{FF2B5EF4-FFF2-40B4-BE49-F238E27FC236}">
                <a16:creationId xmlns:a16="http://schemas.microsoft.com/office/drawing/2014/main" id="{FFACE177-ABED-1158-3B94-461066482AF2}"/>
              </a:ext>
            </a:extLst>
          </p:cNvPr>
          <p:cNvSpPr txBox="1"/>
          <p:nvPr/>
        </p:nvSpPr>
        <p:spPr>
          <a:xfrm>
            <a:off x="2861603" y="1842440"/>
            <a:ext cx="2934094" cy="1200329"/>
          </a:xfrm>
          <a:prstGeom prst="rect">
            <a:avLst/>
          </a:prstGeom>
          <a:noFill/>
        </p:spPr>
        <p:txBody>
          <a:bodyPr wrap="square">
            <a:spAutoFit/>
          </a:bodyPr>
          <a:lstStyle/>
          <a:p>
            <a:pPr marL="0" marR="0" lvl="0" indent="0" algn="ctr" defTabSz="1466850" rtl="0" eaLnBrk="1" fontAlgn="auto" latinLnBrk="0" hangingPunct="1">
              <a:spcBef>
                <a:spcPct val="0"/>
              </a:spcBef>
              <a:buClrTx/>
              <a:buSzTx/>
              <a:buFontTx/>
              <a:buNone/>
              <a:tabLst/>
              <a:defRPr/>
            </a:pPr>
            <a:r>
              <a:rPr lang="en-US" altLang="ja-JP" sz="1500" dirty="0">
                <a:latin typeface="Arial" panose="020B0604020202020204"/>
              </a:rPr>
              <a:t>4</a:t>
            </a:r>
            <a:r>
              <a:rPr lang="ja-JP" altLang="en-US" sz="1500" dirty="0">
                <a:latin typeface="Arial" panose="020B0604020202020204"/>
              </a:rPr>
              <a:t>ヶ国・</a:t>
            </a:r>
            <a:br>
              <a:rPr lang="en-US" altLang="ja-JP" sz="1500" dirty="0">
                <a:latin typeface="Arial" panose="020B0604020202020204"/>
              </a:rPr>
            </a:br>
            <a:r>
              <a:rPr lang="ja-JP" altLang="en-US" sz="1500" dirty="0">
                <a:latin typeface="Arial" panose="020B0604020202020204"/>
              </a:rPr>
              <a:t>小規模グループ</a:t>
            </a:r>
            <a:br>
              <a:rPr kumimoji="0" lang="en-US" sz="1500" b="0" i="0" u="none" strike="noStrike" kern="1200" cap="none" spc="0" normalizeH="0" baseline="0" noProof="0" dirty="0">
                <a:ln>
                  <a:noFill/>
                </a:ln>
                <a:effectLst/>
                <a:uLnTx/>
                <a:uFillTx/>
                <a:latin typeface="Arial" panose="020B0604020202020204"/>
                <a:ea typeface="+mn-ea"/>
                <a:cs typeface="+mn-cs"/>
              </a:rPr>
            </a:br>
            <a:r>
              <a:rPr lang="ja-JP" altLang="en-US" sz="1400" b="1" dirty="0">
                <a:latin typeface="Arial" panose="020B0604020202020204"/>
              </a:rPr>
              <a:t>国家（もしくは）地域政府</a:t>
            </a:r>
            <a:endParaRPr lang="en-US" sz="1400" dirty="0">
              <a:latin typeface="Arial" panose="020B0604020202020204"/>
            </a:endParaRPr>
          </a:p>
          <a:p>
            <a:pPr marL="0" marR="0" lvl="0" indent="0" algn="ctr" defTabSz="1466850" rtl="0" eaLnBrk="1" fontAlgn="auto" latinLnBrk="0" hangingPunct="1">
              <a:spcBef>
                <a:spcPct val="0"/>
              </a:spcBef>
              <a:buClrTx/>
              <a:buSzTx/>
              <a:buFontTx/>
              <a:buNone/>
              <a:tabLst/>
              <a:defRPr/>
            </a:pPr>
            <a:r>
              <a:rPr kumimoji="0" lang="en-US" sz="1400" i="0" u="none" strike="noStrike" kern="1200" cap="none" spc="0" normalizeH="0" baseline="0" noProof="0" dirty="0">
                <a:ln>
                  <a:noFill/>
                </a:ln>
                <a:effectLst/>
                <a:uLnTx/>
                <a:uFillTx/>
                <a:latin typeface="Arial" panose="020B0604020202020204"/>
                <a:ea typeface="+mn-ea"/>
                <a:cs typeface="+mn-cs"/>
              </a:rPr>
              <a:t>(</a:t>
            </a:r>
            <a:r>
              <a:rPr kumimoji="0" lang="en-US" altLang="ja-JP" sz="1400" i="0" u="none" strike="noStrike" kern="1200" cap="none" spc="0" normalizeH="0" baseline="0" noProof="0" dirty="0">
                <a:ln>
                  <a:noFill/>
                </a:ln>
                <a:effectLst/>
                <a:uLnTx/>
                <a:uFillTx/>
                <a:latin typeface="Arial" panose="020B0604020202020204"/>
                <a:ea typeface="+mn-ea"/>
                <a:cs typeface="+mn-cs"/>
              </a:rPr>
              <a:t>2</a:t>
            </a:r>
            <a:r>
              <a:rPr kumimoji="0" lang="ja-JP" altLang="en-US" sz="1400" i="0" u="none" strike="noStrike" kern="1200" cap="none" spc="0" normalizeH="0" baseline="0" noProof="0" dirty="0">
                <a:ln>
                  <a:noFill/>
                </a:ln>
                <a:effectLst/>
                <a:uLnTx/>
                <a:uFillTx/>
                <a:latin typeface="Arial" panose="020B0604020202020204"/>
                <a:ea typeface="+mn-ea"/>
                <a:cs typeface="+mn-cs"/>
              </a:rPr>
              <a:t>国間開発</a:t>
            </a:r>
            <a:br>
              <a:rPr kumimoji="0" lang="en-US" altLang="ja-JP" sz="1400" i="0" u="none" strike="noStrike" kern="1200" cap="none" spc="0" normalizeH="0" baseline="0" noProof="0" dirty="0">
                <a:ln>
                  <a:noFill/>
                </a:ln>
                <a:effectLst/>
                <a:uLnTx/>
                <a:uFillTx/>
                <a:latin typeface="Arial" panose="020B0604020202020204"/>
                <a:ea typeface="+mn-ea"/>
                <a:cs typeface="+mn-cs"/>
              </a:rPr>
            </a:br>
            <a:r>
              <a:rPr kumimoji="0" lang="ja-JP" altLang="en-US" sz="1400" i="0" u="none" strike="noStrike" kern="1200" cap="none" spc="0" normalizeH="0" baseline="0" noProof="0" dirty="0">
                <a:ln>
                  <a:noFill/>
                </a:ln>
                <a:effectLst/>
                <a:uLnTx/>
                <a:uFillTx/>
                <a:latin typeface="Arial" panose="020B0604020202020204"/>
                <a:ea typeface="+mn-ea"/>
                <a:cs typeface="+mn-cs"/>
              </a:rPr>
              <a:t>資金提供者を含む</a:t>
            </a:r>
            <a:r>
              <a:rPr kumimoji="0" lang="en-US" sz="1400" i="0" u="none" strike="noStrike" kern="1200" cap="none" spc="0" normalizeH="0" baseline="0" noProof="0" dirty="0">
                <a:ln>
                  <a:noFill/>
                </a:ln>
                <a:effectLst/>
                <a:uLnTx/>
                <a:uFillTx/>
                <a:latin typeface="Arial" panose="020B0604020202020204"/>
                <a:ea typeface="+mn-ea"/>
                <a:cs typeface="+mn-cs"/>
              </a:rPr>
              <a:t>)</a:t>
            </a:r>
          </a:p>
        </p:txBody>
      </p:sp>
      <p:sp>
        <p:nvSpPr>
          <p:cNvPr id="26" name="Freeform 5">
            <a:extLst>
              <a:ext uri="{FF2B5EF4-FFF2-40B4-BE49-F238E27FC236}">
                <a16:creationId xmlns:a16="http://schemas.microsoft.com/office/drawing/2014/main" id="{783FA006-A832-F7FB-B34F-0492066100BA}"/>
              </a:ext>
            </a:extLst>
          </p:cNvPr>
          <p:cNvSpPr/>
          <p:nvPr/>
        </p:nvSpPr>
        <p:spPr>
          <a:xfrm>
            <a:off x="5522399" y="1927489"/>
            <a:ext cx="2345993" cy="2241402"/>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rgbClr val="E7E6E6">
              <a:alpha val="49804"/>
            </a:srgbClr>
          </a:solidFill>
          <a:ln>
            <a:solidFill>
              <a:schemeClr val="accent4"/>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3494" tIns="568960" rIns="433493" bIns="1219200" numCol="1" spcCol="1270" anchor="ctr" anchorCtr="0">
            <a:noAutofit/>
          </a:bodyPr>
          <a:lstStyle/>
          <a:p>
            <a:pPr marL="0" lvl="0" indent="0" algn="ctr" defTabSz="1466850">
              <a:lnSpc>
                <a:spcPct val="90000"/>
              </a:lnSpc>
              <a:spcBef>
                <a:spcPct val="0"/>
              </a:spcBef>
              <a:spcAft>
                <a:spcPct val="35000"/>
              </a:spcAft>
              <a:buNone/>
            </a:pPr>
            <a:endParaRPr lang="en-US" sz="1400" kern="1200" dirty="0"/>
          </a:p>
        </p:txBody>
      </p:sp>
      <p:sp>
        <p:nvSpPr>
          <p:cNvPr id="27" name="TextBox 26">
            <a:extLst>
              <a:ext uri="{FF2B5EF4-FFF2-40B4-BE49-F238E27FC236}">
                <a16:creationId xmlns:a16="http://schemas.microsoft.com/office/drawing/2014/main" id="{FA82612C-C8D7-798F-B7E4-383C91AB5C9D}"/>
              </a:ext>
            </a:extLst>
          </p:cNvPr>
          <p:cNvSpPr txBox="1"/>
          <p:nvPr/>
        </p:nvSpPr>
        <p:spPr>
          <a:xfrm>
            <a:off x="5158725" y="2301162"/>
            <a:ext cx="3125525" cy="1384995"/>
          </a:xfrm>
          <a:prstGeom prst="rect">
            <a:avLst/>
          </a:prstGeom>
          <a:noFill/>
        </p:spPr>
        <p:txBody>
          <a:bodyPr wrap="square">
            <a:spAutoFit/>
          </a:bodyPr>
          <a:lstStyle/>
          <a:p>
            <a:pPr marL="0" marR="0" lvl="0" indent="0" algn="ctr" defTabSz="1466850" rtl="0" eaLnBrk="1" fontAlgn="auto" latinLnBrk="0" hangingPunct="1">
              <a:spcBef>
                <a:spcPct val="0"/>
              </a:spcBef>
              <a:buClrTx/>
              <a:buSzTx/>
              <a:buFontTx/>
              <a:buNone/>
              <a:tabLst/>
              <a:defRPr/>
            </a:pPr>
            <a:br>
              <a:rPr lang="en-US" sz="1400" dirty="0">
                <a:latin typeface="Arial" panose="020B0604020202020204"/>
              </a:rPr>
            </a:br>
            <a:r>
              <a:rPr lang="ja-JP" altLang="en-US" sz="1400" dirty="0">
                <a:latin typeface="Arial" panose="020B0604020202020204"/>
              </a:rPr>
              <a:t>ナレッジブローカー＆</a:t>
            </a:r>
            <a:br>
              <a:rPr lang="en-US" altLang="ja-JP" sz="1400" dirty="0">
                <a:latin typeface="Arial" panose="020B0604020202020204"/>
              </a:rPr>
            </a:br>
            <a:r>
              <a:rPr lang="ja-JP" altLang="en-US" sz="1400" dirty="0">
                <a:latin typeface="Arial" panose="020B0604020202020204"/>
              </a:rPr>
              <a:t>科学アドバイザーネットワーク</a:t>
            </a:r>
            <a:br>
              <a:rPr lang="en-US" altLang="ja-JP" sz="1400" dirty="0">
                <a:latin typeface="Arial" panose="020B0604020202020204"/>
              </a:rPr>
            </a:br>
            <a:r>
              <a:rPr lang="ja-JP" altLang="en-US" sz="1400" dirty="0">
                <a:latin typeface="Arial" panose="020B0604020202020204"/>
              </a:rPr>
              <a:t> </a:t>
            </a:r>
            <a:r>
              <a:rPr lang="ja-JP" altLang="en-US" sz="1400" b="1" dirty="0">
                <a:latin typeface="Arial" panose="020B0604020202020204"/>
              </a:rPr>
              <a:t>エビデンス仲介者</a:t>
            </a:r>
          </a:p>
          <a:p>
            <a:pPr marL="0" marR="0" lvl="0" indent="0" algn="ctr" defTabSz="1466850" rtl="0" eaLnBrk="1" fontAlgn="auto" latinLnBrk="0" hangingPunct="1">
              <a:spcBef>
                <a:spcPct val="0"/>
              </a:spcBef>
              <a:buClrTx/>
              <a:buSzTx/>
              <a:buFontTx/>
              <a:buNone/>
              <a:tabLst/>
              <a:defRPr/>
            </a:pPr>
            <a:r>
              <a:rPr lang="en-US" altLang="ja-JP" sz="1400" dirty="0">
                <a:latin typeface="Arial" panose="020B0604020202020204"/>
              </a:rPr>
              <a:t>(</a:t>
            </a:r>
            <a:r>
              <a:rPr lang="ja-JP" altLang="en-US" sz="1400" dirty="0">
                <a:latin typeface="Arial" panose="020B0604020202020204"/>
              </a:rPr>
              <a:t>例：</a:t>
            </a:r>
            <a:r>
              <a:rPr lang="en-US" altLang="ja-JP" sz="1400" dirty="0">
                <a:latin typeface="Arial" panose="020B0604020202020204"/>
              </a:rPr>
              <a:t>AEN</a:t>
            </a:r>
            <a:r>
              <a:rPr lang="ja-JP" altLang="en-US" sz="1400" dirty="0">
                <a:latin typeface="Arial" panose="020B0604020202020204"/>
              </a:rPr>
              <a:t>、</a:t>
            </a:r>
            <a:r>
              <a:rPr lang="en-US" altLang="ja-JP" sz="1400" dirty="0" err="1">
                <a:latin typeface="Arial" panose="020B0604020202020204"/>
              </a:rPr>
              <a:t>HubLAC</a:t>
            </a:r>
            <a:r>
              <a:rPr lang="ja-JP" altLang="en-US" sz="1400" dirty="0">
                <a:latin typeface="Arial" panose="020B0604020202020204"/>
              </a:rPr>
              <a:t>、</a:t>
            </a:r>
            <a:br>
              <a:rPr lang="en-US" altLang="ja-JP" sz="1400" dirty="0">
                <a:latin typeface="Arial" panose="020B0604020202020204"/>
              </a:rPr>
            </a:br>
            <a:r>
              <a:rPr lang="en-US" altLang="ja-JP" sz="1400" dirty="0">
                <a:latin typeface="Arial" panose="020B0604020202020204"/>
              </a:rPr>
              <a:t>INGSA</a:t>
            </a:r>
            <a:r>
              <a:rPr lang="ja-JP" altLang="en-US" sz="1400" dirty="0">
                <a:latin typeface="Arial" panose="020B0604020202020204"/>
              </a:rPr>
              <a:t>、</a:t>
            </a:r>
            <a:r>
              <a:rPr lang="en-US" altLang="ja-JP" sz="1400" dirty="0">
                <a:latin typeface="Arial" panose="020B0604020202020204"/>
              </a:rPr>
              <a:t>RFICS</a:t>
            </a:r>
            <a:r>
              <a:rPr lang="ja-JP" altLang="en-US" sz="1400" dirty="0">
                <a:latin typeface="Arial" panose="020B0604020202020204"/>
              </a:rPr>
              <a:t>）</a:t>
            </a:r>
            <a:endParaRPr kumimoji="0" lang="en-US" sz="1400" b="1" i="0" u="none" strike="noStrike" kern="1200" cap="none" spc="0" normalizeH="0" baseline="0" noProof="0" dirty="0">
              <a:ln>
                <a:noFill/>
              </a:ln>
              <a:effectLst/>
              <a:uLnTx/>
              <a:uFillTx/>
              <a:latin typeface="Arial" panose="020B0604020202020204"/>
              <a:ea typeface="+mn-ea"/>
              <a:cs typeface="+mn-cs"/>
            </a:endParaRPr>
          </a:p>
        </p:txBody>
      </p:sp>
      <p:sp>
        <p:nvSpPr>
          <p:cNvPr id="28" name="TextBox 27">
            <a:extLst>
              <a:ext uri="{FF2B5EF4-FFF2-40B4-BE49-F238E27FC236}">
                <a16:creationId xmlns:a16="http://schemas.microsoft.com/office/drawing/2014/main" id="{A93790D2-1412-1F51-BAC5-F9F6B61770CE}"/>
              </a:ext>
            </a:extLst>
          </p:cNvPr>
          <p:cNvSpPr txBox="1"/>
          <p:nvPr/>
        </p:nvSpPr>
        <p:spPr>
          <a:xfrm>
            <a:off x="9110134" y="4353253"/>
            <a:ext cx="2940707" cy="276999"/>
          </a:xfrm>
          <a:prstGeom prst="rect">
            <a:avLst/>
          </a:prstGeom>
          <a:noFill/>
        </p:spPr>
        <p:txBody>
          <a:bodyPr wrap="square" rtlCol="0">
            <a:spAutoFit/>
          </a:bodyPr>
          <a:lstStyle/>
          <a:p>
            <a:r>
              <a:rPr lang="ja-JP" altLang="en-US" sz="1200" dirty="0"/>
              <a:t>市民・コミュニティの参画への取り組み</a:t>
            </a:r>
            <a:endParaRPr lang="en-US" sz="1200" b="1" dirty="0"/>
          </a:p>
        </p:txBody>
      </p:sp>
      <p:sp>
        <p:nvSpPr>
          <p:cNvPr id="31" name="Oval 30">
            <a:extLst>
              <a:ext uri="{FF2B5EF4-FFF2-40B4-BE49-F238E27FC236}">
                <a16:creationId xmlns:a16="http://schemas.microsoft.com/office/drawing/2014/main" id="{39852059-8C47-ADEB-6362-0394EA80726A}"/>
              </a:ext>
            </a:extLst>
          </p:cNvPr>
          <p:cNvSpPr>
            <a:spLocks noChangeAspect="1"/>
          </p:cNvSpPr>
          <p:nvPr/>
        </p:nvSpPr>
        <p:spPr>
          <a:xfrm>
            <a:off x="8427017" y="4197531"/>
            <a:ext cx="720000" cy="720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Freeform 5">
            <a:extLst>
              <a:ext uri="{FF2B5EF4-FFF2-40B4-BE49-F238E27FC236}">
                <a16:creationId xmlns:a16="http://schemas.microsoft.com/office/drawing/2014/main" id="{6B3B21FA-1910-E756-0514-A55C05C53E4B}"/>
              </a:ext>
            </a:extLst>
          </p:cNvPr>
          <p:cNvSpPr/>
          <p:nvPr/>
        </p:nvSpPr>
        <p:spPr>
          <a:xfrm>
            <a:off x="5635067" y="4269230"/>
            <a:ext cx="2345993" cy="2241402"/>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rgbClr val="E7E6E6">
              <a:alpha val="49804"/>
            </a:srgbClr>
          </a:solidFill>
          <a:ln>
            <a:solidFill>
              <a:schemeClr val="tx2"/>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3494" tIns="568960" rIns="433493" bIns="1219200" numCol="1" spcCol="1270" anchor="ctr" anchorCtr="0">
            <a:noAutofit/>
          </a:bodyPr>
          <a:lstStyle/>
          <a:p>
            <a:pPr marL="0" lvl="0" indent="0" algn="ctr" defTabSz="1466850">
              <a:lnSpc>
                <a:spcPct val="90000"/>
              </a:lnSpc>
              <a:spcBef>
                <a:spcPct val="0"/>
              </a:spcBef>
              <a:spcAft>
                <a:spcPct val="35000"/>
              </a:spcAft>
              <a:buNone/>
            </a:pPr>
            <a:endParaRPr lang="en-US" sz="1400" kern="1200" dirty="0"/>
          </a:p>
        </p:txBody>
      </p:sp>
      <p:sp>
        <p:nvSpPr>
          <p:cNvPr id="34" name="TextBox 33">
            <a:extLst>
              <a:ext uri="{FF2B5EF4-FFF2-40B4-BE49-F238E27FC236}">
                <a16:creationId xmlns:a16="http://schemas.microsoft.com/office/drawing/2014/main" id="{5A2C31E4-96DA-CC9C-8D7F-B99857FD2269}"/>
              </a:ext>
            </a:extLst>
          </p:cNvPr>
          <p:cNvSpPr txBox="1"/>
          <p:nvPr/>
        </p:nvSpPr>
        <p:spPr>
          <a:xfrm>
            <a:off x="5341016" y="4938216"/>
            <a:ext cx="2934094" cy="969496"/>
          </a:xfrm>
          <a:prstGeom prst="rect">
            <a:avLst/>
          </a:prstGeom>
          <a:noFill/>
        </p:spPr>
        <p:txBody>
          <a:bodyPr wrap="square">
            <a:spAutoFit/>
          </a:bodyPr>
          <a:lstStyle/>
          <a:p>
            <a:pPr marL="0" marR="0" lvl="0" indent="0" algn="ctr" defTabSz="1466850" rtl="0" eaLnBrk="1" fontAlgn="auto" latinLnBrk="0" hangingPunct="1">
              <a:spcBef>
                <a:spcPct val="0"/>
              </a:spcBef>
              <a:buClrTx/>
              <a:buSzTx/>
              <a:buFontTx/>
              <a:buNone/>
              <a:tabLst/>
              <a:defRPr/>
            </a:pPr>
            <a:r>
              <a:rPr lang="ja-JP" altLang="en-US" sz="1500" b="1" dirty="0">
                <a:latin typeface="Arial" panose="020B0604020202020204"/>
              </a:rPr>
              <a:t>資金提供者グループ</a:t>
            </a:r>
            <a:br>
              <a:rPr lang="en-US" sz="1400" dirty="0">
                <a:latin typeface="Arial" panose="020B0604020202020204"/>
              </a:rPr>
            </a:br>
            <a:r>
              <a:rPr lang="en-US" sz="1400" dirty="0">
                <a:latin typeface="Arial" panose="020B0604020202020204"/>
              </a:rPr>
              <a:t>(</a:t>
            </a:r>
            <a:r>
              <a:rPr lang="ja-JP" altLang="en-US" sz="1400" dirty="0">
                <a:latin typeface="Arial" panose="020B0604020202020204"/>
              </a:rPr>
              <a:t>エビデンス統合および</a:t>
            </a:r>
            <a:br>
              <a:rPr lang="en-US" altLang="ja-JP" sz="1400" dirty="0">
                <a:latin typeface="Arial" panose="020B0604020202020204"/>
              </a:rPr>
            </a:br>
            <a:r>
              <a:rPr lang="ja-JP" altLang="en-US" sz="1400" dirty="0">
                <a:latin typeface="Arial" panose="020B0604020202020204"/>
              </a:rPr>
              <a:t>一次研究）</a:t>
            </a:r>
            <a:endParaRPr lang="en-US" sz="1400" dirty="0">
              <a:latin typeface="Arial" panose="020B0604020202020204"/>
            </a:endParaRPr>
          </a:p>
          <a:p>
            <a:pPr marL="0" marR="0" lvl="0" indent="0" algn="ctr" defTabSz="1466850" rtl="0" eaLnBrk="1" fontAlgn="auto" latinLnBrk="0" hangingPunct="1">
              <a:spcBef>
                <a:spcPct val="0"/>
              </a:spcBef>
              <a:buClrTx/>
              <a:buSzTx/>
              <a:buFontTx/>
              <a:buNone/>
              <a:tabLst/>
              <a:defRPr/>
            </a:pPr>
            <a:r>
              <a:rPr lang="ja-JP" altLang="en-US" sz="1400" b="1" dirty="0">
                <a:latin typeface="Arial" panose="020B0604020202020204"/>
              </a:rPr>
              <a:t>・他のタイプの資金提供者</a:t>
            </a:r>
            <a:endParaRPr kumimoji="0" lang="en-US" sz="1400" b="1" i="0" u="none" strike="noStrike" kern="1200" cap="none" spc="0" normalizeH="0" baseline="0" noProof="0" dirty="0">
              <a:ln>
                <a:noFill/>
              </a:ln>
              <a:effectLst/>
              <a:uLnTx/>
              <a:uFillTx/>
              <a:latin typeface="Arial" panose="020B0604020202020204"/>
              <a:ea typeface="+mn-ea"/>
              <a:cs typeface="+mn-cs"/>
            </a:endParaRPr>
          </a:p>
        </p:txBody>
      </p:sp>
      <p:sp>
        <p:nvSpPr>
          <p:cNvPr id="7" name="Content Placeholder 4">
            <a:extLst>
              <a:ext uri="{FF2B5EF4-FFF2-40B4-BE49-F238E27FC236}">
                <a16:creationId xmlns:a16="http://schemas.microsoft.com/office/drawing/2014/main" id="{28ABB6FF-F463-5E20-526E-C2703FB10D03}"/>
              </a:ext>
            </a:extLst>
          </p:cNvPr>
          <p:cNvSpPr txBox="1">
            <a:spLocks/>
          </p:cNvSpPr>
          <p:nvPr/>
        </p:nvSpPr>
        <p:spPr>
          <a:xfrm>
            <a:off x="8346852" y="5422964"/>
            <a:ext cx="3698108" cy="592706"/>
          </a:xfrm>
          <a:prstGeom prst="rect">
            <a:avLst/>
          </a:prstGeom>
          <a:ln>
            <a:solidFill>
              <a:schemeClr val="tx1"/>
            </a:solidFill>
          </a:ln>
        </p:spPr>
        <p:txBody>
          <a:bodyPr vert="horz" lIns="108000" tIns="45720" rIns="91440" bIns="45720" rtlCol="0">
            <a:noAutofit/>
          </a:bodyPr>
          <a:lstStyle>
            <a:lvl1pPr marL="285750" indent="-285750" algn="l" defTabSz="457189" rtl="0" eaLnBrk="1" latinLnBrk="0" hangingPunct="1">
              <a:lnSpc>
                <a:spcPct val="100000"/>
              </a:lnSpc>
              <a:spcBef>
                <a:spcPts val="0"/>
              </a:spcBef>
              <a:spcAft>
                <a:spcPts val="800"/>
              </a:spcAft>
              <a:buClr>
                <a:srgbClr val="254776"/>
              </a:buClr>
              <a:buFont typeface="Arial" panose="020B0604020202020204" pitchFamily="34" charset="0"/>
              <a:buChar char="•"/>
              <a:defRPr sz="1800" b="0" i="0" kern="1200">
                <a:solidFill>
                  <a:srgbClr val="464F55"/>
                </a:solidFill>
                <a:latin typeface="Arial" charset="0"/>
                <a:ea typeface="+mn-ea"/>
                <a:cs typeface="+mn-cs"/>
              </a:defRPr>
            </a:lvl1pPr>
            <a:lvl2pPr marL="646934" indent="-285744" algn="l" defTabSz="457189" rtl="0" eaLnBrk="1" latinLnBrk="0" hangingPunct="1">
              <a:lnSpc>
                <a:spcPct val="100000"/>
              </a:lnSpc>
              <a:spcBef>
                <a:spcPts val="0"/>
              </a:spcBef>
              <a:spcAft>
                <a:spcPts val="800"/>
              </a:spcAft>
              <a:buClr>
                <a:srgbClr val="254776"/>
              </a:buClr>
              <a:buSzPct val="65000"/>
              <a:buFont typeface="Courier New" panose="02070309020205020404" pitchFamily="49" charset="0"/>
              <a:buChar char="o"/>
              <a:defRPr sz="1800" b="0" i="0" kern="1200">
                <a:solidFill>
                  <a:schemeClr val="tx1"/>
                </a:solidFill>
                <a:latin typeface="Arial" charset="0"/>
                <a:ea typeface="+mn-ea"/>
                <a:cs typeface="+mn-cs"/>
              </a:defRPr>
            </a:lvl2pPr>
            <a:lvl3pPr marL="902977" indent="-228594" algn="l" defTabSz="457189" rtl="0" eaLnBrk="1" latinLnBrk="0" hangingPunct="1">
              <a:lnSpc>
                <a:spcPct val="100000"/>
              </a:lnSpc>
              <a:spcBef>
                <a:spcPts val="0"/>
              </a:spcBef>
              <a:spcAft>
                <a:spcPts val="800"/>
              </a:spcAft>
              <a:buClr>
                <a:schemeClr val="tx1">
                  <a:lumMod val="60000"/>
                  <a:lumOff val="40000"/>
                </a:schemeClr>
              </a:buClr>
              <a:buFont typeface="Arial"/>
              <a:buChar char="•"/>
              <a:defRPr sz="1800" b="0" i="0" kern="1200">
                <a:solidFill>
                  <a:schemeClr val="tx1"/>
                </a:solidFill>
                <a:latin typeface="Arial" charset="0"/>
                <a:ea typeface="+mn-ea"/>
                <a:cs typeface="+mn-cs"/>
              </a:defRPr>
            </a:lvl3pPr>
            <a:lvl4pPr marL="1168171" indent="-228594" algn="l" defTabSz="457189" rtl="0" eaLnBrk="1" latinLnBrk="0" hangingPunct="1">
              <a:lnSpc>
                <a:spcPct val="100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charset="0"/>
                <a:ea typeface="+mn-ea"/>
                <a:cs typeface="+mn-cs"/>
              </a:defRPr>
            </a:lvl4pPr>
            <a:lvl5pPr marL="1433364" indent="-228594" algn="l" defTabSz="457189" rtl="0" eaLnBrk="1" latinLnBrk="0" hangingPunct="1">
              <a:lnSpc>
                <a:spcPct val="100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300"/>
              </a:spcAft>
              <a:buNone/>
            </a:pPr>
            <a:r>
              <a:rPr lang="ja-JP" altLang="en-US" sz="1400" b="1" dirty="0">
                <a:solidFill>
                  <a:schemeClr val="tx1"/>
                </a:solidFill>
              </a:rPr>
              <a:t>テック企業</a:t>
            </a:r>
            <a:r>
              <a:rPr lang="ja-JP" altLang="en-US" sz="1400" dirty="0">
                <a:solidFill>
                  <a:schemeClr val="tx1"/>
                </a:solidFill>
              </a:rPr>
              <a:t>は技術やデータ利用に貢献し得る</a:t>
            </a:r>
            <a:endParaRPr lang="en-US" sz="1700" dirty="0">
              <a:solidFill>
                <a:schemeClr val="tx2"/>
              </a:solidFill>
            </a:endParaRPr>
          </a:p>
          <a:p>
            <a:pPr marL="0" indent="0">
              <a:spcAft>
                <a:spcPts val="300"/>
              </a:spcAft>
              <a:buFont typeface="Arial" panose="020B0604020202020204" pitchFamily="34" charset="0"/>
              <a:buNone/>
            </a:pPr>
            <a:endParaRPr lang="en-US" sz="1700" dirty="0">
              <a:solidFill>
                <a:schemeClr val="tx2"/>
              </a:solidFill>
            </a:endParaRPr>
          </a:p>
          <a:p>
            <a:pPr marL="0" indent="0">
              <a:spcAft>
                <a:spcPts val="300"/>
              </a:spcAft>
              <a:buFont typeface="Arial" panose="020B0604020202020204" pitchFamily="34" charset="0"/>
              <a:buNone/>
            </a:pPr>
            <a:endParaRPr lang="en-US" sz="1700" dirty="0">
              <a:solidFill>
                <a:schemeClr val="tx2"/>
              </a:solidFill>
            </a:endParaRPr>
          </a:p>
        </p:txBody>
      </p:sp>
      <p:sp>
        <p:nvSpPr>
          <p:cNvPr id="35" name="Content Placeholder 4">
            <a:extLst>
              <a:ext uri="{FF2B5EF4-FFF2-40B4-BE49-F238E27FC236}">
                <a16:creationId xmlns:a16="http://schemas.microsoft.com/office/drawing/2014/main" id="{B471C659-7D93-4591-D860-C538DD182BBB}"/>
              </a:ext>
            </a:extLst>
          </p:cNvPr>
          <p:cNvSpPr txBox="1">
            <a:spLocks/>
          </p:cNvSpPr>
          <p:nvPr/>
        </p:nvSpPr>
        <p:spPr>
          <a:xfrm>
            <a:off x="8346852" y="1566551"/>
            <a:ext cx="3698109" cy="3522954"/>
          </a:xfrm>
          <a:prstGeom prst="rect">
            <a:avLst/>
          </a:prstGeom>
          <a:ln>
            <a:solidFill>
              <a:schemeClr val="tx1"/>
            </a:solidFill>
          </a:ln>
        </p:spPr>
        <p:txBody>
          <a:bodyPr vert="horz" lIns="108000" tIns="45720" rIns="91440" bIns="45720" rtlCol="0">
            <a:noAutofit/>
          </a:bodyPr>
          <a:lstStyle>
            <a:lvl1pPr marL="285750" indent="-285750" algn="l" defTabSz="457189" rtl="0" eaLnBrk="1" latinLnBrk="0" hangingPunct="1">
              <a:lnSpc>
                <a:spcPct val="100000"/>
              </a:lnSpc>
              <a:spcBef>
                <a:spcPts val="0"/>
              </a:spcBef>
              <a:spcAft>
                <a:spcPts val="800"/>
              </a:spcAft>
              <a:buClr>
                <a:srgbClr val="254776"/>
              </a:buClr>
              <a:buFont typeface="Arial" panose="020B0604020202020204" pitchFamily="34" charset="0"/>
              <a:buChar char="•"/>
              <a:defRPr sz="1800" b="0" i="0" kern="1200">
                <a:solidFill>
                  <a:srgbClr val="464F55"/>
                </a:solidFill>
                <a:latin typeface="Arial" charset="0"/>
                <a:ea typeface="+mn-ea"/>
                <a:cs typeface="+mn-cs"/>
              </a:defRPr>
            </a:lvl1pPr>
            <a:lvl2pPr marL="646934" indent="-285744" algn="l" defTabSz="457189" rtl="0" eaLnBrk="1" latinLnBrk="0" hangingPunct="1">
              <a:lnSpc>
                <a:spcPct val="100000"/>
              </a:lnSpc>
              <a:spcBef>
                <a:spcPts val="0"/>
              </a:spcBef>
              <a:spcAft>
                <a:spcPts val="800"/>
              </a:spcAft>
              <a:buClr>
                <a:srgbClr val="254776"/>
              </a:buClr>
              <a:buSzPct val="65000"/>
              <a:buFont typeface="Courier New" panose="02070309020205020404" pitchFamily="49" charset="0"/>
              <a:buChar char="o"/>
              <a:defRPr sz="1800" b="0" i="0" kern="1200">
                <a:solidFill>
                  <a:schemeClr val="tx1"/>
                </a:solidFill>
                <a:latin typeface="Arial" charset="0"/>
                <a:ea typeface="+mn-ea"/>
                <a:cs typeface="+mn-cs"/>
              </a:defRPr>
            </a:lvl2pPr>
            <a:lvl3pPr marL="902977" indent="-228594" algn="l" defTabSz="457189" rtl="0" eaLnBrk="1" latinLnBrk="0" hangingPunct="1">
              <a:lnSpc>
                <a:spcPct val="100000"/>
              </a:lnSpc>
              <a:spcBef>
                <a:spcPts val="0"/>
              </a:spcBef>
              <a:spcAft>
                <a:spcPts val="800"/>
              </a:spcAft>
              <a:buClr>
                <a:schemeClr val="tx1">
                  <a:lumMod val="60000"/>
                  <a:lumOff val="40000"/>
                </a:schemeClr>
              </a:buClr>
              <a:buFont typeface="Arial"/>
              <a:buChar char="•"/>
              <a:defRPr sz="1800" b="0" i="0" kern="1200">
                <a:solidFill>
                  <a:schemeClr val="tx1"/>
                </a:solidFill>
                <a:latin typeface="Arial" charset="0"/>
                <a:ea typeface="+mn-ea"/>
                <a:cs typeface="+mn-cs"/>
              </a:defRPr>
            </a:lvl3pPr>
            <a:lvl4pPr marL="1168171" indent="-228594" algn="l" defTabSz="457189" rtl="0" eaLnBrk="1" latinLnBrk="0" hangingPunct="1">
              <a:lnSpc>
                <a:spcPct val="100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charset="0"/>
                <a:ea typeface="+mn-ea"/>
                <a:cs typeface="+mn-cs"/>
              </a:defRPr>
            </a:lvl4pPr>
            <a:lvl5pPr marL="1433364" indent="-228594" algn="l" defTabSz="457189" rtl="0" eaLnBrk="1" latinLnBrk="0" hangingPunct="1">
              <a:lnSpc>
                <a:spcPct val="100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300"/>
              </a:spcAft>
              <a:buNone/>
            </a:pPr>
            <a:r>
              <a:rPr lang="en-US" sz="1400" b="1" dirty="0">
                <a:solidFill>
                  <a:srgbClr val="FF0000"/>
                </a:solidFill>
              </a:rPr>
              <a:t>S</a:t>
            </a:r>
            <a:r>
              <a:rPr lang="en-US" sz="1400" b="1" dirty="0">
                <a:solidFill>
                  <a:schemeClr val="tx1"/>
                </a:solidFill>
              </a:rPr>
              <a:t>upport systems nationally </a:t>
            </a:r>
            <a:r>
              <a:rPr lang="en-US" sz="1400" dirty="0">
                <a:solidFill>
                  <a:schemeClr val="tx1"/>
                </a:solidFill>
              </a:rPr>
              <a:t>(and locally) ：</a:t>
            </a:r>
            <a:r>
              <a:rPr lang="ja-JP" altLang="en-US" sz="1400" dirty="0">
                <a:solidFill>
                  <a:schemeClr val="tx1"/>
                </a:solidFill>
              </a:rPr>
              <a:t>地域の優先課題の解決に資するよう多様な研究エビデンスを国家（および地域）システムで支援する</a:t>
            </a:r>
            <a:endParaRPr lang="en-US" sz="1400" dirty="0">
              <a:solidFill>
                <a:schemeClr val="tx1"/>
              </a:solidFill>
            </a:endParaRPr>
          </a:p>
        </p:txBody>
      </p:sp>
      <p:pic>
        <p:nvPicPr>
          <p:cNvPr id="2" name="Graphic 1">
            <a:extLst>
              <a:ext uri="{FF2B5EF4-FFF2-40B4-BE49-F238E27FC236}">
                <a16:creationId xmlns:a16="http://schemas.microsoft.com/office/drawing/2014/main" id="{6663C70E-CCC1-7D7B-1A88-21587762751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21297" y="4170124"/>
            <a:ext cx="732591" cy="732591"/>
          </a:xfrm>
          <a:prstGeom prst="rect">
            <a:avLst/>
          </a:prstGeom>
        </p:spPr>
      </p:pic>
    </p:spTree>
    <p:extLst>
      <p:ext uri="{BB962C8B-B14F-4D97-AF65-F5344CB8AC3E}">
        <p14:creationId xmlns:p14="http://schemas.microsoft.com/office/powerpoint/2010/main" val="403183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E2E19-E0D9-FBBF-943F-705B16128F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3254A4-C264-E4AA-8192-0F9719B2FBA9}"/>
              </a:ext>
            </a:extLst>
          </p:cNvPr>
          <p:cNvSpPr>
            <a:spLocks noGrp="1"/>
          </p:cNvSpPr>
          <p:nvPr>
            <p:ph type="title"/>
          </p:nvPr>
        </p:nvSpPr>
        <p:spPr/>
        <p:txBody>
          <a:bodyPr>
            <a:noAutofit/>
          </a:bodyPr>
          <a:lstStyle/>
          <a:p>
            <a:r>
              <a:rPr lang="en-US" altLang="ja-JP" sz="2300" dirty="0">
                <a:solidFill>
                  <a:schemeClr val="tx1"/>
                </a:solidFill>
              </a:rPr>
              <a:t>ESIC</a:t>
            </a:r>
            <a:r>
              <a:rPr lang="ja-JP" altLang="en-US" sz="2300" dirty="0">
                <a:solidFill>
                  <a:schemeClr val="tx1"/>
                </a:solidFill>
              </a:rPr>
              <a:t>企画プロセスは、</a:t>
            </a:r>
            <a:r>
              <a:rPr lang="en-US" altLang="ja-JP" sz="2300" dirty="0">
                <a:solidFill>
                  <a:schemeClr val="tx1"/>
                </a:solidFill>
              </a:rPr>
              <a:t>5</a:t>
            </a:r>
            <a:r>
              <a:rPr lang="ja-JP" altLang="en-US" sz="2300" dirty="0">
                <a:solidFill>
                  <a:schemeClr val="tx1"/>
                </a:solidFill>
              </a:rPr>
              <a:t>つのワーキンググループおよびガバナンス企画グループによってリードされ、各グループは</a:t>
            </a:r>
            <a:r>
              <a:rPr lang="en-US" altLang="ja-JP" sz="2300" dirty="0">
                <a:solidFill>
                  <a:schemeClr val="tx1"/>
                </a:solidFill>
              </a:rPr>
              <a:t>5</a:t>
            </a:r>
            <a:r>
              <a:rPr lang="ja-JP" altLang="en-US" sz="2300" dirty="0">
                <a:solidFill>
                  <a:schemeClr val="tx1"/>
                </a:solidFill>
              </a:rPr>
              <a:t>つの文書を準備しており、フィードバックを求めている</a:t>
            </a:r>
            <a:endParaRPr lang="en-US" sz="2300" dirty="0">
              <a:solidFill>
                <a:srgbClr val="FF0000"/>
              </a:solidFill>
            </a:endParaRPr>
          </a:p>
        </p:txBody>
      </p:sp>
      <p:graphicFrame>
        <p:nvGraphicFramePr>
          <p:cNvPr id="4" name="Table 3">
            <a:extLst>
              <a:ext uri="{FF2B5EF4-FFF2-40B4-BE49-F238E27FC236}">
                <a16:creationId xmlns:a16="http://schemas.microsoft.com/office/drawing/2014/main" id="{B86C6EE3-F32E-44CC-FD5A-B7AECA1528AC}"/>
              </a:ext>
            </a:extLst>
          </p:cNvPr>
          <p:cNvGraphicFramePr>
            <a:graphicFrameLocks noGrp="1"/>
          </p:cNvGraphicFramePr>
          <p:nvPr>
            <p:extLst>
              <p:ext uri="{D42A27DB-BD31-4B8C-83A1-F6EECF244321}">
                <p14:modId xmlns:p14="http://schemas.microsoft.com/office/powerpoint/2010/main" val="2631926892"/>
              </p:ext>
            </p:extLst>
          </p:nvPr>
        </p:nvGraphicFramePr>
        <p:xfrm>
          <a:off x="217056" y="1390238"/>
          <a:ext cx="11757888" cy="2487476"/>
        </p:xfrm>
        <a:graphic>
          <a:graphicData uri="http://schemas.openxmlformats.org/drawingml/2006/table">
            <a:tbl>
              <a:tblPr firstRow="1" bandRow="1">
                <a:tableStyleId>{5C22544A-7EE6-4342-B048-85BDC9FD1C3A}</a:tableStyleId>
              </a:tblPr>
              <a:tblGrid>
                <a:gridCol w="3072304">
                  <a:extLst>
                    <a:ext uri="{9D8B030D-6E8A-4147-A177-3AD203B41FA5}">
                      <a16:colId xmlns:a16="http://schemas.microsoft.com/office/drawing/2014/main" val="1949791595"/>
                    </a:ext>
                  </a:extLst>
                </a:gridCol>
                <a:gridCol w="8685584">
                  <a:extLst>
                    <a:ext uri="{9D8B030D-6E8A-4147-A177-3AD203B41FA5}">
                      <a16:colId xmlns:a16="http://schemas.microsoft.com/office/drawing/2014/main" val="2684240827"/>
                    </a:ext>
                  </a:extLst>
                </a:gridCol>
              </a:tblGrid>
              <a:tr h="0">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ja-JP" altLang="en-US" sz="1150" b="1" i="0" u="none" strike="noStrike" dirty="0">
                          <a:solidFill>
                            <a:schemeClr val="bg1"/>
                          </a:solidFill>
                          <a:effectLst/>
                          <a:latin typeface="Arial" panose="020B0604020202020204" pitchFamily="34" charset="0"/>
                        </a:rPr>
                        <a:t>ワーキンググループ</a:t>
                      </a:r>
                      <a:r>
                        <a:rPr lang="en-CA" sz="1150" b="1" i="0" u="none" strike="noStrike" dirty="0">
                          <a:solidFill>
                            <a:schemeClr val="bg1"/>
                          </a:solidFill>
                          <a:effectLst/>
                          <a:latin typeface="Arial" panose="020B0604020202020204" pitchFamily="34" charset="0"/>
                        </a:rPr>
                        <a:t> (WGs) </a:t>
                      </a:r>
                      <a:r>
                        <a:rPr lang="ja-JP" altLang="en-US" sz="1150" b="1" i="0" u="none" strike="noStrike" dirty="0">
                          <a:solidFill>
                            <a:schemeClr val="bg1"/>
                          </a:solidFill>
                          <a:effectLst/>
                          <a:latin typeface="Arial" panose="020B0604020202020204" pitchFamily="34" charset="0"/>
                        </a:rPr>
                        <a:t>・</a:t>
                      </a:r>
                      <a:endParaRPr lang="en-US" altLang="ja-JP" sz="1150" b="1" i="0" u="none" strike="noStrike" dirty="0">
                        <a:solidFill>
                          <a:schemeClr val="bg1"/>
                        </a:solidFill>
                        <a:effectLst/>
                        <a:latin typeface="Arial" panose="020B0604020202020204" pitchFamily="34" charset="0"/>
                      </a:endParaRPr>
                    </a:p>
                    <a:p>
                      <a:pPr marL="0" marR="0" lvl="0" indent="0" algn="ctr" defTabSz="457189" rtl="0" eaLnBrk="1" fontAlgn="auto" latinLnBrk="0" hangingPunct="1">
                        <a:lnSpc>
                          <a:spcPct val="100000"/>
                        </a:lnSpc>
                        <a:spcBef>
                          <a:spcPts val="0"/>
                        </a:spcBef>
                        <a:spcAft>
                          <a:spcPts val="0"/>
                        </a:spcAft>
                        <a:buClrTx/>
                        <a:buSzTx/>
                        <a:buFontTx/>
                        <a:buNone/>
                        <a:tabLst/>
                        <a:defRPr/>
                      </a:pPr>
                      <a:r>
                        <a:rPr lang="ja-JP" altLang="en-US" sz="1150" b="1" i="0" u="none" strike="noStrike" dirty="0">
                          <a:solidFill>
                            <a:schemeClr val="bg1"/>
                          </a:solidFill>
                          <a:effectLst/>
                          <a:latin typeface="Arial" panose="020B0604020202020204" pitchFamily="34" charset="0"/>
                        </a:rPr>
                        <a:t>企画グループ</a:t>
                      </a:r>
                      <a:r>
                        <a:rPr lang="en-CA" sz="1150" b="1" i="0" u="none" strike="noStrike" dirty="0">
                          <a:solidFill>
                            <a:schemeClr val="bg1"/>
                          </a:solidFill>
                          <a:effectLst/>
                          <a:latin typeface="Arial" panose="020B0604020202020204" pitchFamily="34" charset="0"/>
                        </a:rPr>
                        <a:t> (PGs)</a:t>
                      </a:r>
                    </a:p>
                  </a:txBody>
                  <a:tcP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solidFill>
                      <a:schemeClr val="accent3"/>
                    </a:solidFill>
                  </a:tcPr>
                </a:tc>
                <a:tc>
                  <a:txBody>
                    <a:bodyPr/>
                    <a:lstStyle/>
                    <a:p>
                      <a:pPr algn="ctr"/>
                      <a:r>
                        <a:rPr lang="ja-JP" altLang="en-US" sz="1150" b="1" dirty="0">
                          <a:solidFill>
                            <a:schemeClr val="bg1"/>
                          </a:solidFill>
                        </a:rPr>
                        <a:t>焦点</a:t>
                      </a:r>
                      <a:endParaRPr lang="en-CA" sz="1150" b="1" dirty="0">
                        <a:solidFill>
                          <a:schemeClr val="bg1"/>
                        </a:solidFill>
                      </a:endParaRPr>
                    </a:p>
                  </a:txBody>
                  <a:tcP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solidFill>
                      <a:schemeClr val="accent3"/>
                    </a:solidFill>
                  </a:tcPr>
                </a:tc>
                <a:extLst>
                  <a:ext uri="{0D108BD9-81ED-4DB2-BD59-A6C34878D82A}">
                    <a16:rowId xmlns:a16="http://schemas.microsoft.com/office/drawing/2014/main" val="628961352"/>
                  </a:ext>
                </a:extLst>
              </a:tr>
              <a:tr h="290633">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150" b="0" i="0" u="none" strike="noStrike" kern="1200" dirty="0">
                          <a:solidFill>
                            <a:schemeClr val="tx1"/>
                          </a:solidFill>
                          <a:effectLst/>
                          <a:latin typeface="Arial" panose="020B0604020202020204" pitchFamily="34" charset="0"/>
                        </a:rPr>
                        <a:t>WG1: </a:t>
                      </a:r>
                      <a:r>
                        <a:rPr lang="ja-JP" altLang="en-US" sz="1150" b="0" i="0" u="none" strike="noStrike" kern="1200" dirty="0">
                          <a:solidFill>
                            <a:schemeClr val="tx1"/>
                          </a:solidFill>
                          <a:effectLst/>
                          <a:latin typeface="Arial" panose="020B0604020202020204" pitchFamily="34" charset="0"/>
                        </a:rPr>
                        <a:t>需要サイドの関与</a:t>
                      </a:r>
                      <a:endParaRPr lang="en-CA" sz="1150" b="0" i="0" u="none" strike="noStrike" dirty="0">
                        <a:solidFill>
                          <a:schemeClr val="tx1"/>
                        </a:solidFill>
                        <a:effectLst/>
                        <a:latin typeface="Arial" panose="020B0604020202020204" pitchFamily="34" charset="0"/>
                      </a:endParaRPr>
                    </a:p>
                  </a:txBody>
                  <a:tcPr>
                    <a:lnL w="12700" cap="flat" cmpd="sng" algn="ctr">
                      <a:solidFill>
                        <a:schemeClr val="accent3"/>
                      </a:solidFill>
                      <a:prstDash val="solid"/>
                      <a:round/>
                      <a:headEnd type="none" w="med" len="med"/>
                      <a:tailEnd type="none" w="med" len="med"/>
                    </a:lnL>
                    <a:noFill/>
                  </a:tcPr>
                </a:tc>
                <a:tc>
                  <a:txBody>
                    <a:bodyPr/>
                    <a:lstStyle/>
                    <a:p>
                      <a:r>
                        <a:rPr lang="ja-JP" altLang="en-US" sz="1150" b="0" dirty="0">
                          <a:solidFill>
                            <a:schemeClr val="tx1"/>
                          </a:solidFill>
                        </a:rPr>
                        <a:t>生産者と潜在的ユーザーが協力して、ユーザーのニーズを理解しそれに応える</a:t>
                      </a:r>
                      <a:endParaRPr lang="en-CA" sz="1150" b="0" dirty="0">
                        <a:solidFill>
                          <a:schemeClr val="tx1"/>
                        </a:solidFill>
                      </a:endParaRPr>
                    </a:p>
                  </a:txBody>
                  <a:tcPr>
                    <a:lnR w="12700" cap="flat" cmpd="sng" algn="ctr">
                      <a:solidFill>
                        <a:schemeClr val="accent3"/>
                      </a:solidFill>
                      <a:prstDash val="solid"/>
                      <a:round/>
                      <a:headEnd type="none" w="med" len="med"/>
                      <a:tailEnd type="none" w="med" len="med"/>
                    </a:lnR>
                    <a:noFill/>
                  </a:tcPr>
                </a:tc>
                <a:extLst>
                  <a:ext uri="{0D108BD9-81ED-4DB2-BD59-A6C34878D82A}">
                    <a16:rowId xmlns:a16="http://schemas.microsoft.com/office/drawing/2014/main" val="2444256276"/>
                  </a:ext>
                </a:extLst>
              </a:tr>
              <a:tr h="29617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150" b="0" i="0" u="none" strike="noStrike" kern="1200" dirty="0">
                          <a:solidFill>
                            <a:schemeClr val="tx1"/>
                          </a:solidFill>
                          <a:effectLst/>
                          <a:latin typeface="Arial" panose="020B0604020202020204" pitchFamily="34" charset="0"/>
                        </a:rPr>
                        <a:t>WG2: </a:t>
                      </a:r>
                      <a:r>
                        <a:rPr lang="ja-JP" altLang="en-US" sz="1150" b="0" i="0" u="none" strike="noStrike" kern="1200" dirty="0">
                          <a:solidFill>
                            <a:schemeClr val="tx1"/>
                          </a:solidFill>
                          <a:effectLst/>
                          <a:latin typeface="Arial" panose="020B0604020202020204" pitchFamily="34" charset="0"/>
                        </a:rPr>
                        <a:t>データ共有・再利用</a:t>
                      </a:r>
                      <a:endParaRPr lang="en-CA" sz="1150" b="0" i="0" u="none" strike="noStrike" dirty="0">
                        <a:solidFill>
                          <a:schemeClr val="tx1"/>
                        </a:solidFill>
                        <a:effectLst/>
                        <a:latin typeface="Arial" panose="020B0604020202020204" pitchFamily="34" charset="0"/>
                      </a:endParaRPr>
                    </a:p>
                  </a:txBody>
                  <a:tcPr>
                    <a:lnL w="12700" cap="flat" cmpd="sng" algn="ctr">
                      <a:solidFill>
                        <a:schemeClr val="accent3"/>
                      </a:solidFill>
                      <a:prstDash val="solid"/>
                      <a:round/>
                      <a:headEnd type="none" w="med" len="med"/>
                      <a:tailEnd type="none" w="med" len="med"/>
                    </a:lnL>
                    <a:solidFill>
                      <a:srgbClr val="F5E4ED"/>
                    </a:solidFill>
                  </a:tcPr>
                </a:tc>
                <a:tc>
                  <a:txBody>
                    <a:bodyPr/>
                    <a:lstStyle/>
                    <a:p>
                      <a:r>
                        <a:rPr lang="ja-JP" altLang="en-US" sz="1150" dirty="0">
                          <a:solidFill>
                            <a:schemeClr val="tx1"/>
                          </a:solidFill>
                        </a:rPr>
                        <a:t>ある問いからの学びを、異なる文脈で何度も使えることを普通にする</a:t>
                      </a:r>
                      <a:endParaRPr lang="en-CA" sz="1150" dirty="0">
                        <a:solidFill>
                          <a:schemeClr val="tx1"/>
                        </a:solidFill>
                      </a:endParaRPr>
                    </a:p>
                  </a:txBody>
                  <a:tcPr>
                    <a:lnR w="12700" cap="flat" cmpd="sng" algn="ctr">
                      <a:solidFill>
                        <a:schemeClr val="accent3"/>
                      </a:solidFill>
                      <a:prstDash val="solid"/>
                      <a:round/>
                      <a:headEnd type="none" w="med" len="med"/>
                      <a:tailEnd type="none" w="med" len="med"/>
                    </a:lnR>
                    <a:solidFill>
                      <a:srgbClr val="F5E4ED"/>
                    </a:solidFill>
                  </a:tcPr>
                </a:tc>
                <a:extLst>
                  <a:ext uri="{0D108BD9-81ED-4DB2-BD59-A6C34878D82A}">
                    <a16:rowId xmlns:a16="http://schemas.microsoft.com/office/drawing/2014/main" val="2538168249"/>
                  </a:ext>
                </a:extLst>
              </a:tr>
              <a:tr h="29617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150" b="0" i="0" u="none" strike="noStrike" kern="1200" dirty="0">
                          <a:solidFill>
                            <a:schemeClr val="tx1"/>
                          </a:solidFill>
                          <a:effectLst/>
                          <a:latin typeface="Arial" panose="020B0604020202020204" pitchFamily="34" charset="0"/>
                          <a:cs typeface="Arial" panose="020B0604020202020204" pitchFamily="34" charset="0"/>
                        </a:rPr>
                        <a:t>WG3: </a:t>
                      </a:r>
                      <a:r>
                        <a:rPr lang="en-US" altLang="ja-JP" sz="1150" b="0" i="0" u="none" strike="noStrike" kern="1200" dirty="0">
                          <a:solidFill>
                            <a:schemeClr val="tx1"/>
                          </a:solidFill>
                          <a:effectLst/>
                          <a:latin typeface="Arial" panose="020B0604020202020204" pitchFamily="34" charset="0"/>
                          <a:cs typeface="Arial" panose="020B0604020202020204" pitchFamily="34" charset="0"/>
                        </a:rPr>
                        <a:t>AI</a:t>
                      </a:r>
                      <a:r>
                        <a:rPr lang="ja-JP" altLang="en-US" sz="1150" b="0" i="0" u="none" strike="noStrike" kern="1200" dirty="0">
                          <a:solidFill>
                            <a:schemeClr val="tx1"/>
                          </a:solidFill>
                          <a:effectLst/>
                          <a:latin typeface="Arial" panose="020B0604020202020204" pitchFamily="34" charset="0"/>
                          <a:cs typeface="Arial" panose="020B0604020202020204" pitchFamily="34" charset="0"/>
                        </a:rPr>
                        <a:t>の安全で責任ある使用</a:t>
                      </a:r>
                      <a:endParaRPr lang="en-CA" sz="1150" b="0" i="0" u="none" strike="noStrike" dirty="0">
                        <a:solidFill>
                          <a:schemeClr val="tx1"/>
                        </a:solidFill>
                        <a:effectLst/>
                        <a:latin typeface="Arial" panose="020B0604020202020204" pitchFamily="34" charset="0"/>
                      </a:endParaRPr>
                    </a:p>
                  </a:txBody>
                  <a:tcPr>
                    <a:lnL w="12700" cap="flat" cmpd="sng" algn="ctr">
                      <a:solidFill>
                        <a:schemeClr val="accent3"/>
                      </a:solidFill>
                      <a:prstDash val="solid"/>
                      <a:round/>
                      <a:headEnd type="none" w="med" len="med"/>
                      <a:tailEnd type="none" w="med" len="med"/>
                    </a:lnL>
                    <a:no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ja-JP" altLang="en-US" sz="1150" dirty="0">
                          <a:solidFill>
                            <a:schemeClr val="tx1"/>
                          </a:solidFill>
                        </a:rPr>
                        <a:t>エビデンス統合をテクノロジーの最前線に持ち込み、今ある人材とリソースから最高の効果を得られるようにする</a:t>
                      </a:r>
                      <a:endParaRPr lang="en-US" sz="1150" dirty="0">
                        <a:solidFill>
                          <a:schemeClr val="tx1"/>
                        </a:solidFill>
                      </a:endParaRPr>
                    </a:p>
                  </a:txBody>
                  <a:tcPr>
                    <a:lnR w="12700" cap="flat" cmpd="sng" algn="ctr">
                      <a:solidFill>
                        <a:schemeClr val="accent3"/>
                      </a:solidFill>
                      <a:prstDash val="solid"/>
                      <a:round/>
                      <a:headEnd type="none" w="med" len="med"/>
                      <a:tailEnd type="none" w="med" len="med"/>
                    </a:lnR>
                    <a:noFill/>
                  </a:tcPr>
                </a:tc>
                <a:extLst>
                  <a:ext uri="{0D108BD9-81ED-4DB2-BD59-A6C34878D82A}">
                    <a16:rowId xmlns:a16="http://schemas.microsoft.com/office/drawing/2014/main" val="2720218832"/>
                  </a:ext>
                </a:extLst>
              </a:tr>
              <a:tr h="29617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150" b="0" i="0" u="none" strike="noStrike" kern="1200" dirty="0">
                          <a:solidFill>
                            <a:schemeClr val="tx1"/>
                          </a:solidFill>
                          <a:effectLst/>
                          <a:latin typeface="Arial" panose="020B0604020202020204" pitchFamily="34" charset="0"/>
                        </a:rPr>
                        <a:t>WG4: </a:t>
                      </a:r>
                      <a:r>
                        <a:rPr lang="ja-JP" altLang="en-US" sz="1150" b="0" i="0" u="none" strike="noStrike" kern="1200" dirty="0">
                          <a:solidFill>
                            <a:schemeClr val="tx1"/>
                          </a:solidFill>
                          <a:effectLst/>
                          <a:latin typeface="Arial" panose="020B0604020202020204" pitchFamily="34" charset="0"/>
                        </a:rPr>
                        <a:t>手法・プロセスの革新</a:t>
                      </a:r>
                      <a:endParaRPr lang="en-CA" sz="1150" b="0" i="0" u="none" strike="noStrike" dirty="0">
                        <a:solidFill>
                          <a:schemeClr val="tx1"/>
                        </a:solidFill>
                        <a:effectLst/>
                        <a:latin typeface="Arial" panose="020B0604020202020204" pitchFamily="34" charset="0"/>
                      </a:endParaRPr>
                    </a:p>
                  </a:txBody>
                  <a:tcPr>
                    <a:lnL w="12700" cap="flat" cmpd="sng" algn="ctr">
                      <a:solidFill>
                        <a:schemeClr val="accent3"/>
                      </a:solidFill>
                      <a:prstDash val="solid"/>
                      <a:round/>
                      <a:headEnd type="none" w="med" len="med"/>
                      <a:tailEnd type="none" w="med" len="med"/>
                    </a:lnL>
                    <a:solidFill>
                      <a:srgbClr val="F5E4ED"/>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ja-JP" altLang="en-US" sz="1150" dirty="0">
                          <a:solidFill>
                            <a:schemeClr val="tx1"/>
                          </a:solidFill>
                        </a:rPr>
                        <a:t>抜本的にタイムリーで適切かつ安価な統合を可能にする方法とプロセスを考案する</a:t>
                      </a:r>
                      <a:endParaRPr lang="en-US" sz="1150" dirty="0">
                        <a:solidFill>
                          <a:schemeClr val="tx1"/>
                        </a:solidFill>
                      </a:endParaRPr>
                    </a:p>
                  </a:txBody>
                  <a:tcPr>
                    <a:lnR w="12700" cap="flat" cmpd="sng" algn="ctr">
                      <a:solidFill>
                        <a:schemeClr val="accent3"/>
                      </a:solidFill>
                      <a:prstDash val="solid"/>
                      <a:round/>
                      <a:headEnd type="none" w="med" len="med"/>
                      <a:tailEnd type="none" w="med" len="med"/>
                    </a:lnR>
                    <a:solidFill>
                      <a:srgbClr val="F5E4ED"/>
                    </a:solidFill>
                  </a:tcPr>
                </a:tc>
                <a:extLst>
                  <a:ext uri="{0D108BD9-81ED-4DB2-BD59-A6C34878D82A}">
                    <a16:rowId xmlns:a16="http://schemas.microsoft.com/office/drawing/2014/main" val="181965836"/>
                  </a:ext>
                </a:extLst>
              </a:tr>
              <a:tr h="285092">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CA" sz="1150" b="0" i="0" u="none" strike="noStrike" kern="1200" dirty="0">
                          <a:solidFill>
                            <a:schemeClr val="tx1"/>
                          </a:solidFill>
                          <a:effectLst/>
                          <a:latin typeface="Arial" panose="020B0604020202020204" pitchFamily="34" charset="0"/>
                        </a:rPr>
                        <a:t>WG5: </a:t>
                      </a:r>
                      <a:r>
                        <a:rPr lang="ja-JP" altLang="en-US" sz="1150" b="0" i="0" u="none" strike="noStrike" kern="1200" dirty="0">
                          <a:solidFill>
                            <a:schemeClr val="tx1"/>
                          </a:solidFill>
                          <a:effectLst/>
                          <a:latin typeface="Arial" panose="020B0604020202020204" pitchFamily="34" charset="0"/>
                        </a:rPr>
                        <a:t>キャパシティ共有</a:t>
                      </a:r>
                      <a:endParaRPr lang="en-CA" sz="1150" b="0" i="0" u="none" strike="noStrike" dirty="0">
                        <a:solidFill>
                          <a:schemeClr val="tx1"/>
                        </a:solidFill>
                        <a:effectLst/>
                        <a:latin typeface="Arial" panose="020B0604020202020204" pitchFamily="34" charset="0"/>
                      </a:endParaRPr>
                    </a:p>
                  </a:txBody>
                  <a:tcPr>
                    <a:lnL w="12700" cap="flat" cmpd="sng" algn="ctr">
                      <a:solidFill>
                        <a:schemeClr val="accent3"/>
                      </a:solidFill>
                      <a:prstDash val="solid"/>
                      <a:round/>
                      <a:headEnd type="none" w="med" len="med"/>
                      <a:tailEnd type="none" w="med" len="med"/>
                    </a:lnL>
                    <a:no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ja-JP" altLang="en-US" sz="1150" dirty="0">
                          <a:solidFill>
                            <a:schemeClr val="tx1"/>
                          </a:solidFill>
                        </a:rPr>
                        <a:t>社会の全ての主要課題に対して、エビデンス統合を提供・活用する能力を備えたグローバル・コミュニティを構築する</a:t>
                      </a:r>
                      <a:endParaRPr lang="en-CA" sz="1150" dirty="0">
                        <a:solidFill>
                          <a:schemeClr val="tx1"/>
                        </a:solidFill>
                      </a:endParaRPr>
                    </a:p>
                  </a:txBody>
                  <a:tcPr>
                    <a:lnR w="12700" cap="flat" cmpd="sng" algn="ctr">
                      <a:solidFill>
                        <a:schemeClr val="accent3"/>
                      </a:solidFill>
                      <a:prstDash val="solid"/>
                      <a:round/>
                      <a:headEnd type="none" w="med" len="med"/>
                      <a:tailEnd type="none" w="med" len="med"/>
                    </a:lnR>
                    <a:noFill/>
                  </a:tcPr>
                </a:tc>
                <a:extLst>
                  <a:ext uri="{0D108BD9-81ED-4DB2-BD59-A6C34878D82A}">
                    <a16:rowId xmlns:a16="http://schemas.microsoft.com/office/drawing/2014/main" val="2113198359"/>
                  </a:ext>
                </a:extLst>
              </a:tr>
              <a:tr h="290633">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CA" sz="1150" b="0" i="0" u="none" strike="noStrike" dirty="0">
                          <a:solidFill>
                            <a:schemeClr val="tx1"/>
                          </a:solidFill>
                          <a:effectLst/>
                          <a:latin typeface="Arial" panose="020B0604020202020204" pitchFamily="34" charset="0"/>
                        </a:rPr>
                        <a:t>PG1: </a:t>
                      </a:r>
                      <a:r>
                        <a:rPr lang="ja-JP" altLang="en-US" sz="1150" b="0" i="0" u="none" strike="noStrike" dirty="0">
                          <a:solidFill>
                            <a:schemeClr val="tx1"/>
                          </a:solidFill>
                          <a:effectLst/>
                          <a:latin typeface="Arial" panose="020B0604020202020204" pitchFamily="34" charset="0"/>
                        </a:rPr>
                        <a:t>ガバナンス</a:t>
                      </a:r>
                      <a:endParaRPr lang="en-CA" sz="1150" b="0" i="0" u="none" strike="noStrike" dirty="0">
                        <a:solidFill>
                          <a:schemeClr val="tx1"/>
                        </a:solidFill>
                        <a:effectLst/>
                        <a:latin typeface="Arial" panose="020B0604020202020204" pitchFamily="34" charset="0"/>
                      </a:endParaRPr>
                    </a:p>
                  </a:txBody>
                  <a:tcPr>
                    <a:lnL w="12700" cap="flat" cmpd="sng" algn="ctr">
                      <a:solidFill>
                        <a:schemeClr val="accent3"/>
                      </a:solidFill>
                      <a:prstDash val="solid"/>
                      <a:round/>
                      <a:headEnd type="none" w="med" len="med"/>
                      <a:tailEnd type="none" w="med" len="med"/>
                    </a:lnL>
                    <a:solidFill>
                      <a:srgbClr val="F5E4ED"/>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ja-JP" altLang="en-US" sz="1150" dirty="0">
                          <a:solidFill>
                            <a:schemeClr val="tx1"/>
                          </a:solidFill>
                        </a:rPr>
                        <a:t>主要なステークホルダーが共通の目標を設定し達成するための方法を選択肢を考案する</a:t>
                      </a:r>
                      <a:endParaRPr lang="en-CA" sz="1150" dirty="0">
                        <a:solidFill>
                          <a:schemeClr val="tx1"/>
                        </a:solidFill>
                      </a:endParaRPr>
                    </a:p>
                  </a:txBody>
                  <a:tcPr>
                    <a:lnR w="12700" cap="flat" cmpd="sng" algn="ctr">
                      <a:solidFill>
                        <a:schemeClr val="accent3"/>
                      </a:solidFill>
                      <a:prstDash val="solid"/>
                      <a:round/>
                      <a:headEnd type="none" w="med" len="med"/>
                      <a:tailEnd type="none" w="med" len="med"/>
                    </a:lnR>
                    <a:solidFill>
                      <a:srgbClr val="F5E4ED"/>
                    </a:solidFill>
                  </a:tcPr>
                </a:tc>
                <a:extLst>
                  <a:ext uri="{0D108BD9-81ED-4DB2-BD59-A6C34878D82A}">
                    <a16:rowId xmlns:a16="http://schemas.microsoft.com/office/drawing/2014/main" val="1551905265"/>
                  </a:ext>
                </a:extLst>
              </a:tr>
              <a:tr h="290633">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ja-JP" altLang="en-US" sz="1150" b="0" i="0" u="none" strike="noStrike" dirty="0">
                          <a:solidFill>
                            <a:schemeClr val="tx1"/>
                          </a:solidFill>
                          <a:effectLst/>
                          <a:latin typeface="Arial" panose="020B0604020202020204" pitchFamily="34" charset="0"/>
                        </a:rPr>
                        <a:t>今後、追加的</a:t>
                      </a:r>
                      <a:r>
                        <a:rPr lang="en-US" altLang="ja-JP" sz="1150" b="0" i="0" u="none" strike="noStrike" dirty="0">
                          <a:solidFill>
                            <a:schemeClr val="tx1"/>
                          </a:solidFill>
                          <a:effectLst/>
                          <a:latin typeface="Arial" panose="020B0604020202020204" pitchFamily="34" charset="0"/>
                        </a:rPr>
                        <a:t>PGs</a:t>
                      </a:r>
                      <a:r>
                        <a:rPr lang="ja-JP" altLang="en-US" sz="1150" b="0" i="0" u="none" strike="noStrike" dirty="0">
                          <a:solidFill>
                            <a:schemeClr val="tx1"/>
                          </a:solidFill>
                          <a:effectLst/>
                          <a:latin typeface="Arial" panose="020B0604020202020204" pitchFamily="34" charset="0"/>
                        </a:rPr>
                        <a:t>が発足予定</a:t>
                      </a:r>
                      <a:endParaRPr lang="en-CA" sz="1150" b="0" i="0" u="none" strike="noStrike" dirty="0">
                        <a:solidFill>
                          <a:schemeClr val="tx1"/>
                        </a:solidFill>
                        <a:effectLst/>
                        <a:latin typeface="Arial" panose="020B0604020202020204" pitchFamily="34" charset="0"/>
                      </a:endParaRPr>
                    </a:p>
                  </a:txBody>
                  <a:tcPr>
                    <a:lnL w="127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lang="en-CA" sz="1150" dirty="0">
                        <a:solidFill>
                          <a:schemeClr val="tx1"/>
                        </a:solidFill>
                      </a:endParaRPr>
                    </a:p>
                  </a:txBody>
                  <a:tcPr>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1949884783"/>
                  </a:ext>
                </a:extLst>
              </a:tr>
            </a:tbl>
          </a:graphicData>
        </a:graphic>
      </p:graphicFrame>
      <p:graphicFrame>
        <p:nvGraphicFramePr>
          <p:cNvPr id="3" name="Table 2">
            <a:extLst>
              <a:ext uri="{FF2B5EF4-FFF2-40B4-BE49-F238E27FC236}">
                <a16:creationId xmlns:a16="http://schemas.microsoft.com/office/drawing/2014/main" id="{910540B3-AA02-34B3-A295-A14A6E9C07C9}"/>
              </a:ext>
            </a:extLst>
          </p:cNvPr>
          <p:cNvGraphicFramePr>
            <a:graphicFrameLocks noGrp="1"/>
          </p:cNvGraphicFramePr>
          <p:nvPr>
            <p:extLst>
              <p:ext uri="{D42A27DB-BD31-4B8C-83A1-F6EECF244321}">
                <p14:modId xmlns:p14="http://schemas.microsoft.com/office/powerpoint/2010/main" val="1942834945"/>
              </p:ext>
            </p:extLst>
          </p:nvPr>
        </p:nvGraphicFramePr>
        <p:xfrm>
          <a:off x="216074" y="4060378"/>
          <a:ext cx="11758870" cy="1453731"/>
        </p:xfrm>
        <a:graphic>
          <a:graphicData uri="http://schemas.openxmlformats.org/drawingml/2006/table">
            <a:tbl>
              <a:tblPr firstRow="1" firstCol="1" bandRow="1">
                <a:tableStyleId>{5C22544A-7EE6-4342-B048-85BDC9FD1C3A}</a:tableStyleId>
              </a:tblPr>
              <a:tblGrid>
                <a:gridCol w="9343904">
                  <a:extLst>
                    <a:ext uri="{9D8B030D-6E8A-4147-A177-3AD203B41FA5}">
                      <a16:colId xmlns:a16="http://schemas.microsoft.com/office/drawing/2014/main" val="4141870491"/>
                    </a:ext>
                  </a:extLst>
                </a:gridCol>
                <a:gridCol w="2414966">
                  <a:extLst>
                    <a:ext uri="{9D8B030D-6E8A-4147-A177-3AD203B41FA5}">
                      <a16:colId xmlns:a16="http://schemas.microsoft.com/office/drawing/2014/main" val="1040062716"/>
                    </a:ext>
                  </a:extLst>
                </a:gridCol>
              </a:tblGrid>
              <a:tr h="252000">
                <a:tc>
                  <a:txBody>
                    <a:bodyPr/>
                    <a:lstStyle/>
                    <a:p>
                      <a:pPr algn="ctr">
                        <a:tabLst>
                          <a:tab pos="270510" algn="l"/>
                        </a:tabLst>
                      </a:pPr>
                      <a:r>
                        <a:rPr lang="ja-JP" altLang="en-US" sz="1100" kern="100" dirty="0">
                          <a:solidFill>
                            <a:schemeClr val="bg1"/>
                          </a:solidFill>
                          <a:effectLst/>
                        </a:rPr>
                        <a:t>ドラフト文書</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solidFill>
                      <a:schemeClr val="accent3"/>
                    </a:solidFill>
                  </a:tcPr>
                </a:tc>
                <a:tc>
                  <a:txBody>
                    <a:bodyPr/>
                    <a:lstStyle/>
                    <a:p>
                      <a:pPr algn="ctr">
                        <a:tabLst>
                          <a:tab pos="270510" algn="l"/>
                        </a:tabLst>
                      </a:pPr>
                      <a:r>
                        <a:rPr lang="ja-JP" altLang="en-US" sz="1100" kern="100" dirty="0">
                          <a:solidFill>
                            <a:schemeClr val="bg1"/>
                          </a:solidFill>
                          <a:effectLst/>
                        </a:rPr>
                        <a:t>コンサルテーション期間</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solidFill>
                      <a:schemeClr val="accent3"/>
                    </a:solidFill>
                  </a:tcPr>
                </a:tc>
                <a:extLst>
                  <a:ext uri="{0D108BD9-81ED-4DB2-BD59-A6C34878D82A}">
                    <a16:rowId xmlns:a16="http://schemas.microsoft.com/office/drawing/2014/main" val="4276907118"/>
                  </a:ext>
                </a:extLst>
              </a:tr>
              <a:tr h="216000">
                <a:tc>
                  <a:txBody>
                    <a:bodyPr/>
                    <a:lstStyle/>
                    <a:p>
                      <a:pPr marL="0" lvl="0" indent="0">
                        <a:spcAft>
                          <a:spcPts val="300"/>
                        </a:spcAft>
                        <a:buFont typeface="+mj-lt"/>
                        <a:buNone/>
                        <a:tabLst>
                          <a:tab pos="270510" algn="l"/>
                        </a:tabLst>
                      </a:pPr>
                      <a:r>
                        <a:rPr lang="en-CA" sz="1100" b="0" kern="100" dirty="0">
                          <a:solidFill>
                            <a:schemeClr val="tx1"/>
                          </a:solidFill>
                          <a:effectLst/>
                        </a:rPr>
                        <a:t>1) </a:t>
                      </a:r>
                      <a:r>
                        <a:rPr lang="ja-JP" altLang="en-US" sz="1100" b="0" kern="100" dirty="0">
                          <a:solidFill>
                            <a:schemeClr val="tx1"/>
                          </a:solidFill>
                          <a:effectLst/>
                        </a:rPr>
                        <a:t>各焦点分野へのケイパビリティプロファイル</a:t>
                      </a:r>
                      <a:endParaRPr lang="en-CA" sz="12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accent3"/>
                      </a:solidFill>
                      <a:prstDash val="solid"/>
                      <a:round/>
                      <a:headEnd type="none" w="med" len="med"/>
                      <a:tailEnd type="none" w="med" len="med"/>
                    </a:lnL>
                    <a:noFill/>
                  </a:tcPr>
                </a:tc>
                <a:tc>
                  <a:txBody>
                    <a:bodyPr/>
                    <a:lstStyle/>
                    <a:p>
                      <a:pPr algn="ctr">
                        <a:tabLst>
                          <a:tab pos="270510" algn="l"/>
                        </a:tabLst>
                      </a:pPr>
                      <a:r>
                        <a:rPr lang="en-US" altLang="ja-JP" sz="1100" kern="100" dirty="0">
                          <a:effectLst/>
                        </a:rPr>
                        <a:t>2</a:t>
                      </a:r>
                      <a:r>
                        <a:rPr lang="ja-JP" altLang="en-US" sz="1100" kern="100" dirty="0">
                          <a:effectLst/>
                        </a:rPr>
                        <a:t>月</a:t>
                      </a:r>
                      <a:r>
                        <a:rPr lang="en-US" altLang="ja-JP" sz="1100" kern="100" dirty="0">
                          <a:effectLst/>
                        </a:rPr>
                        <a:t>12</a:t>
                      </a:r>
                      <a:r>
                        <a:rPr lang="ja-JP" altLang="en-US" sz="1100" kern="100" dirty="0">
                          <a:effectLst/>
                        </a:rPr>
                        <a:t>日</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12700" cap="flat" cmpd="sng" algn="ctr">
                      <a:solidFill>
                        <a:schemeClr val="accent3"/>
                      </a:solidFill>
                      <a:prstDash val="solid"/>
                      <a:round/>
                      <a:headEnd type="none" w="med" len="med"/>
                      <a:tailEnd type="none" w="med" len="med"/>
                    </a:lnR>
                    <a:noFill/>
                  </a:tcPr>
                </a:tc>
                <a:extLst>
                  <a:ext uri="{0D108BD9-81ED-4DB2-BD59-A6C34878D82A}">
                    <a16:rowId xmlns:a16="http://schemas.microsoft.com/office/drawing/2014/main" val="2871107418"/>
                  </a:ext>
                </a:extLst>
              </a:tr>
              <a:tr h="216000">
                <a:tc>
                  <a:txBody>
                    <a:bodyPr/>
                    <a:lstStyle/>
                    <a:p>
                      <a:pPr marL="0" lvl="0" indent="0">
                        <a:spcAft>
                          <a:spcPts val="300"/>
                        </a:spcAft>
                        <a:buFont typeface="+mj-lt"/>
                        <a:buNone/>
                        <a:tabLst>
                          <a:tab pos="270510" algn="l"/>
                        </a:tabLst>
                      </a:pPr>
                      <a:r>
                        <a:rPr lang="en-CA" sz="1100" b="0" kern="100" dirty="0">
                          <a:solidFill>
                            <a:schemeClr val="tx1"/>
                          </a:solidFill>
                          <a:effectLst/>
                        </a:rPr>
                        <a:t>2) </a:t>
                      </a:r>
                      <a:r>
                        <a:rPr lang="ja-JP" altLang="en-US" sz="1100" b="0" kern="100" dirty="0">
                          <a:solidFill>
                            <a:schemeClr val="tx1"/>
                          </a:solidFill>
                          <a:effectLst/>
                        </a:rPr>
                        <a:t>ケイパビリティ成熟度アセスメント・各焦点分野へのギャップマップ</a:t>
                      </a:r>
                      <a:endParaRPr lang="en-CA" sz="12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accent3"/>
                      </a:solidFill>
                      <a:prstDash val="solid"/>
                      <a:round/>
                      <a:headEnd type="none" w="med" len="med"/>
                      <a:tailEnd type="none" w="med" len="med"/>
                    </a:lnL>
                    <a:solidFill>
                      <a:srgbClr val="F5E4ED"/>
                    </a:solidFill>
                  </a:tcPr>
                </a:tc>
                <a:tc>
                  <a:txBody>
                    <a:bodyPr/>
                    <a:lstStyle/>
                    <a:p>
                      <a:pPr algn="ctr">
                        <a:tabLst>
                          <a:tab pos="270510" algn="l"/>
                        </a:tabLst>
                      </a:pPr>
                      <a:r>
                        <a:rPr lang="en-US" altLang="ja-JP" sz="1100" kern="100" dirty="0">
                          <a:effectLst/>
                        </a:rPr>
                        <a:t>3</a:t>
                      </a:r>
                      <a:r>
                        <a:rPr lang="ja-JP" altLang="en-US" sz="1100" kern="100" dirty="0">
                          <a:effectLst/>
                        </a:rPr>
                        <a:t>月</a:t>
                      </a:r>
                      <a:r>
                        <a:rPr lang="en-US" altLang="ja-JP" sz="1100" kern="100" dirty="0">
                          <a:effectLst/>
                        </a:rPr>
                        <a:t>12</a:t>
                      </a:r>
                      <a:r>
                        <a:rPr lang="ja-JP" altLang="en-US" sz="1100" kern="100" dirty="0">
                          <a:effectLst/>
                        </a:rPr>
                        <a:t>日</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12700" cap="flat" cmpd="sng" algn="ctr">
                      <a:solidFill>
                        <a:schemeClr val="accent3"/>
                      </a:solidFill>
                      <a:prstDash val="solid"/>
                      <a:round/>
                      <a:headEnd type="none" w="med" len="med"/>
                      <a:tailEnd type="none" w="med" len="med"/>
                    </a:lnR>
                    <a:solidFill>
                      <a:srgbClr val="F5E4ED"/>
                    </a:solidFill>
                  </a:tcPr>
                </a:tc>
                <a:extLst>
                  <a:ext uri="{0D108BD9-81ED-4DB2-BD59-A6C34878D82A}">
                    <a16:rowId xmlns:a16="http://schemas.microsoft.com/office/drawing/2014/main" val="1574682051"/>
                  </a:ext>
                </a:extLst>
              </a:tr>
              <a:tr h="216000">
                <a:tc>
                  <a:txBody>
                    <a:bodyPr/>
                    <a:lstStyle/>
                    <a:p>
                      <a:pPr marL="0" lvl="0" indent="0">
                        <a:spcAft>
                          <a:spcPts val="300"/>
                        </a:spcAft>
                        <a:buFont typeface="+mj-lt"/>
                        <a:buNone/>
                        <a:tabLst>
                          <a:tab pos="270510" algn="l"/>
                        </a:tabLst>
                      </a:pPr>
                      <a:r>
                        <a:rPr lang="en-US" sz="1100" b="0" kern="100" dirty="0">
                          <a:solidFill>
                            <a:schemeClr val="tx1"/>
                          </a:solidFill>
                          <a:effectLst/>
                        </a:rPr>
                        <a:t>3) </a:t>
                      </a:r>
                      <a:r>
                        <a:rPr lang="ja-JP" altLang="en-US" sz="1100" b="0" kern="100" dirty="0">
                          <a:solidFill>
                            <a:schemeClr val="tx1"/>
                          </a:solidFill>
                          <a:effectLst/>
                        </a:rPr>
                        <a:t>各分野（後悔しないクイックウィンを含む）に関連するケイパビリティを強化するための戦略</a:t>
                      </a:r>
                      <a:endParaRPr lang="en-CA" sz="12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accent3"/>
                      </a:solidFill>
                      <a:prstDash val="solid"/>
                      <a:round/>
                      <a:headEnd type="none" w="med" len="med"/>
                      <a:tailEnd type="none" w="med" len="med"/>
                    </a:lnL>
                    <a:noFill/>
                  </a:tcPr>
                </a:tc>
                <a:tc>
                  <a:txBody>
                    <a:bodyPr/>
                    <a:lstStyle/>
                    <a:p>
                      <a:pPr algn="ctr">
                        <a:tabLst>
                          <a:tab pos="270510" algn="l"/>
                        </a:tabLst>
                      </a:pPr>
                      <a:r>
                        <a:rPr lang="en-US" altLang="ja-JP" sz="1100" kern="100" dirty="0">
                          <a:effectLst/>
                        </a:rPr>
                        <a:t>4</a:t>
                      </a:r>
                      <a:r>
                        <a:rPr lang="ja-JP" altLang="en-US" sz="1100" kern="100" dirty="0">
                          <a:effectLst/>
                        </a:rPr>
                        <a:t>月</a:t>
                      </a:r>
                      <a:r>
                        <a:rPr lang="en-US" altLang="ja-JP" sz="1100" kern="100" dirty="0">
                          <a:effectLst/>
                        </a:rPr>
                        <a:t>30</a:t>
                      </a:r>
                      <a:r>
                        <a:rPr lang="ja-JP" altLang="en-US" sz="1100" kern="100" dirty="0">
                          <a:effectLst/>
                        </a:rPr>
                        <a:t>日</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12700" cap="flat" cmpd="sng" algn="ctr">
                      <a:solidFill>
                        <a:schemeClr val="accent3"/>
                      </a:solidFill>
                      <a:prstDash val="solid"/>
                      <a:round/>
                      <a:headEnd type="none" w="med" len="med"/>
                      <a:tailEnd type="none" w="med" len="med"/>
                    </a:lnR>
                    <a:noFill/>
                  </a:tcPr>
                </a:tc>
                <a:extLst>
                  <a:ext uri="{0D108BD9-81ED-4DB2-BD59-A6C34878D82A}">
                    <a16:rowId xmlns:a16="http://schemas.microsoft.com/office/drawing/2014/main" val="644930128"/>
                  </a:ext>
                </a:extLst>
              </a:tr>
              <a:tr h="252000">
                <a:tc>
                  <a:txBody>
                    <a:bodyPr/>
                    <a:lstStyle/>
                    <a:p>
                      <a:pPr marL="0" lvl="0" indent="0">
                        <a:spcAft>
                          <a:spcPts val="300"/>
                        </a:spcAft>
                        <a:buFont typeface="+mj-lt"/>
                        <a:buNone/>
                        <a:tabLst>
                          <a:tab pos="270510" algn="l"/>
                        </a:tabLst>
                      </a:pPr>
                      <a:r>
                        <a:rPr lang="en-CA" sz="1100" b="0" kern="100" dirty="0">
                          <a:solidFill>
                            <a:schemeClr val="tx1"/>
                          </a:solidFill>
                          <a:effectLst/>
                        </a:rPr>
                        <a:t>4) </a:t>
                      </a:r>
                      <a:r>
                        <a:rPr lang="ja-JP" altLang="en-US" sz="1100" b="0" kern="100" dirty="0">
                          <a:solidFill>
                            <a:schemeClr val="tx1"/>
                          </a:solidFill>
                          <a:effectLst/>
                        </a:rPr>
                        <a:t>各重点分野のインパクト・努力マトリックスおよび結論・推奨</a:t>
                      </a:r>
                      <a:endParaRPr lang="en-CA" sz="12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accent3"/>
                      </a:solidFill>
                      <a:prstDash val="solid"/>
                      <a:round/>
                      <a:headEnd type="none" w="med" len="med"/>
                      <a:tailEnd type="none" w="med" len="med"/>
                    </a:lnL>
                    <a:solidFill>
                      <a:srgbClr val="F5E4ED"/>
                    </a:solidFill>
                  </a:tcPr>
                </a:tc>
                <a:tc>
                  <a:txBody>
                    <a:bodyPr/>
                    <a:lstStyle/>
                    <a:p>
                      <a:pPr algn="ctr">
                        <a:tabLst>
                          <a:tab pos="270510" algn="l"/>
                        </a:tabLst>
                      </a:pPr>
                      <a:r>
                        <a:rPr lang="en-US" altLang="ja-JP" sz="1100" kern="100" dirty="0">
                          <a:effectLst/>
                        </a:rPr>
                        <a:t>5</a:t>
                      </a:r>
                      <a:r>
                        <a:rPr lang="ja-JP" altLang="en-US" sz="1100" kern="100" dirty="0">
                          <a:effectLst/>
                        </a:rPr>
                        <a:t>月</a:t>
                      </a:r>
                      <a:r>
                        <a:rPr lang="en-US" altLang="ja-JP" sz="1100" kern="100" dirty="0">
                          <a:effectLst/>
                        </a:rPr>
                        <a:t>21</a:t>
                      </a:r>
                      <a:r>
                        <a:rPr lang="ja-JP" altLang="en-US" sz="1100" kern="100" dirty="0">
                          <a:effectLst/>
                        </a:rPr>
                        <a:t>日</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12700" cap="flat" cmpd="sng" algn="ctr">
                      <a:solidFill>
                        <a:schemeClr val="accent3"/>
                      </a:solidFill>
                      <a:prstDash val="solid"/>
                      <a:round/>
                      <a:headEnd type="none" w="med" len="med"/>
                      <a:tailEnd type="none" w="med" len="med"/>
                    </a:lnR>
                    <a:solidFill>
                      <a:srgbClr val="F5E4ED"/>
                    </a:solidFill>
                  </a:tcPr>
                </a:tc>
                <a:extLst>
                  <a:ext uri="{0D108BD9-81ED-4DB2-BD59-A6C34878D82A}">
                    <a16:rowId xmlns:a16="http://schemas.microsoft.com/office/drawing/2014/main" val="467636574"/>
                  </a:ext>
                </a:extLst>
              </a:tr>
              <a:tr h="301731">
                <a:tc>
                  <a:txBody>
                    <a:bodyPr/>
                    <a:lstStyle/>
                    <a:p>
                      <a:pPr marL="177800" lvl="0" indent="-177800">
                        <a:spcAft>
                          <a:spcPts val="300"/>
                        </a:spcAft>
                        <a:buFont typeface="+mj-lt"/>
                        <a:buNone/>
                        <a:tabLst>
                          <a:tab pos="270510" algn="l"/>
                        </a:tabLst>
                      </a:pPr>
                      <a:r>
                        <a:rPr lang="en-CA" sz="1100" b="0" kern="100" dirty="0">
                          <a:solidFill>
                            <a:schemeClr val="tx1"/>
                          </a:solidFill>
                          <a:effectLst/>
                        </a:rPr>
                        <a:t>5)</a:t>
                      </a:r>
                      <a:r>
                        <a:rPr lang="ja-JP" altLang="en-US" sz="1100" b="0" kern="100" dirty="0">
                          <a:solidFill>
                            <a:schemeClr val="tx1"/>
                          </a:solidFill>
                          <a:effectLst/>
                        </a:rPr>
                        <a:t> コンセンサス会議出席者に事前に配布される各重点分野の報告書（現在はコスト計算と企画グループによる追加的な検討事項を含む）</a:t>
                      </a:r>
                      <a:endParaRPr lang="en-US" sz="1100" b="0" kern="100" dirty="0">
                        <a:solidFill>
                          <a:schemeClr val="tx1"/>
                        </a:solidFill>
                        <a:effectLst/>
                      </a:endParaRPr>
                    </a:p>
                  </a:txBody>
                  <a:tcPr marL="68580" marR="68580" marT="0" marB="0">
                    <a:lnL w="127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noFill/>
                  </a:tcPr>
                </a:tc>
                <a:tc>
                  <a:txBody>
                    <a:bodyPr/>
                    <a:lstStyle/>
                    <a:p>
                      <a:pPr algn="ctr">
                        <a:tabLst>
                          <a:tab pos="270510" algn="l"/>
                        </a:tabLst>
                      </a:pPr>
                      <a:r>
                        <a:rPr lang="en-US" altLang="ja-JP" sz="1100" kern="100" dirty="0">
                          <a:effectLst/>
                        </a:rPr>
                        <a:t>6</a:t>
                      </a:r>
                      <a:r>
                        <a:rPr lang="ja-JP" altLang="en-US" sz="1100" kern="100" dirty="0">
                          <a:effectLst/>
                        </a:rPr>
                        <a:t>月</a:t>
                      </a:r>
                      <a:r>
                        <a:rPr lang="en-US" altLang="ja-JP" sz="1100" kern="100" dirty="0">
                          <a:effectLst/>
                        </a:rPr>
                        <a:t>4</a:t>
                      </a:r>
                      <a:r>
                        <a:rPr lang="ja-JP" altLang="en-US" sz="1100" kern="100" dirty="0">
                          <a:effectLst/>
                        </a:rPr>
                        <a:t>日</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652637594"/>
                  </a:ext>
                </a:extLst>
              </a:tr>
            </a:tbl>
          </a:graphicData>
        </a:graphic>
      </p:graphicFrame>
      <p:sp>
        <p:nvSpPr>
          <p:cNvPr id="5" name="Rectangle 1">
            <a:extLst>
              <a:ext uri="{FF2B5EF4-FFF2-40B4-BE49-F238E27FC236}">
                <a16:creationId xmlns:a16="http://schemas.microsoft.com/office/drawing/2014/main" id="{9FF3AC57-9F6C-D45D-E7F1-82C08775368B}"/>
              </a:ext>
            </a:extLst>
          </p:cNvPr>
          <p:cNvSpPr>
            <a:spLocks noChangeArrowheads="1"/>
          </p:cNvSpPr>
          <p:nvPr/>
        </p:nvSpPr>
        <p:spPr bwMode="auto">
          <a:xfrm>
            <a:off x="3127375" y="31448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Tree>
    <p:extLst>
      <p:ext uri="{BB962C8B-B14F-4D97-AF65-F5344CB8AC3E}">
        <p14:creationId xmlns:p14="http://schemas.microsoft.com/office/powerpoint/2010/main" val="4273750683"/>
      </p:ext>
    </p:extLst>
  </p:cSld>
  <p:clrMapOvr>
    <a:masterClrMapping/>
  </p:clrMapOvr>
</p:sld>
</file>

<file path=ppt/theme/theme1.xml><?xml version="1.0" encoding="utf-8"?>
<a:theme xmlns:a="http://schemas.openxmlformats.org/drawingml/2006/main" name="RISE">
  <a:themeElements>
    <a:clrScheme name="RISE">
      <a:dk1>
        <a:srgbClr val="244776"/>
      </a:dk1>
      <a:lt1>
        <a:srgbClr val="FFFFFF"/>
      </a:lt1>
      <a:dk2>
        <a:srgbClr val="3F4349"/>
      </a:dk2>
      <a:lt2>
        <a:srgbClr val="E7E6E6"/>
      </a:lt2>
      <a:accent1>
        <a:srgbClr val="168DED"/>
      </a:accent1>
      <a:accent2>
        <a:srgbClr val="FEC134"/>
      </a:accent2>
      <a:accent3>
        <a:srgbClr val="FF3056"/>
      </a:accent3>
      <a:accent4>
        <a:srgbClr val="93E533"/>
      </a:accent4>
      <a:accent5>
        <a:srgbClr val="8FA3C6"/>
      </a:accent5>
      <a:accent6>
        <a:srgbClr val="8E979D"/>
      </a:accent6>
      <a:hlink>
        <a:srgbClr val="168DED"/>
      </a:hlink>
      <a:folHlink>
        <a:srgbClr val="0F62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SN-CA">
  <a:themeElements>
    <a:clrScheme name="ESN-CA">
      <a:dk1>
        <a:srgbClr val="244776"/>
      </a:dk1>
      <a:lt1>
        <a:srgbClr val="FFFFFF"/>
      </a:lt1>
      <a:dk2>
        <a:srgbClr val="3F4349"/>
      </a:dk2>
      <a:lt2>
        <a:srgbClr val="E7E6E6"/>
      </a:lt2>
      <a:accent1>
        <a:srgbClr val="0000FF"/>
      </a:accent1>
      <a:accent2>
        <a:srgbClr val="FAED23"/>
      </a:accent2>
      <a:accent3>
        <a:srgbClr val="FF0000"/>
      </a:accent3>
      <a:accent4>
        <a:srgbClr val="008F00"/>
      </a:accent4>
      <a:accent5>
        <a:srgbClr val="00EAFF"/>
      </a:accent5>
      <a:accent6>
        <a:srgbClr val="3F4349"/>
      </a:accent6>
      <a:hlink>
        <a:srgbClr val="0000FF"/>
      </a:hlink>
      <a:folHlink>
        <a:srgbClr val="0000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CESC">
  <a:themeElements>
    <a:clrScheme name="GCESC">
      <a:dk1>
        <a:srgbClr val="244776"/>
      </a:dk1>
      <a:lt1>
        <a:srgbClr val="FFFFFF"/>
      </a:lt1>
      <a:dk2>
        <a:srgbClr val="000000"/>
      </a:dk2>
      <a:lt2>
        <a:srgbClr val="E7E6E6"/>
      </a:lt2>
      <a:accent1>
        <a:srgbClr val="93D8E9"/>
      </a:accent1>
      <a:accent2>
        <a:srgbClr val="FEC057"/>
      </a:accent2>
      <a:accent3>
        <a:srgbClr val="CC76A6"/>
      </a:accent3>
      <a:accent4>
        <a:srgbClr val="99CC66"/>
      </a:accent4>
      <a:accent5>
        <a:srgbClr val="6699CC"/>
      </a:accent5>
      <a:accent6>
        <a:srgbClr val="244776"/>
      </a:accent6>
      <a:hlink>
        <a:srgbClr val="939BA2"/>
      </a:hlink>
      <a:folHlink>
        <a:srgbClr val="DADF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B10FA45183884EB94F15345AAEEF19" ma:contentTypeVersion="15" ma:contentTypeDescription="Create a new document." ma:contentTypeScope="" ma:versionID="1c4e017a1f7c53728c03e216885bf0bb">
  <xsd:schema xmlns:xsd="http://www.w3.org/2001/XMLSchema" xmlns:xs="http://www.w3.org/2001/XMLSchema" xmlns:p="http://schemas.microsoft.com/office/2006/metadata/properties" xmlns:ns2="599eec1d-e27c-4128-92a4-19001b8afe14" xmlns:ns3="0408fcbc-2e10-4461-bee0-724c01b46ae9" targetNamespace="http://schemas.microsoft.com/office/2006/metadata/properties" ma:root="true" ma:fieldsID="eec9c4841a05a7d87cb8351f8265e8c6" ns2:_="" ns3:_="">
    <xsd:import namespace="599eec1d-e27c-4128-92a4-19001b8afe14"/>
    <xsd:import namespace="0408fcbc-2e10-4461-bee0-724c01b46a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eec1d-e27c-4128-92a4-19001b8afe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073764d-e844-48d8-8cbc-d63b9d95286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08fcbc-2e10-4461-bee0-724c01b46a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81d858b-1feb-44a1-840f-9be35bf19069}" ma:internalName="TaxCatchAll" ma:showField="CatchAllData" ma:web="0408fcbc-2e10-4461-bee0-724c01b46ae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99eec1d-e27c-4128-92a4-19001b8afe14">
      <Terms xmlns="http://schemas.microsoft.com/office/infopath/2007/PartnerControls"/>
    </lcf76f155ced4ddcb4097134ff3c332f>
    <TaxCatchAll xmlns="0408fcbc-2e10-4461-bee0-724c01b46ae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0A3FEE-4E95-40F5-A7D2-D696DE35F0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9eec1d-e27c-4128-92a4-19001b8afe14"/>
    <ds:schemaRef ds:uri="0408fcbc-2e10-4461-bee0-724c01b46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9483B2-BEB8-41F2-8FEC-E8F0D26003C6}">
  <ds:schemaRefs>
    <ds:schemaRef ds:uri="http://schemas.microsoft.com/office/2006/documentManagement/types"/>
    <ds:schemaRef ds:uri="http://purl.org/dc/elements/1.1/"/>
    <ds:schemaRef ds:uri="599eec1d-e27c-4128-92a4-19001b8afe14"/>
    <ds:schemaRef ds:uri="http://schemas.microsoft.com/office/2006/metadata/properties"/>
    <ds:schemaRef ds:uri="http://purl.org/dc/dcmitype/"/>
    <ds:schemaRef ds:uri="http://schemas.microsoft.com/office/infopath/2007/PartnerControls"/>
    <ds:schemaRef ds:uri="http://schemas.openxmlformats.org/package/2006/metadata/core-properties"/>
    <ds:schemaRef ds:uri="0408fcbc-2e10-4461-bee0-724c01b46ae9"/>
    <ds:schemaRef ds:uri="http://www.w3.org/XML/1998/namespace"/>
    <ds:schemaRef ds:uri="http://purl.org/dc/terms/"/>
  </ds:schemaRefs>
</ds:datastoreItem>
</file>

<file path=customXml/itemProps3.xml><?xml version="1.0" encoding="utf-8"?>
<ds:datastoreItem xmlns:ds="http://schemas.openxmlformats.org/officeDocument/2006/customXml" ds:itemID="{11998BD1-7B99-4C0F-A478-9BA7D4D9D8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31540</TotalTime>
  <Words>3145</Words>
  <Application>Microsoft Macintosh PowerPoint</Application>
  <PresentationFormat>Widescreen</PresentationFormat>
  <Paragraphs>142</Paragraphs>
  <Slides>6</Slides>
  <Notes>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6</vt:i4>
      </vt:variant>
    </vt:vector>
  </HeadingPairs>
  <TitlesOfParts>
    <vt:vector size="16" baseType="lpstr">
      <vt:lpstr>ＭＳ ゴシック</vt:lpstr>
      <vt:lpstr>Aptos</vt:lpstr>
      <vt:lpstr>Arial</vt:lpstr>
      <vt:lpstr>Calibri</vt:lpstr>
      <vt:lpstr>Courier New</vt:lpstr>
      <vt:lpstr>Wellcome</vt:lpstr>
      <vt:lpstr>Wingdings</vt:lpstr>
      <vt:lpstr>RISE</vt:lpstr>
      <vt:lpstr>ESN-CA</vt:lpstr>
      <vt:lpstr>GCESC</vt:lpstr>
      <vt:lpstr>PowerPoint Presentation</vt:lpstr>
      <vt:lpstr>コンセンサス声明が、変革を統合するのに寄与した</vt:lpstr>
      <vt:lpstr>報告書、学術論文、補足発表、声明など、すべてがESIC声明に関連した慌ただしい活動の一部だった</vt:lpstr>
      <vt:lpstr>ESIC企画プロセスは、集合的インパクトアプローチを採用しており、必要とされるインフラに関する共通アジェンダを合意することから始まっている</vt:lpstr>
      <vt:lpstr>ESIC企画プロセスは、多くの「利害関係者」、特に左右の2つずつの円で示されているグループが関与する</vt:lpstr>
      <vt:lpstr>ESIC企画プロセスは、5つのワーキンググループおよびガバナンス企画グループによってリードされ、各グループは5つの文書を準備しており、フィードバックを求めている</vt:lpstr>
    </vt:vector>
  </TitlesOfParts>
  <Company>Ariad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Iwona Sowinski</dc:creator>
  <cp:lastModifiedBy>Lott, Steven</cp:lastModifiedBy>
  <cp:revision>295</cp:revision>
  <cp:lastPrinted>2023-05-24T15:22:34Z</cp:lastPrinted>
  <dcterms:created xsi:type="dcterms:W3CDTF">2017-04-21T15:41:45Z</dcterms:created>
  <dcterms:modified xsi:type="dcterms:W3CDTF">2025-03-25T18:36:04Z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0x0101006EB10FA45183884EB94F15345AAEEF19</vt:lpwstr>
  </property>
  <property fmtid="{D5CDD505-2E9C-101B-9397-08002B2CF9AE}" pid="3" name="Order">
    <vt:r8>340600</vt:r8>
  </property>
  <property fmtid="{D5CDD505-2E9C-101B-9397-08002B2CF9AE}" pid="4" name="MediaServiceImageTags">
    <vt:lpwstr/>
  </property>
</Properties>
</file>