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0"/>
  </p:notesMasterIdLst>
  <p:handoutMasterIdLst>
    <p:handoutMasterId r:id="rId11"/>
  </p:handoutMasterIdLst>
  <p:sldIdLst>
    <p:sldId id="2074" r:id="rId7"/>
    <p:sldId id="2029" r:id="rId8"/>
    <p:sldId id="2076" r:id="rId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3/25/25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a:p>
        </p:txBody>
      </p:sp>
    </p:spTree>
    <p:extLst>
      <p:ext uri="{BB962C8B-B14F-4D97-AF65-F5344CB8AC3E}">
        <p14:creationId xmlns:p14="http://schemas.microsoft.com/office/powerpoint/2010/main" val="26703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a:t>
            </a:fld>
            <a:endParaRPr lang="en-US" dirty="0"/>
          </a:p>
        </p:txBody>
      </p:sp>
    </p:spTree>
    <p:extLst>
      <p:ext uri="{BB962C8B-B14F-4D97-AF65-F5344CB8AC3E}">
        <p14:creationId xmlns:p14="http://schemas.microsoft.com/office/powerpoint/2010/main" val="238550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FC98-752A-1B3B-307F-B7AC866C8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FAB6-3E93-DC1A-0DCE-F2A84B55E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611C-A0AD-8984-855C-3E85D9CAEA1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96F6F6-1EE3-FB76-7DAC-6CCA64F87266}"/>
              </a:ext>
            </a:extLst>
          </p:cNvPr>
          <p:cNvSpPr>
            <a:spLocks noGrp="1"/>
          </p:cNvSpPr>
          <p:nvPr>
            <p:ph type="sldNum" sz="quarter" idx="5"/>
          </p:nvPr>
        </p:nvSpPr>
        <p:spPr/>
        <p:txBody>
          <a:bodyPr/>
          <a:lstStyle/>
          <a:p>
            <a:fld id="{7C11621C-3EA7-C342-A130-13C6D43C8C01}" type="slidenum">
              <a:rPr lang="en-US" smtClean="0"/>
              <a:pPr/>
              <a:t>3</a:t>
            </a:fld>
            <a:endParaRPr lang="en-US"/>
          </a:p>
        </p:txBody>
      </p:sp>
    </p:spTree>
    <p:extLst>
      <p:ext uri="{BB962C8B-B14F-4D97-AF65-F5344CB8AC3E}">
        <p14:creationId xmlns:p14="http://schemas.microsoft.com/office/powerpoint/2010/main" val="23575407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docs.worldbank.org/en/doc/231d98251cf326922518be0cbe306fdc-0200022023/related/GEEAP-Smart-Buys-2023-2-pages.pdf"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hyperlink" Target="https://ies.ed.gov/ncee/WWC/Search/Products?productType=2" TargetMode="External"/><Relationship Id="rId4" Type="http://schemas.openxmlformats.org/officeDocument/2006/relationships/hyperlink" Target="https://educationendowmentfoundation.org.uk/education-evidence/teaching-learning-toolk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nvPr>
        </p:nvSpPr>
        <p:spPr/>
        <p:txBody>
          <a:bodyPr>
            <a:noAutofit/>
          </a:bodyPr>
          <a:lstStyle/>
          <a:p>
            <a:r>
              <a:rPr lang="en-US" dirty="0"/>
              <a:t>ESIC</a:t>
            </a:r>
            <a:r>
              <a:rPr lang="ja-JP" altLang="en-US" dirty="0"/>
              <a:t>企画プロセスは、集合的インパクトアプローチを採用しており、必要とされるインフラに関する共通アジェンダを合意することから始まっている</a:t>
            </a:r>
            <a:endParaRPr lang="en-US" dirty="0">
              <a:solidFill>
                <a:srgbClr val="FF0000"/>
              </a:solidFill>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1</a:t>
            </a:fld>
            <a:endParaRPr lang="en-US"/>
          </a:p>
        </p:txBody>
      </p:sp>
      <p:sp>
        <p:nvSpPr>
          <p:cNvPr id="4" name="Rectangle: Rounded Corners 3">
            <a:extLst>
              <a:ext uri="{FF2B5EF4-FFF2-40B4-BE49-F238E27FC236}">
                <a16:creationId xmlns:a16="http://schemas.microsoft.com/office/drawing/2014/main" id="{41E59FF7-1EBD-A7BC-8014-1993FD60238C}"/>
              </a:ext>
            </a:extLst>
          </p:cNvPr>
          <p:cNvSpPr/>
          <p:nvPr/>
        </p:nvSpPr>
        <p:spPr>
          <a:xfrm>
            <a:off x="2169210" y="5181935"/>
            <a:ext cx="6650181" cy="954107"/>
          </a:xfrm>
          <a:prstGeom prst="roundRect">
            <a:avLst/>
          </a:prstGeom>
          <a:solidFill>
            <a:srgbClr val="CC76A6">
              <a:alpha val="34902"/>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rtl="0" eaLnBrk="1" fontAlgn="t" latinLnBrk="0" hangingPunct="1">
              <a:spcBef>
                <a:spcPts val="0"/>
              </a:spcBef>
              <a:spcAft>
                <a:spcPts val="0"/>
              </a:spcAft>
            </a:pPr>
            <a:r>
              <a:rPr lang="ja-JP" altLang="en-US" sz="1350" b="0" i="0" u="none" strike="noStrike" kern="1200" dirty="0">
                <a:solidFill>
                  <a:schemeClr val="tx1"/>
                </a:solidFill>
                <a:effectLst/>
                <a:latin typeface="Arial" panose="020B0604020202020204" pitchFamily="34" charset="0"/>
              </a:rPr>
              <a:t>インフラ</a:t>
            </a:r>
            <a:r>
              <a:rPr lang="en-US" sz="1350" b="0" i="0" u="none" strike="noStrike" kern="1200" dirty="0">
                <a:solidFill>
                  <a:schemeClr val="tx1"/>
                </a:solidFill>
                <a:effectLst/>
                <a:latin typeface="Arial" panose="020B0604020202020204" pitchFamily="34" charset="0"/>
              </a:rPr>
              <a:t> [</a:t>
            </a:r>
            <a:r>
              <a:rPr lang="en-US" altLang="ja-JP" sz="1350" b="1" dirty="0">
                <a:solidFill>
                  <a:schemeClr val="tx1"/>
                </a:solidFill>
                <a:latin typeface="Arial" panose="020B0604020202020204" pitchFamily="34" charset="0"/>
              </a:rPr>
              <a:t>4500</a:t>
            </a:r>
            <a:r>
              <a:rPr lang="ja-JP" altLang="en-US" sz="1350" b="1" dirty="0">
                <a:solidFill>
                  <a:schemeClr val="tx1"/>
                </a:solidFill>
                <a:latin typeface="Arial" panose="020B0604020202020204" pitchFamily="34" charset="0"/>
              </a:rPr>
              <a:t>万ポンドの</a:t>
            </a:r>
            <a:r>
              <a:rPr lang="en-US" sz="1350" b="1" i="0" u="none" strike="noStrike" kern="1200" dirty="0" err="1">
                <a:solidFill>
                  <a:schemeClr val="tx1"/>
                </a:solidFill>
                <a:effectLst/>
                <a:latin typeface="Arial" panose="020B0604020202020204" pitchFamily="34" charset="0"/>
              </a:rPr>
              <a:t>Wellcome</a:t>
            </a:r>
            <a:r>
              <a:rPr lang="en-US" sz="1350" b="1" i="0" u="none" strike="noStrike" kern="1200" dirty="0">
                <a:solidFill>
                  <a:schemeClr val="tx1"/>
                </a:solidFill>
                <a:effectLst/>
                <a:latin typeface="Arial" panose="020B0604020202020204" pitchFamily="34" charset="0"/>
              </a:rPr>
              <a:t> Trust</a:t>
            </a:r>
            <a:r>
              <a:rPr lang="ja-JP" altLang="en-US" sz="1350" b="1" i="0" u="none" strike="noStrike" kern="1200" dirty="0">
                <a:solidFill>
                  <a:schemeClr val="tx1"/>
                </a:solidFill>
                <a:effectLst/>
                <a:latin typeface="Arial" panose="020B0604020202020204" pitchFamily="34" charset="0"/>
              </a:rPr>
              <a:t>投資</a:t>
            </a:r>
            <a:r>
              <a:rPr lang="en-US" sz="1350" b="0" i="0" u="none" strike="noStrike" kern="1200" dirty="0">
                <a:solidFill>
                  <a:schemeClr val="tx1"/>
                </a:solidFill>
                <a:effectLst/>
                <a:latin typeface="Arial" panose="020B0604020202020204" pitchFamily="34" charset="0"/>
              </a:rPr>
              <a:t>]</a:t>
            </a:r>
            <a:br>
              <a:rPr lang="en-US" sz="1350" b="0" i="0" u="none" strike="noStrike" kern="1200" dirty="0">
                <a:solidFill>
                  <a:schemeClr val="tx1"/>
                </a:solidFill>
                <a:effectLst/>
                <a:latin typeface="Arial" panose="020B0604020202020204" pitchFamily="34" charset="0"/>
              </a:rPr>
            </a:br>
            <a:r>
              <a:rPr lang="en-US" sz="1350" b="0" i="0" u="none" strike="noStrike" kern="1200" dirty="0">
                <a:solidFill>
                  <a:schemeClr val="tx1"/>
                </a:solidFill>
                <a:effectLst/>
                <a:latin typeface="Arial" panose="020B0604020202020204" pitchFamily="34" charset="0"/>
              </a:rPr>
              <a:t>1) </a:t>
            </a:r>
            <a:r>
              <a:rPr lang="ja-JP" altLang="en-US" sz="1350" b="0" i="0" u="none" strike="noStrike" kern="1200" dirty="0">
                <a:solidFill>
                  <a:schemeClr val="tx1"/>
                </a:solidFill>
                <a:effectLst/>
                <a:latin typeface="Arial" panose="020B0604020202020204" pitchFamily="34" charset="0"/>
              </a:rPr>
              <a:t>需要サイドの関与</a:t>
            </a:r>
            <a:r>
              <a:rPr lang="en-US" sz="1350" dirty="0">
                <a:solidFill>
                  <a:schemeClr val="tx1"/>
                </a:solidFill>
                <a:latin typeface="Arial" panose="020B0604020202020204" pitchFamily="34" charset="0"/>
              </a:rPr>
              <a:t>;</a:t>
            </a:r>
            <a:r>
              <a:rPr lang="en-US" sz="1350" b="0" i="0" u="none" strike="noStrike" kern="1200" dirty="0">
                <a:solidFill>
                  <a:schemeClr val="tx1"/>
                </a:solidFill>
                <a:effectLst/>
                <a:latin typeface="Arial" panose="020B0604020202020204" pitchFamily="34" charset="0"/>
              </a:rPr>
              <a:t> 2) </a:t>
            </a:r>
            <a:r>
              <a:rPr lang="ja-JP" altLang="en-US" sz="1350" b="0" i="0" u="none" strike="noStrike" kern="1200" dirty="0">
                <a:solidFill>
                  <a:schemeClr val="tx1"/>
                </a:solidFill>
                <a:effectLst/>
                <a:latin typeface="Arial" panose="020B0604020202020204" pitchFamily="34" charset="0"/>
              </a:rPr>
              <a:t>データ共有・再利用のためのプラットフォーム</a:t>
            </a:r>
            <a:r>
              <a:rPr lang="en-US" sz="1350" b="0" i="0" u="none" strike="noStrike" kern="1200" dirty="0">
                <a:solidFill>
                  <a:schemeClr val="tx1"/>
                </a:solidFill>
                <a:effectLst/>
                <a:latin typeface="Arial" panose="020B0604020202020204" pitchFamily="34" charset="0"/>
              </a:rPr>
              <a:t>; </a:t>
            </a:r>
            <a:br>
              <a:rPr lang="en-US" sz="1350" b="0" i="0" u="none" strike="noStrike" kern="1200" dirty="0">
                <a:solidFill>
                  <a:schemeClr val="tx1"/>
                </a:solidFill>
                <a:effectLst/>
                <a:latin typeface="Arial" panose="020B0604020202020204" pitchFamily="34" charset="0"/>
              </a:rPr>
            </a:br>
            <a:r>
              <a:rPr lang="en-US" sz="1350" b="0" i="0" u="none" strike="noStrike" kern="1200" dirty="0">
                <a:solidFill>
                  <a:schemeClr val="tx1"/>
                </a:solidFill>
                <a:effectLst/>
                <a:latin typeface="Arial" panose="020B0604020202020204" pitchFamily="34" charset="0"/>
                <a:cs typeface="Arial" panose="020B0604020202020204" pitchFamily="34" charset="0"/>
              </a:rPr>
              <a:t>3) </a:t>
            </a:r>
            <a:r>
              <a:rPr lang="en-US" altLang="ja-JP" sz="1350" dirty="0">
                <a:solidFill>
                  <a:schemeClr val="tx1"/>
                </a:solidFill>
                <a:latin typeface="Arial" panose="020B0604020202020204" pitchFamily="34" charset="0"/>
                <a:cs typeface="Arial" panose="020B0604020202020204" pitchFamily="34" charset="0"/>
              </a:rPr>
              <a:t>AI</a:t>
            </a:r>
            <a:r>
              <a:rPr lang="ja-JP" altLang="en-US" sz="1350" dirty="0">
                <a:solidFill>
                  <a:schemeClr val="tx1"/>
                </a:solidFill>
                <a:latin typeface="Arial" panose="020B0604020202020204" pitchFamily="34" charset="0"/>
                <a:cs typeface="Arial" panose="020B0604020202020204" pitchFamily="34" charset="0"/>
              </a:rPr>
              <a:t>の安全・責任ある利用</a:t>
            </a:r>
            <a:r>
              <a:rPr lang="en-US" sz="1350" dirty="0">
                <a:solidFill>
                  <a:schemeClr val="tx1"/>
                </a:solidFill>
                <a:latin typeface="Arial" panose="020B0604020202020204" pitchFamily="34" charset="0"/>
                <a:cs typeface="Arial" panose="020B0604020202020204" pitchFamily="34" charset="0"/>
              </a:rPr>
              <a:t> </a:t>
            </a:r>
            <a:r>
              <a:rPr lang="en-US" sz="1350" b="0" i="0" u="none" strike="noStrike" kern="1200" dirty="0">
                <a:solidFill>
                  <a:schemeClr val="tx1"/>
                </a:solidFill>
                <a:effectLst/>
                <a:latin typeface="Arial" panose="020B0604020202020204" pitchFamily="34" charset="0"/>
              </a:rPr>
              <a:t>[</a:t>
            </a:r>
            <a:r>
              <a:rPr lang="en-US" altLang="ja-JP" sz="1350" b="1" i="0" u="none" strike="noStrike" kern="1200" dirty="0">
                <a:solidFill>
                  <a:schemeClr val="tx1"/>
                </a:solidFill>
                <a:effectLst/>
                <a:latin typeface="Arial" panose="020B0604020202020204" pitchFamily="34" charset="0"/>
              </a:rPr>
              <a:t>AI</a:t>
            </a:r>
            <a:r>
              <a:rPr lang="ja-JP" altLang="en-US" sz="1350" b="1" i="0" u="none" strike="noStrike" kern="1200" dirty="0">
                <a:solidFill>
                  <a:schemeClr val="tx1"/>
                </a:solidFill>
                <a:effectLst/>
                <a:latin typeface="Arial" panose="020B0604020202020204" pitchFamily="34" charset="0"/>
              </a:rPr>
              <a:t>への</a:t>
            </a:r>
            <a:r>
              <a:rPr lang="en-US" altLang="ja-JP" sz="1350" b="1" i="0" u="none" strike="noStrike" kern="1200" dirty="0" err="1">
                <a:solidFill>
                  <a:schemeClr val="tx1"/>
                </a:solidFill>
                <a:effectLst/>
                <a:latin typeface="Arial" panose="020B0604020202020204" pitchFamily="34" charset="0"/>
              </a:rPr>
              <a:t>Wellcome</a:t>
            </a:r>
            <a:r>
              <a:rPr lang="ja-JP" altLang="en-US" sz="1350" b="1" i="0" u="none" strike="noStrike" kern="1200" dirty="0">
                <a:solidFill>
                  <a:schemeClr val="tx1"/>
                </a:solidFill>
                <a:effectLst/>
                <a:latin typeface="Arial" panose="020B0604020202020204" pitchFamily="34" charset="0"/>
              </a:rPr>
              <a:t> </a:t>
            </a:r>
            <a:r>
              <a:rPr lang="en-US" altLang="ja-JP" sz="1350" b="1" i="0" u="none" strike="noStrike" kern="1200" dirty="0">
                <a:solidFill>
                  <a:schemeClr val="tx1"/>
                </a:solidFill>
                <a:effectLst/>
                <a:latin typeface="Arial" panose="020B0604020202020204" pitchFamily="34" charset="0"/>
              </a:rPr>
              <a:t>Trust</a:t>
            </a:r>
            <a:r>
              <a:rPr lang="ja-JP" altLang="en-US" sz="1350" b="1" i="0" u="none" strike="noStrike" kern="1200" dirty="0">
                <a:solidFill>
                  <a:schemeClr val="tx1"/>
                </a:solidFill>
                <a:effectLst/>
                <a:latin typeface="Arial" panose="020B0604020202020204" pitchFamily="34" charset="0"/>
              </a:rPr>
              <a:t>の</a:t>
            </a:r>
            <a:r>
              <a:rPr lang="en-US" altLang="ja-JP" sz="1350" b="1" i="0" u="none" strike="noStrike" kern="1200" dirty="0">
                <a:solidFill>
                  <a:schemeClr val="tx1"/>
                </a:solidFill>
                <a:effectLst/>
                <a:latin typeface="Arial" panose="020B0604020202020204" pitchFamily="34" charset="0"/>
              </a:rPr>
              <a:t>1000</a:t>
            </a:r>
            <a:r>
              <a:rPr lang="ja-JP" altLang="en-US" sz="1350" b="1" i="0" u="none" strike="noStrike" kern="1200" dirty="0">
                <a:solidFill>
                  <a:schemeClr val="tx1"/>
                </a:solidFill>
                <a:effectLst/>
                <a:latin typeface="Arial" panose="020B0604020202020204" pitchFamily="34" charset="0"/>
              </a:rPr>
              <a:t>万ポンドの投資</a:t>
            </a:r>
            <a:r>
              <a:rPr lang="en-US" sz="1350" b="1" i="0" u="none" strike="noStrike" kern="1200" dirty="0">
                <a:solidFill>
                  <a:schemeClr val="tx1"/>
                </a:solidFill>
                <a:effectLst/>
                <a:latin typeface="Arial" panose="020B0604020202020204" pitchFamily="34" charset="0"/>
              </a:rPr>
              <a:t>]</a:t>
            </a:r>
            <a:r>
              <a:rPr lang="en-US" sz="1350" i="0" u="none" strike="noStrike" kern="1200" dirty="0">
                <a:solidFill>
                  <a:schemeClr val="tx1"/>
                </a:solidFill>
                <a:effectLst/>
                <a:latin typeface="Arial" panose="020B0604020202020204" pitchFamily="34" charset="0"/>
              </a:rPr>
              <a:t>;</a:t>
            </a:r>
          </a:p>
          <a:p>
            <a:pPr marL="0" algn="ctr" rtl="0" eaLnBrk="1" fontAlgn="t" latinLnBrk="0" hangingPunct="1">
              <a:spcBef>
                <a:spcPts val="0"/>
              </a:spcBef>
              <a:spcAft>
                <a:spcPts val="0"/>
              </a:spcAft>
            </a:pPr>
            <a:r>
              <a:rPr lang="en-US" sz="1350" dirty="0">
                <a:solidFill>
                  <a:schemeClr val="tx1"/>
                </a:solidFill>
                <a:latin typeface="Arial" panose="020B0604020202020204" pitchFamily="34" charset="0"/>
                <a:cs typeface="Arial" panose="020B0604020202020204" pitchFamily="34" charset="0"/>
              </a:rPr>
              <a:t>4) </a:t>
            </a:r>
            <a:r>
              <a:rPr lang="ja-JP" altLang="en-US" sz="1350" dirty="0">
                <a:solidFill>
                  <a:schemeClr val="tx1"/>
                </a:solidFill>
                <a:latin typeface="Arial" panose="020B0604020202020204" pitchFamily="34" charset="0"/>
                <a:cs typeface="Arial" panose="020B0604020202020204" pitchFamily="34" charset="0"/>
              </a:rPr>
              <a:t>手法・プロセスの革新</a:t>
            </a:r>
            <a:r>
              <a:rPr lang="en-US" sz="1350" b="0" i="0" u="none" strike="noStrike" kern="1200" dirty="0">
                <a:solidFill>
                  <a:schemeClr val="tx1"/>
                </a:solidFill>
                <a:effectLst/>
                <a:latin typeface="Arial" panose="020B0604020202020204" pitchFamily="34" charset="0"/>
                <a:cs typeface="Arial" panose="020B0604020202020204" pitchFamily="34" charset="0"/>
              </a:rPr>
              <a:t>; 5)</a:t>
            </a:r>
            <a:r>
              <a:rPr lang="ja-JP" altLang="en-US" sz="1350" b="0" i="0" u="none" strike="noStrike" kern="1200" dirty="0">
                <a:solidFill>
                  <a:schemeClr val="tx1"/>
                </a:solidFill>
                <a:effectLst/>
                <a:latin typeface="Arial" panose="020B0604020202020204" pitchFamily="34" charset="0"/>
                <a:cs typeface="Arial" panose="020B0604020202020204" pitchFamily="34" charset="0"/>
              </a:rPr>
              <a:t> キャパシティ共有</a:t>
            </a:r>
            <a:endParaRPr lang="en-CA" sz="1350" b="0" i="0" u="none" strike="noStrike" dirty="0">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93056B50-53A9-94F4-84EE-3D43E96D972E}"/>
              </a:ext>
            </a:extLst>
          </p:cNvPr>
          <p:cNvSpPr/>
          <p:nvPr/>
        </p:nvSpPr>
        <p:spPr>
          <a:xfrm>
            <a:off x="2119334"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350" dirty="0">
                <a:solidFill>
                  <a:schemeClr val="tx1"/>
                </a:solidFill>
              </a:rPr>
              <a:t>SDGs</a:t>
            </a:r>
            <a:r>
              <a:rPr lang="ja-JP" altLang="en-US" sz="1350" dirty="0">
                <a:solidFill>
                  <a:schemeClr val="tx1"/>
                </a:solidFill>
              </a:rPr>
              <a:t>への進歩の加速に関する生きたエビデンス統合</a:t>
            </a:r>
            <a:r>
              <a:rPr lang="en-US" sz="1350" dirty="0">
                <a:solidFill>
                  <a:schemeClr val="tx1"/>
                </a:solidFill>
              </a:rPr>
              <a:t> (LESs)</a:t>
            </a:r>
          </a:p>
          <a:p>
            <a:pPr algn="ctr"/>
            <a:r>
              <a:rPr lang="en-US" sz="1350" dirty="0">
                <a:solidFill>
                  <a:schemeClr val="tx1"/>
                </a:solidFill>
              </a:rPr>
              <a:t>[</a:t>
            </a:r>
            <a:r>
              <a:rPr lang="en-US" altLang="ja-JP" sz="1350" b="1" dirty="0">
                <a:solidFill>
                  <a:schemeClr val="tx1"/>
                </a:solidFill>
              </a:rPr>
              <a:t>1150</a:t>
            </a:r>
            <a:r>
              <a:rPr lang="ja-JP" altLang="en-US" sz="1350" b="1" dirty="0">
                <a:solidFill>
                  <a:schemeClr val="tx1"/>
                </a:solidFill>
              </a:rPr>
              <a:t>万ポンドの</a:t>
            </a:r>
            <a:r>
              <a:rPr lang="en-US" sz="1350" b="1" dirty="0">
                <a:solidFill>
                  <a:schemeClr val="tx1"/>
                </a:solidFill>
              </a:rPr>
              <a:t>UKRI</a:t>
            </a:r>
            <a:r>
              <a:rPr lang="ja-JP" altLang="en-US" sz="1350" b="1" dirty="0">
                <a:solidFill>
                  <a:schemeClr val="tx1"/>
                </a:solidFill>
              </a:rPr>
              <a:t>投資</a:t>
            </a:r>
            <a:r>
              <a:rPr lang="ja-JP" altLang="en-US" sz="1350" i="0" u="none" strike="noStrike" kern="1200" dirty="0">
                <a:solidFill>
                  <a:schemeClr val="tx1"/>
                </a:solidFill>
                <a:effectLst/>
                <a:latin typeface="Arial" panose="020B0604020202020204" pitchFamily="34" charset="0"/>
              </a:rPr>
              <a:t>（インフラ要素</a:t>
            </a:r>
            <a:r>
              <a:rPr lang="en-US" sz="1350" i="0" u="none" strike="noStrike" kern="1200" dirty="0">
                <a:solidFill>
                  <a:schemeClr val="tx1"/>
                </a:solidFill>
                <a:effectLst/>
                <a:latin typeface="Arial" panose="020B0604020202020204" pitchFamily="34" charset="0"/>
              </a:rPr>
              <a:t> </a:t>
            </a:r>
            <a:r>
              <a:rPr lang="en-US" sz="1200" i="0" u="none" strike="noStrike" kern="1200" dirty="0">
                <a:solidFill>
                  <a:schemeClr val="tx1"/>
                </a:solidFill>
                <a:effectLst/>
                <a:latin typeface="Arial" panose="020B0604020202020204" pitchFamily="34" charset="0"/>
              </a:rPr>
              <a:t>1</a:t>
            </a:r>
            <a:r>
              <a:rPr lang="ja-JP" altLang="en-US" sz="1200" i="0" u="none" strike="noStrike" kern="1200" dirty="0">
                <a:solidFill>
                  <a:schemeClr val="tx1"/>
                </a:solidFill>
                <a:effectLst/>
                <a:latin typeface="Arial" panose="020B0604020202020204" pitchFamily="34" charset="0"/>
              </a:rPr>
              <a:t>・</a:t>
            </a:r>
            <a:r>
              <a:rPr lang="en-US" sz="1200" i="0" u="none" strike="noStrike" kern="1200" dirty="0">
                <a:solidFill>
                  <a:schemeClr val="tx1"/>
                </a:solidFill>
                <a:effectLst/>
                <a:latin typeface="Arial" panose="020B0604020202020204" pitchFamily="34" charset="0"/>
              </a:rPr>
              <a:t>3</a:t>
            </a:r>
            <a:r>
              <a:rPr lang="ja-JP" altLang="en-US" sz="1200" i="0" u="none" strike="noStrike" kern="1200" dirty="0">
                <a:solidFill>
                  <a:schemeClr val="tx1"/>
                </a:solidFill>
                <a:effectLst/>
                <a:latin typeface="Arial" panose="020B0604020202020204" pitchFamily="34" charset="0"/>
              </a:rPr>
              <a:t>）</a:t>
            </a:r>
            <a:r>
              <a:rPr lang="en-US" sz="1200" i="0" u="none" strike="noStrike" kern="1200" dirty="0">
                <a:solidFill>
                  <a:schemeClr val="tx1"/>
                </a:solidFill>
                <a:effectLst/>
                <a:latin typeface="Arial" panose="020B0604020202020204" pitchFamily="34" charset="0"/>
              </a:rPr>
              <a:t>]</a:t>
            </a:r>
            <a:endParaRPr lang="en-CA" sz="1200" dirty="0">
              <a:solidFill>
                <a:schemeClr val="tx1"/>
              </a:solidFill>
            </a:endParaRPr>
          </a:p>
        </p:txBody>
      </p:sp>
      <p:sp>
        <p:nvSpPr>
          <p:cNvPr id="7" name="Rectangle: Rounded Corners 6">
            <a:extLst>
              <a:ext uri="{FF2B5EF4-FFF2-40B4-BE49-F238E27FC236}">
                <a16:creationId xmlns:a16="http://schemas.microsoft.com/office/drawing/2014/main" id="{6BF57B1D-01DD-0CA0-1A1E-475FA556C43F}"/>
              </a:ext>
            </a:extLst>
          </p:cNvPr>
          <p:cNvSpPr/>
          <p:nvPr/>
        </p:nvSpPr>
        <p:spPr>
          <a:xfrm>
            <a:off x="4401758"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50" dirty="0">
                <a:solidFill>
                  <a:schemeClr val="tx1"/>
                </a:solidFill>
              </a:rPr>
              <a:t>追加的な</a:t>
            </a:r>
            <a:r>
              <a:rPr lang="en-US" altLang="ja-JP" sz="1350" dirty="0">
                <a:solidFill>
                  <a:schemeClr val="tx1"/>
                </a:solidFill>
              </a:rPr>
              <a:t>SDGs</a:t>
            </a:r>
            <a:r>
              <a:rPr lang="ja-JP" altLang="en-US" sz="1350" dirty="0">
                <a:solidFill>
                  <a:schemeClr val="tx1"/>
                </a:solidFill>
              </a:rPr>
              <a:t>優先事項に関する</a:t>
            </a:r>
            <a:r>
              <a:rPr lang="en-US" sz="1350" dirty="0">
                <a:solidFill>
                  <a:schemeClr val="tx1"/>
                </a:solidFill>
              </a:rPr>
              <a:t>LESs</a:t>
            </a:r>
            <a:r>
              <a:rPr lang="ja-JP" altLang="en-US" sz="1350" dirty="0">
                <a:solidFill>
                  <a:schemeClr val="tx1"/>
                </a:solidFill>
              </a:rPr>
              <a:t>一式</a:t>
            </a:r>
            <a:endParaRPr lang="en-US" sz="1350" dirty="0">
              <a:solidFill>
                <a:schemeClr val="tx1"/>
              </a:solidFill>
            </a:endParaRPr>
          </a:p>
          <a:p>
            <a:pPr algn="ctr"/>
            <a:r>
              <a:rPr lang="en-US" sz="1350" dirty="0">
                <a:solidFill>
                  <a:schemeClr val="tx1"/>
                </a:solidFill>
              </a:rPr>
              <a:t>[</a:t>
            </a:r>
            <a:r>
              <a:rPr lang="en-US" altLang="ja-JP" sz="1350" b="1" dirty="0">
                <a:solidFill>
                  <a:schemeClr val="tx1"/>
                </a:solidFill>
              </a:rPr>
              <a:t>3</a:t>
            </a:r>
            <a:r>
              <a:rPr lang="ja-JP" altLang="en-US" sz="1350" b="1" dirty="0">
                <a:solidFill>
                  <a:schemeClr val="tx1"/>
                </a:solidFill>
              </a:rPr>
              <a:t>つの解決分野における現在・将来の</a:t>
            </a:r>
            <a:r>
              <a:rPr lang="en-US" sz="1350" b="1" dirty="0">
                <a:solidFill>
                  <a:schemeClr val="tx1"/>
                </a:solidFill>
              </a:rPr>
              <a:t> </a:t>
            </a:r>
            <a:r>
              <a:rPr lang="en-US" sz="1350" b="1" dirty="0" err="1">
                <a:solidFill>
                  <a:schemeClr val="tx1"/>
                </a:solidFill>
              </a:rPr>
              <a:t>Wellcome</a:t>
            </a:r>
            <a:r>
              <a:rPr lang="en-US" sz="1350" b="1" dirty="0">
                <a:solidFill>
                  <a:schemeClr val="tx1"/>
                </a:solidFill>
              </a:rPr>
              <a:t> Trust (WT) </a:t>
            </a:r>
            <a:r>
              <a:rPr lang="ja-JP" altLang="en-US" sz="1350" b="1" dirty="0">
                <a:solidFill>
                  <a:schemeClr val="tx1"/>
                </a:solidFill>
              </a:rPr>
              <a:t>投資</a:t>
            </a:r>
            <a:r>
              <a:rPr lang="en-US" sz="1350" dirty="0">
                <a:solidFill>
                  <a:schemeClr val="tx1"/>
                </a:solidFill>
              </a:rPr>
              <a:t>]</a:t>
            </a:r>
            <a:endParaRPr lang="en-CA" sz="1350" dirty="0">
              <a:solidFill>
                <a:schemeClr val="tx1"/>
              </a:solidFill>
            </a:endParaRPr>
          </a:p>
        </p:txBody>
      </p:sp>
      <p:sp>
        <p:nvSpPr>
          <p:cNvPr id="16" name="Rectangle: Rounded Corners 15">
            <a:extLst>
              <a:ext uri="{FF2B5EF4-FFF2-40B4-BE49-F238E27FC236}">
                <a16:creationId xmlns:a16="http://schemas.microsoft.com/office/drawing/2014/main" id="{8BE37E6F-7C46-ECCE-B37D-5FE9029D58E3}"/>
              </a:ext>
            </a:extLst>
          </p:cNvPr>
          <p:cNvSpPr/>
          <p:nvPr/>
        </p:nvSpPr>
        <p:spPr>
          <a:xfrm>
            <a:off x="6672407" y="2687849"/>
            <a:ext cx="2228050"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50" dirty="0">
                <a:solidFill>
                  <a:schemeClr val="tx1"/>
                </a:solidFill>
              </a:rPr>
              <a:t>追加的な</a:t>
            </a:r>
            <a:r>
              <a:rPr lang="en-US" altLang="ja-JP" sz="1350" dirty="0">
                <a:solidFill>
                  <a:schemeClr val="tx1"/>
                </a:solidFill>
              </a:rPr>
              <a:t>SDGs</a:t>
            </a:r>
            <a:r>
              <a:rPr lang="ja-JP" altLang="en-US" sz="1350" dirty="0">
                <a:solidFill>
                  <a:schemeClr val="tx1"/>
                </a:solidFill>
              </a:rPr>
              <a:t>およびその他優先順位に関する</a:t>
            </a:r>
            <a:r>
              <a:rPr lang="en-US" sz="1350" dirty="0">
                <a:solidFill>
                  <a:schemeClr val="tx1"/>
                </a:solidFill>
              </a:rPr>
              <a:t>LESs</a:t>
            </a:r>
            <a:r>
              <a:rPr lang="ja-JP" altLang="en-US" sz="1350" dirty="0">
                <a:solidFill>
                  <a:schemeClr val="tx1"/>
                </a:solidFill>
              </a:rPr>
              <a:t>一式</a:t>
            </a:r>
            <a:endParaRPr lang="en-US" sz="1350" dirty="0">
              <a:solidFill>
                <a:schemeClr val="tx1"/>
              </a:solidFill>
            </a:endParaRPr>
          </a:p>
          <a:p>
            <a:pPr algn="ctr"/>
            <a:r>
              <a:rPr lang="en-US" sz="1350" dirty="0">
                <a:solidFill>
                  <a:schemeClr val="tx1"/>
                </a:solidFill>
              </a:rPr>
              <a:t>[</a:t>
            </a:r>
            <a:r>
              <a:rPr lang="ja-JP" altLang="en-US" sz="1350" b="1" dirty="0">
                <a:solidFill>
                  <a:schemeClr val="tx1"/>
                </a:solidFill>
              </a:rPr>
              <a:t>その他資金提供者による将来投資</a:t>
            </a:r>
            <a:r>
              <a:rPr lang="en-US" sz="1350" dirty="0">
                <a:solidFill>
                  <a:schemeClr val="tx1"/>
                </a:solidFill>
              </a:rPr>
              <a:t>] </a:t>
            </a:r>
          </a:p>
        </p:txBody>
      </p:sp>
      <p:sp>
        <p:nvSpPr>
          <p:cNvPr id="5" name="Triangle 4">
            <a:extLst>
              <a:ext uri="{FF2B5EF4-FFF2-40B4-BE49-F238E27FC236}">
                <a16:creationId xmlns:a16="http://schemas.microsoft.com/office/drawing/2014/main" id="{C3804FE4-A2F9-8E58-DDA8-9B174BC7EAB0}"/>
              </a:ext>
            </a:extLst>
          </p:cNvPr>
          <p:cNvSpPr/>
          <p:nvPr/>
        </p:nvSpPr>
        <p:spPr>
          <a:xfrm>
            <a:off x="2251496" y="1463082"/>
            <a:ext cx="6481823" cy="1111731"/>
          </a:xfrm>
          <a:prstGeom prst="triangle">
            <a:avLst/>
          </a:prstGeom>
          <a:solidFill>
            <a:srgbClr val="CC76A6">
              <a:alpha val="5098"/>
            </a:srgbClr>
          </a:solidFill>
          <a:ln>
            <a:solidFill>
              <a:srgbClr val="CC7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E0B069-8478-7765-6DC1-333F33CA37AA}"/>
              </a:ext>
            </a:extLst>
          </p:cNvPr>
          <p:cNvSpPr txBox="1"/>
          <p:nvPr/>
        </p:nvSpPr>
        <p:spPr>
          <a:xfrm>
            <a:off x="4056756" y="1692672"/>
            <a:ext cx="2871299" cy="923330"/>
          </a:xfrm>
          <a:prstGeom prst="rect">
            <a:avLst/>
          </a:prstGeom>
          <a:noFill/>
        </p:spPr>
        <p:txBody>
          <a:bodyPr wrap="none" rtlCol="0">
            <a:spAutoFit/>
          </a:bodyPr>
          <a:lstStyle/>
          <a:p>
            <a:pPr algn="ctr"/>
            <a:r>
              <a:rPr lang="ja-JP" altLang="en-US" sz="1350" dirty="0"/>
              <a:t>意思決定者、セクター、地域、</a:t>
            </a:r>
            <a:br>
              <a:rPr lang="en-US" altLang="ja-JP" sz="1350" dirty="0"/>
            </a:br>
            <a:r>
              <a:rPr lang="ja-JP" altLang="en-US" sz="1350" dirty="0"/>
              <a:t>言語ごとに異なる方法で</a:t>
            </a:r>
            <a:br>
              <a:rPr lang="en-US" altLang="ja-JP" sz="1350" dirty="0"/>
            </a:br>
            <a:r>
              <a:rPr lang="ja-JP" altLang="en-US" sz="1350" dirty="0"/>
              <a:t>提供される実行可能なインサイト</a:t>
            </a:r>
          </a:p>
          <a:p>
            <a:pPr algn="ctr"/>
            <a:r>
              <a:rPr lang="en-US" altLang="ja-JP" sz="1350" b="1" dirty="0"/>
              <a:t>[</a:t>
            </a:r>
            <a:r>
              <a:rPr lang="ja-JP" altLang="en-US" sz="1350" b="1" dirty="0"/>
              <a:t>他の資金提供者による将来の投資］</a:t>
            </a:r>
            <a:endParaRPr lang="en-US" altLang="ja-JP" sz="1350" b="1" dirty="0"/>
          </a:p>
        </p:txBody>
      </p:sp>
      <p:sp>
        <p:nvSpPr>
          <p:cNvPr id="11" name="TextBox 10">
            <a:extLst>
              <a:ext uri="{FF2B5EF4-FFF2-40B4-BE49-F238E27FC236}">
                <a16:creationId xmlns:a16="http://schemas.microsoft.com/office/drawing/2014/main" id="{5E21029B-B6E7-7E0D-7F4D-639BFB1CEE04}"/>
              </a:ext>
            </a:extLst>
          </p:cNvPr>
          <p:cNvSpPr txBox="1"/>
          <p:nvPr/>
        </p:nvSpPr>
        <p:spPr>
          <a:xfrm>
            <a:off x="8938666" y="1554071"/>
            <a:ext cx="2946867" cy="923330"/>
          </a:xfrm>
          <a:prstGeom prst="rect">
            <a:avLst/>
          </a:prstGeom>
          <a:noFill/>
        </p:spPr>
        <p:txBody>
          <a:bodyPr wrap="square" rtlCol="0">
            <a:spAutoFit/>
          </a:bodyPr>
          <a:lstStyle/>
          <a:p>
            <a:r>
              <a:rPr lang="ja-JP" altLang="en-US" sz="1350" dirty="0"/>
              <a:t>教育セクターの例</a:t>
            </a:r>
            <a:r>
              <a:rPr lang="en-CA" sz="1350" dirty="0"/>
              <a:t>:</a:t>
            </a:r>
          </a:p>
          <a:p>
            <a:pPr marL="266700" indent="-266700">
              <a:buAutoNum type="arabicParenR"/>
            </a:pPr>
            <a:r>
              <a:rPr lang="ja-JP" altLang="en-US" sz="1350" dirty="0"/>
              <a:t>ベストバイ</a:t>
            </a:r>
            <a:r>
              <a:rPr lang="en-CA" sz="1350" dirty="0"/>
              <a:t>: </a:t>
            </a:r>
            <a:r>
              <a:rPr lang="en-CA" sz="1350" dirty="0">
                <a:hlinkClick r:id="rId3"/>
              </a:rPr>
              <a:t>GEEAP</a:t>
            </a:r>
            <a:endParaRPr lang="en-CA" sz="1350" dirty="0"/>
          </a:p>
          <a:p>
            <a:pPr marL="266700" indent="-266700">
              <a:buAutoNum type="arabicParenR"/>
            </a:pPr>
            <a:r>
              <a:rPr lang="ja-JP" altLang="en-US" sz="1350" dirty="0"/>
              <a:t>幅広いアプローチ</a:t>
            </a:r>
            <a:r>
              <a:rPr lang="en-CA" sz="1350" dirty="0"/>
              <a:t>: </a:t>
            </a:r>
            <a:r>
              <a:rPr lang="en-CA" sz="1350" dirty="0">
                <a:hlinkClick r:id="rId4"/>
              </a:rPr>
              <a:t>EEF</a:t>
            </a:r>
            <a:endParaRPr lang="en-CA" sz="1350" dirty="0"/>
          </a:p>
          <a:p>
            <a:pPr marL="266700" indent="-266700">
              <a:buAutoNum type="arabicParenR"/>
            </a:pPr>
            <a:r>
              <a:rPr lang="ja-JP" altLang="en-US" sz="1350" dirty="0"/>
              <a:t>ブランドプログラム</a:t>
            </a:r>
            <a:r>
              <a:rPr lang="en-CA" sz="1350" dirty="0"/>
              <a:t>: </a:t>
            </a:r>
            <a:r>
              <a:rPr lang="en-CA" sz="1350" dirty="0">
                <a:hlinkClick r:id="rId5"/>
              </a:rPr>
              <a:t>IES WWC</a:t>
            </a:r>
            <a:endParaRPr lang="en-CA" sz="1350" dirty="0"/>
          </a:p>
        </p:txBody>
      </p:sp>
      <p:cxnSp>
        <p:nvCxnSpPr>
          <p:cNvPr id="13" name="Straight Arrow Connector 12">
            <a:extLst>
              <a:ext uri="{FF2B5EF4-FFF2-40B4-BE49-F238E27FC236}">
                <a16:creationId xmlns:a16="http://schemas.microsoft.com/office/drawing/2014/main" id="{37105211-097D-67A3-CAA5-0EC3DAD47534}"/>
              </a:ext>
            </a:extLst>
          </p:cNvPr>
          <p:cNvCxnSpPr>
            <a:cxnSpLocks/>
          </p:cNvCxnSpPr>
          <p:nvPr/>
        </p:nvCxnSpPr>
        <p:spPr>
          <a:xfrm flipV="1">
            <a:off x="7786432" y="1703823"/>
            <a:ext cx="1077295" cy="654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825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A81C0-0E70-691B-D8C3-5C7B83226B5D}"/>
              </a:ext>
            </a:extLst>
          </p:cNvPr>
          <p:cNvSpPr>
            <a:spLocks noGrp="1"/>
          </p:cNvSpPr>
          <p:nvPr>
            <p:ph type="title"/>
          </p:nvPr>
        </p:nvSpPr>
        <p:spPr/>
        <p:txBody>
          <a:bodyPr>
            <a:noAutofit/>
          </a:bodyPr>
          <a:lstStyle/>
          <a:p>
            <a:r>
              <a:rPr lang="en-US" altLang="ja-JP" dirty="0"/>
              <a:t>ESIC</a:t>
            </a:r>
            <a:r>
              <a:rPr lang="ja-JP" altLang="en-US" dirty="0"/>
              <a:t>企画プロセスは、多くの「利害関係者」、特に左右の</a:t>
            </a:r>
            <a:r>
              <a:rPr lang="en-US" altLang="ja-JP" dirty="0"/>
              <a:t>2</a:t>
            </a:r>
            <a:r>
              <a:rPr lang="ja-JP" altLang="en-US" dirty="0"/>
              <a:t>つずつの円で示されているグループが関与する</a:t>
            </a:r>
            <a:endParaRPr lang="en-US" dirty="0">
              <a:solidFill>
                <a:srgbClr val="FF0000"/>
              </a:solidFill>
            </a:endParaRPr>
          </a:p>
        </p:txBody>
      </p:sp>
      <p:sp>
        <p:nvSpPr>
          <p:cNvPr id="6" name="Freeform 5">
            <a:extLst>
              <a:ext uri="{FF2B5EF4-FFF2-40B4-BE49-F238E27FC236}">
                <a16:creationId xmlns:a16="http://schemas.microsoft.com/office/drawing/2014/main" id="{7F908067-ECAA-3C73-239C-4020768EE514}"/>
              </a:ext>
            </a:extLst>
          </p:cNvPr>
          <p:cNvSpPr/>
          <p:nvPr/>
        </p:nvSpPr>
        <p:spPr>
          <a:xfrm>
            <a:off x="772402" y="42205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9" name="Oval 8">
            <a:extLst>
              <a:ext uri="{FF2B5EF4-FFF2-40B4-BE49-F238E27FC236}">
                <a16:creationId xmlns:a16="http://schemas.microsoft.com/office/drawing/2014/main" id="{4856E63A-29FE-3583-91BC-8CE2815B80AB}"/>
              </a:ext>
            </a:extLst>
          </p:cNvPr>
          <p:cNvSpPr>
            <a:spLocks noChangeAspect="1"/>
          </p:cNvSpPr>
          <p:nvPr/>
        </p:nvSpPr>
        <p:spPr>
          <a:xfrm>
            <a:off x="8407338" y="2609152"/>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4776"/>
              </a:solidFill>
            </a:endParaRPr>
          </a:p>
        </p:txBody>
      </p:sp>
      <p:pic>
        <p:nvPicPr>
          <p:cNvPr id="11" name="Graphic 10" descr="Board Of Directors with solid fill">
            <a:extLst>
              <a:ext uri="{FF2B5EF4-FFF2-40B4-BE49-F238E27FC236}">
                <a16:creationId xmlns:a16="http://schemas.microsoft.com/office/drawing/2014/main" id="{EE290E09-C08E-BBEB-1A84-0F4C7A5FD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24" y="2678596"/>
            <a:ext cx="587827" cy="587827"/>
          </a:xfrm>
          <a:prstGeom prst="rect">
            <a:avLst/>
          </a:prstGeom>
        </p:spPr>
      </p:pic>
      <p:sp>
        <p:nvSpPr>
          <p:cNvPr id="12" name="TextBox 11">
            <a:extLst>
              <a:ext uri="{FF2B5EF4-FFF2-40B4-BE49-F238E27FC236}">
                <a16:creationId xmlns:a16="http://schemas.microsoft.com/office/drawing/2014/main" id="{5D5766BA-EE72-061E-8C02-90B2615DB3AA}"/>
              </a:ext>
            </a:extLst>
          </p:cNvPr>
          <p:cNvSpPr txBox="1"/>
          <p:nvPr/>
        </p:nvSpPr>
        <p:spPr>
          <a:xfrm>
            <a:off x="9115320" y="2663679"/>
            <a:ext cx="2960184" cy="646331"/>
          </a:xfrm>
          <a:prstGeom prst="rect">
            <a:avLst/>
          </a:prstGeom>
          <a:noFill/>
        </p:spPr>
        <p:txBody>
          <a:bodyPr wrap="square" rtlCol="0">
            <a:spAutoFit/>
          </a:bodyPr>
          <a:lstStyle/>
          <a:p>
            <a:r>
              <a:rPr lang="ja-JP" altLang="en-US" sz="1200" dirty="0"/>
              <a:t>助言・意思決定プロセス</a:t>
            </a:r>
            <a:endParaRPr lang="en-US" sz="1200" dirty="0"/>
          </a:p>
          <a:p>
            <a:r>
              <a:rPr lang="en-US" sz="1200" dirty="0"/>
              <a:t>(</a:t>
            </a:r>
            <a:r>
              <a:rPr lang="ja-JP" altLang="en-US" sz="1200" dirty="0"/>
              <a:t>例：政府の政策立案者や組織リーダーの関与</a:t>
            </a:r>
            <a:r>
              <a:rPr lang="en-US" sz="1200" dirty="0"/>
              <a:t>)</a:t>
            </a:r>
          </a:p>
        </p:txBody>
      </p:sp>
      <p:sp>
        <p:nvSpPr>
          <p:cNvPr id="13" name="Oval 12">
            <a:extLst>
              <a:ext uri="{FF2B5EF4-FFF2-40B4-BE49-F238E27FC236}">
                <a16:creationId xmlns:a16="http://schemas.microsoft.com/office/drawing/2014/main" id="{8E69B248-977B-7C19-4A2C-467603AE9F50}"/>
              </a:ext>
            </a:extLst>
          </p:cNvPr>
          <p:cNvSpPr>
            <a:spLocks noChangeAspect="1"/>
          </p:cNvSpPr>
          <p:nvPr/>
        </p:nvSpPr>
        <p:spPr>
          <a:xfrm>
            <a:off x="8407338" y="3398257"/>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65CD12-5ADA-0E66-A14F-426A0E661399}"/>
              </a:ext>
            </a:extLst>
          </p:cNvPr>
          <p:cNvSpPr txBox="1"/>
          <p:nvPr/>
        </p:nvSpPr>
        <p:spPr>
          <a:xfrm>
            <a:off x="9110134" y="3521749"/>
            <a:ext cx="2970556" cy="461665"/>
          </a:xfrm>
          <a:prstGeom prst="rect">
            <a:avLst/>
          </a:prstGeom>
          <a:noFill/>
        </p:spPr>
        <p:txBody>
          <a:bodyPr wrap="square" rtlCol="0">
            <a:spAutoFit/>
          </a:bodyPr>
          <a:lstStyle/>
          <a:p>
            <a:r>
              <a:rPr lang="ja-JP" altLang="en-US" sz="1200" dirty="0"/>
              <a:t>学習・改善プラットフォーム</a:t>
            </a:r>
            <a:endParaRPr lang="en-US" sz="1200" dirty="0"/>
          </a:p>
          <a:p>
            <a:r>
              <a:rPr lang="en-US" sz="1200" dirty="0"/>
              <a:t>(</a:t>
            </a:r>
            <a:r>
              <a:rPr lang="ja-JP" altLang="en-US" sz="1200" dirty="0"/>
              <a:t>例：専門家の支援</a:t>
            </a:r>
            <a:r>
              <a:rPr lang="en-US" sz="1200" dirty="0"/>
              <a:t>)</a:t>
            </a:r>
          </a:p>
        </p:txBody>
      </p:sp>
      <p:pic>
        <p:nvPicPr>
          <p:cNvPr id="20" name="Graphic 19">
            <a:extLst>
              <a:ext uri="{FF2B5EF4-FFF2-40B4-BE49-F238E27FC236}">
                <a16:creationId xmlns:a16="http://schemas.microsoft.com/office/drawing/2014/main" id="{DBC0E3F0-B3B5-AD07-A22A-C5F8CC9AB01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499683" y="3573834"/>
            <a:ext cx="510825" cy="446971"/>
          </a:xfrm>
          <a:prstGeom prst="rect">
            <a:avLst/>
          </a:prstGeom>
        </p:spPr>
      </p:pic>
      <p:sp>
        <p:nvSpPr>
          <p:cNvPr id="21" name="TextBox 20">
            <a:extLst>
              <a:ext uri="{FF2B5EF4-FFF2-40B4-BE49-F238E27FC236}">
                <a16:creationId xmlns:a16="http://schemas.microsoft.com/office/drawing/2014/main" id="{7010D3EB-3589-79D8-F699-DCC0198DA132}"/>
              </a:ext>
            </a:extLst>
          </p:cNvPr>
          <p:cNvSpPr txBox="1"/>
          <p:nvPr/>
        </p:nvSpPr>
        <p:spPr>
          <a:xfrm>
            <a:off x="491949" y="4850559"/>
            <a:ext cx="2934094" cy="1000274"/>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en-US" sz="1500" b="0" i="0" u="none" strike="noStrike" kern="1200" cap="none" spc="0" normalizeH="0" baseline="0" noProof="0" dirty="0">
                <a:ln>
                  <a:noFill/>
                </a:ln>
                <a:effectLst/>
                <a:uLnTx/>
                <a:uFillTx/>
                <a:latin typeface="Arial" panose="020B0604020202020204"/>
                <a:ea typeface="+mn-ea"/>
                <a:cs typeface="+mn-cs"/>
              </a:rPr>
              <a:t>Building a Global </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en-US" sz="1500" b="0" i="0" u="none" strike="noStrike" kern="1200" cap="none" spc="0" normalizeH="0" baseline="0" noProof="0" dirty="0">
                <a:ln>
                  <a:noFill/>
                </a:ln>
                <a:effectLst/>
                <a:uLnTx/>
                <a:uFillTx/>
                <a:latin typeface="Arial" panose="020B0604020202020204"/>
                <a:ea typeface="+mn-ea"/>
                <a:cs typeface="+mn-cs"/>
              </a:rPr>
              <a:t>Evidence-Synthesis </a:t>
            </a:r>
          </a:p>
          <a:p>
            <a:pPr marL="0" marR="0" lvl="0" indent="0" algn="ctr" defTabSz="1466850" rtl="0" eaLnBrk="1" fontAlgn="auto" latinLnBrk="0" hangingPunct="1">
              <a:spcBef>
                <a:spcPct val="0"/>
              </a:spcBef>
              <a:buClrTx/>
              <a:buSzTx/>
              <a:buFontTx/>
              <a:buNone/>
              <a:tabLst/>
              <a:defRPr/>
            </a:pPr>
            <a:r>
              <a:rPr kumimoji="0" lang="en-US" sz="1500" b="0" i="0" u="none" strike="noStrike" kern="1200" cap="none" spc="0" normalizeH="0" baseline="0" noProof="0" dirty="0">
                <a:ln>
                  <a:noFill/>
                </a:ln>
                <a:effectLst/>
                <a:uLnTx/>
                <a:uFillTx/>
                <a:latin typeface="Arial" panose="020B0604020202020204"/>
                <a:ea typeface="+mn-ea"/>
                <a:cs typeface="+mn-cs"/>
              </a:rPr>
              <a:t>Community (BGESC)</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ja-JP" altLang="en-US" sz="1400" b="1" i="0" u="none" strike="noStrike" kern="1200" cap="none" spc="0" normalizeH="0" baseline="0" noProof="0" dirty="0">
                <a:ln>
                  <a:noFill/>
                </a:ln>
                <a:effectLst/>
                <a:uLnTx/>
                <a:uFillTx/>
                <a:latin typeface="Arial" panose="020B0604020202020204"/>
                <a:ea typeface="+mn-ea"/>
                <a:cs typeface="+mn-cs"/>
              </a:rPr>
              <a:t>エビデンス統合グループ</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sp>
        <p:nvSpPr>
          <p:cNvPr id="4" name="Freeform 5">
            <a:extLst>
              <a:ext uri="{FF2B5EF4-FFF2-40B4-BE49-F238E27FC236}">
                <a16:creationId xmlns:a16="http://schemas.microsoft.com/office/drawing/2014/main" id="{F9AAFD23-4F29-111D-8368-4F23377FA2ED}"/>
              </a:ext>
            </a:extLst>
          </p:cNvPr>
          <p:cNvSpPr/>
          <p:nvPr/>
        </p:nvSpPr>
        <p:spPr>
          <a:xfrm>
            <a:off x="3217332" y="4433883"/>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5" name="TextBox 4">
            <a:extLst>
              <a:ext uri="{FF2B5EF4-FFF2-40B4-BE49-F238E27FC236}">
                <a16:creationId xmlns:a16="http://schemas.microsoft.com/office/drawing/2014/main" id="{73A12A25-0B16-C2FF-3AED-F6AE3C5463D8}"/>
              </a:ext>
            </a:extLst>
          </p:cNvPr>
          <p:cNvSpPr txBox="1"/>
          <p:nvPr/>
        </p:nvSpPr>
        <p:spPr>
          <a:xfrm>
            <a:off x="2923281" y="4968332"/>
            <a:ext cx="2934094" cy="1461939"/>
          </a:xfrm>
          <a:prstGeom prst="rect">
            <a:avLst/>
          </a:prstGeom>
          <a:noFill/>
          <a:ln>
            <a:noFill/>
          </a:ln>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ja-JP" altLang="en-US" sz="1500" b="1" i="0" u="none" strike="noStrike" kern="1200" cap="none" spc="0" normalizeH="0" baseline="0" noProof="0" dirty="0">
                <a:ln>
                  <a:noFill/>
                </a:ln>
                <a:effectLst/>
                <a:uLnTx/>
                <a:uFillTx/>
                <a:latin typeface="Arial" panose="020B0604020202020204"/>
                <a:ea typeface="+mn-ea"/>
                <a:cs typeface="+mn-cs"/>
              </a:rPr>
              <a:t>他の形式のエビデンス</a:t>
            </a:r>
            <a:br>
              <a:rPr kumimoji="0" lang="en-US" altLang="ja-JP" sz="1500" b="1" i="0" u="none" strike="noStrike" kern="1200" cap="none" spc="0" normalizeH="0" baseline="0" noProof="0" dirty="0">
                <a:ln>
                  <a:noFill/>
                </a:ln>
                <a:effectLst/>
                <a:uLnTx/>
                <a:uFillTx/>
                <a:latin typeface="Arial" panose="020B0604020202020204"/>
                <a:ea typeface="+mn-ea"/>
                <a:cs typeface="+mn-cs"/>
              </a:rPr>
            </a:br>
            <a:r>
              <a:rPr kumimoji="0" lang="ja-JP" altLang="en-US" sz="1500" b="1" i="0" u="none" strike="noStrike" kern="1200" cap="none" spc="0" normalizeH="0" baseline="0" noProof="0" dirty="0">
                <a:ln>
                  <a:noFill/>
                </a:ln>
                <a:effectLst/>
                <a:uLnTx/>
                <a:uFillTx/>
                <a:latin typeface="Arial" panose="020B0604020202020204"/>
                <a:ea typeface="+mn-ea"/>
                <a:cs typeface="+mn-cs"/>
              </a:rPr>
              <a:t>（例：データ分析、評価、</a:t>
            </a:r>
            <a:br>
              <a:rPr kumimoji="0" lang="en-US" altLang="ja-JP" sz="1500" b="1" i="0" u="none" strike="noStrike" kern="1200" cap="none" spc="0" normalizeH="0" baseline="0" noProof="0" dirty="0">
                <a:ln>
                  <a:noFill/>
                </a:ln>
                <a:effectLst/>
                <a:uLnTx/>
                <a:uFillTx/>
                <a:latin typeface="Arial" panose="020B0604020202020204"/>
                <a:ea typeface="+mn-ea"/>
                <a:cs typeface="+mn-cs"/>
              </a:rPr>
            </a:br>
            <a:r>
              <a:rPr kumimoji="0" lang="ja-JP" altLang="en-US" sz="1500" b="1" i="0" u="none" strike="noStrike" kern="1200" cap="none" spc="0" normalizeH="0" baseline="0" noProof="0" dirty="0">
                <a:ln>
                  <a:noFill/>
                </a:ln>
                <a:effectLst/>
                <a:uLnTx/>
                <a:uFillTx/>
                <a:latin typeface="Arial" panose="020B0604020202020204"/>
                <a:ea typeface="+mn-ea"/>
                <a:cs typeface="+mn-cs"/>
              </a:rPr>
              <a:t>行動科学）をリードする</a:t>
            </a:r>
            <a:br>
              <a:rPr kumimoji="0" lang="en-US" altLang="ja-JP" sz="1500" b="1" i="0" u="none" strike="noStrike" kern="1200" cap="none" spc="0" normalizeH="0" baseline="0" noProof="0" dirty="0">
                <a:ln>
                  <a:noFill/>
                </a:ln>
                <a:effectLst/>
                <a:uLnTx/>
                <a:uFillTx/>
                <a:latin typeface="Arial" panose="020B0604020202020204"/>
                <a:ea typeface="+mn-ea"/>
                <a:cs typeface="+mn-cs"/>
              </a:rPr>
            </a:br>
            <a:r>
              <a:rPr kumimoji="0" lang="en-US" altLang="ja-JP" sz="1500" b="0" i="0" u="none" strike="noStrike" kern="1200" cap="none" spc="0" normalizeH="0" baseline="0" noProof="0" dirty="0">
                <a:ln>
                  <a:noFill/>
                </a:ln>
                <a:effectLst/>
                <a:uLnTx/>
                <a:uFillTx/>
                <a:latin typeface="Arial" panose="020B0604020202020204"/>
                <a:ea typeface="+mn-ea"/>
                <a:cs typeface="+mn-cs"/>
              </a:rPr>
              <a:t>Council of Boundary </a:t>
            </a:r>
          </a:p>
          <a:p>
            <a:pPr marL="0" marR="0" lvl="0" indent="0" algn="ctr" defTabSz="1466850" rtl="0" eaLnBrk="1" fontAlgn="auto" latinLnBrk="0" hangingPunct="1">
              <a:spcBef>
                <a:spcPct val="0"/>
              </a:spcBef>
              <a:buClrTx/>
              <a:buSzTx/>
              <a:buFontTx/>
              <a:buNone/>
              <a:tabLst/>
              <a:defRPr/>
            </a:pPr>
            <a:r>
              <a:rPr kumimoji="0" lang="en-US" altLang="ja-JP" sz="1500" b="0" i="0" u="none" strike="noStrike" kern="1200" cap="none" spc="0" normalizeH="0" baseline="0" noProof="0" dirty="0">
                <a:ln>
                  <a:noFill/>
                </a:ln>
                <a:effectLst/>
                <a:uLnTx/>
                <a:uFillTx/>
                <a:latin typeface="Arial" panose="020B0604020202020204"/>
                <a:ea typeface="+mn-ea"/>
                <a:cs typeface="+mn-cs"/>
              </a:rPr>
              <a:t>Spanners (</a:t>
            </a:r>
            <a:r>
              <a:rPr kumimoji="0" lang="en-US" altLang="ja-JP" sz="1500" b="0" i="0" u="none" strike="noStrike" kern="1200" cap="none" spc="0" normalizeH="0" baseline="0" noProof="0" dirty="0" err="1">
                <a:ln>
                  <a:noFill/>
                </a:ln>
                <a:effectLst/>
                <a:uLnTx/>
                <a:uFillTx/>
                <a:latin typeface="Arial" panose="020B0604020202020204"/>
                <a:ea typeface="+mn-ea"/>
                <a:cs typeface="+mn-cs"/>
              </a:rPr>
              <a:t>CoBS</a:t>
            </a:r>
            <a:r>
              <a:rPr kumimoji="0" lang="en-US" altLang="ja-JP" sz="1500" b="0" i="0" u="none" strike="noStrike" kern="1200" cap="none" spc="0" normalizeH="0" baseline="0" noProof="0" dirty="0">
                <a:ln>
                  <a:noFill/>
                </a:ln>
                <a:effectLst/>
                <a:uLnTx/>
                <a:uFillTx/>
                <a:latin typeface="Arial" panose="020B0604020202020204"/>
                <a:ea typeface="+mn-ea"/>
                <a:cs typeface="+mn-cs"/>
              </a:rPr>
              <a:t>)</a:t>
            </a:r>
            <a:br>
              <a:rPr kumimoji="0" lang="en-US" altLang="ja-JP" sz="1500" b="0" i="0" u="none" strike="noStrike" kern="1200" cap="none" spc="0" normalizeH="0" baseline="0" noProof="0" dirty="0">
                <a:ln>
                  <a:noFill/>
                </a:ln>
                <a:effectLst/>
                <a:uLnTx/>
                <a:uFillTx/>
                <a:latin typeface="Arial" panose="020B0604020202020204"/>
                <a:ea typeface="+mn-ea"/>
                <a:cs typeface="+mn-cs"/>
              </a:rPr>
            </a:br>
            <a:endParaRPr kumimoji="0" lang="en-US" sz="1400" b="0" i="0" u="none" strike="noStrike" kern="1200" cap="none" spc="0" normalizeH="0" baseline="0" noProof="0" dirty="0">
              <a:ln>
                <a:noFill/>
              </a:ln>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5FC3F16A-9786-23D4-F49E-359394838B93}"/>
              </a:ext>
            </a:extLst>
          </p:cNvPr>
          <p:cNvSpPr/>
          <p:nvPr/>
        </p:nvSpPr>
        <p:spPr>
          <a:xfrm>
            <a:off x="714391" y="1858141"/>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19" name="TextBox 18">
            <a:extLst>
              <a:ext uri="{FF2B5EF4-FFF2-40B4-BE49-F238E27FC236}">
                <a16:creationId xmlns:a16="http://schemas.microsoft.com/office/drawing/2014/main" id="{B1995BDA-7A20-6831-7158-88ED9A640B77}"/>
              </a:ext>
            </a:extLst>
          </p:cNvPr>
          <p:cNvSpPr txBox="1"/>
          <p:nvPr/>
        </p:nvSpPr>
        <p:spPr>
          <a:xfrm>
            <a:off x="478351" y="2235216"/>
            <a:ext cx="2934094" cy="1431161"/>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ja-JP" altLang="en-US" sz="1500" b="0" i="0" u="none" strike="noStrike" kern="1200" cap="none" spc="0" normalizeH="0" baseline="0" noProof="0" dirty="0">
                <a:ln>
                  <a:noFill/>
                </a:ln>
                <a:effectLst/>
                <a:uLnTx/>
                <a:uFillTx/>
                <a:latin typeface="Arial" panose="020B0604020202020204"/>
                <a:ea typeface="+mn-ea"/>
                <a:cs typeface="+mn-cs"/>
              </a:rPr>
              <a:t>グローバル</a:t>
            </a:r>
            <a:r>
              <a:rPr kumimoji="0" lang="en-US" altLang="ja-JP" sz="1500" b="0" i="0" u="none" strike="noStrike" kern="1200" cap="none" spc="0" normalizeH="0" baseline="0" noProof="0" dirty="0">
                <a:ln>
                  <a:noFill/>
                </a:ln>
                <a:effectLst/>
                <a:uLnTx/>
                <a:uFillTx/>
                <a:latin typeface="Arial" panose="020B0604020202020204"/>
                <a:ea typeface="+mn-ea"/>
                <a:cs typeface="+mn-cs"/>
              </a:rPr>
              <a:t>SDG</a:t>
            </a:r>
            <a:br>
              <a:rPr kumimoji="0" lang="en-US" altLang="ja-JP" sz="1500" b="0" i="0" u="none" strike="noStrike" kern="1200" cap="none" spc="0" normalizeH="0" baseline="0" noProof="0" dirty="0">
                <a:ln>
                  <a:noFill/>
                </a:ln>
                <a:effectLst/>
                <a:uLnTx/>
                <a:uFillTx/>
                <a:latin typeface="Arial" panose="020B0604020202020204"/>
                <a:ea typeface="+mn-ea"/>
                <a:cs typeface="+mn-cs"/>
              </a:rPr>
            </a:br>
            <a:r>
              <a:rPr kumimoji="0" lang="ja-JP" altLang="en-US" sz="1500" b="0" i="0" u="none" strike="noStrike" kern="1200" cap="none" spc="0" normalizeH="0" baseline="0" noProof="0" dirty="0">
                <a:ln>
                  <a:noFill/>
                </a:ln>
                <a:effectLst/>
                <a:uLnTx/>
                <a:uFillTx/>
                <a:latin typeface="Arial" panose="020B0604020202020204"/>
                <a:ea typeface="+mn-ea"/>
                <a:cs typeface="+mn-cs"/>
              </a:rPr>
              <a:t>統合連合</a:t>
            </a:r>
            <a:br>
              <a:rPr kumimoji="0" lang="en-US" altLang="ja-JP" sz="1500" b="0" i="0" u="none" strike="noStrike" kern="1200" cap="none" spc="0" normalizeH="0" baseline="0" noProof="0" dirty="0">
                <a:ln>
                  <a:noFill/>
                </a:ln>
                <a:effectLst/>
                <a:uLnTx/>
                <a:uFillTx/>
                <a:latin typeface="Arial" panose="020B0604020202020204"/>
                <a:ea typeface="+mn-ea"/>
                <a:cs typeface="+mn-cs"/>
              </a:rPr>
            </a:br>
            <a:r>
              <a:rPr kumimoji="0" lang="ja-JP" altLang="en-US" sz="1500" b="1" i="0" u="none" strike="noStrike" kern="1200" cap="none" spc="0" normalizeH="0" baseline="0" noProof="0" dirty="0">
                <a:ln>
                  <a:noFill/>
                </a:ln>
                <a:effectLst/>
                <a:uLnTx/>
                <a:uFillTx/>
                <a:latin typeface="Arial" panose="020B0604020202020204"/>
                <a:ea typeface="+mn-ea"/>
                <a:cs typeface="+mn-cs"/>
              </a:rPr>
              <a:t>国連機関・オフィス</a:t>
            </a:r>
            <a:br>
              <a:rPr lang="en-US" sz="1400" b="1" dirty="0">
                <a:latin typeface="Arial" panose="020B0604020202020204"/>
              </a:rPr>
            </a:br>
            <a:r>
              <a:rPr lang="en-US" sz="1400" dirty="0">
                <a:latin typeface="Arial" panose="020B0604020202020204"/>
              </a:rPr>
              <a:t>(</a:t>
            </a:r>
            <a:r>
              <a:rPr lang="ja-JP" altLang="en-US" sz="1400" dirty="0">
                <a:latin typeface="Arial" panose="020B0604020202020204"/>
              </a:rPr>
              <a:t>および多国間銀行、</a:t>
            </a:r>
            <a:br>
              <a:rPr lang="en-US" altLang="ja-JP" sz="1400" dirty="0">
                <a:latin typeface="Arial" panose="020B0604020202020204"/>
              </a:rPr>
            </a:br>
            <a:r>
              <a:rPr lang="ja-JP" altLang="en-US" sz="1400" dirty="0">
                <a:latin typeface="Arial" panose="020B0604020202020204"/>
              </a:rPr>
              <a:t>国際金融パートナーシップ、</a:t>
            </a:r>
            <a:br>
              <a:rPr lang="en-US" altLang="ja-JP" sz="1400" dirty="0">
                <a:latin typeface="Arial" panose="020B0604020202020204"/>
              </a:rPr>
            </a:br>
            <a:r>
              <a:rPr lang="ja-JP" altLang="en-US" sz="1400" dirty="0">
                <a:latin typeface="Arial" panose="020B0604020202020204"/>
              </a:rPr>
              <a:t>科学諮問委員会</a:t>
            </a:r>
            <a:r>
              <a:rPr lang="en-US" sz="1400" dirty="0">
                <a:latin typeface="Arial" panose="020B0604020202020204"/>
              </a:rPr>
              <a:t>)</a:t>
            </a:r>
            <a:endParaRPr kumimoji="0" lang="en-US" sz="1400" i="0" u="none" strike="noStrike" kern="1200" cap="none" spc="0" normalizeH="0" baseline="0" noProof="0" dirty="0">
              <a:ln>
                <a:noFill/>
              </a:ln>
              <a:effectLst/>
              <a:uLnTx/>
              <a:uFillTx/>
              <a:latin typeface="Arial" panose="020B0604020202020204"/>
              <a:ea typeface="+mn-ea"/>
              <a:cs typeface="+mn-cs"/>
            </a:endParaRPr>
          </a:p>
        </p:txBody>
      </p:sp>
      <p:sp>
        <p:nvSpPr>
          <p:cNvPr id="22" name="Freeform 5">
            <a:extLst>
              <a:ext uri="{FF2B5EF4-FFF2-40B4-BE49-F238E27FC236}">
                <a16:creationId xmlns:a16="http://schemas.microsoft.com/office/drawing/2014/main" id="{0D143ABD-7CE4-FF0D-27A7-8AB68190C196}"/>
              </a:ext>
            </a:extLst>
          </p:cNvPr>
          <p:cNvSpPr/>
          <p:nvPr/>
        </p:nvSpPr>
        <p:spPr>
          <a:xfrm>
            <a:off x="3118395" y="1384795"/>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5" name="TextBox 24">
            <a:extLst>
              <a:ext uri="{FF2B5EF4-FFF2-40B4-BE49-F238E27FC236}">
                <a16:creationId xmlns:a16="http://schemas.microsoft.com/office/drawing/2014/main" id="{FFACE177-ABED-1158-3B94-461066482AF2}"/>
              </a:ext>
            </a:extLst>
          </p:cNvPr>
          <p:cNvSpPr txBox="1"/>
          <p:nvPr/>
        </p:nvSpPr>
        <p:spPr>
          <a:xfrm>
            <a:off x="2861603" y="1842440"/>
            <a:ext cx="2934094" cy="1200329"/>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lang="en-US" altLang="ja-JP" sz="1500" dirty="0">
                <a:latin typeface="Arial" panose="020B0604020202020204"/>
              </a:rPr>
              <a:t>4</a:t>
            </a:r>
            <a:r>
              <a:rPr lang="ja-JP" altLang="en-US" sz="1500" dirty="0">
                <a:latin typeface="Arial" panose="020B0604020202020204"/>
              </a:rPr>
              <a:t>ヶ国・</a:t>
            </a:r>
            <a:br>
              <a:rPr lang="en-US" altLang="ja-JP" sz="1500" dirty="0">
                <a:latin typeface="Arial" panose="020B0604020202020204"/>
              </a:rPr>
            </a:br>
            <a:r>
              <a:rPr lang="ja-JP" altLang="en-US" sz="1500" dirty="0">
                <a:latin typeface="Arial" panose="020B0604020202020204"/>
              </a:rPr>
              <a:t>小規模グループ</a:t>
            </a:r>
            <a:br>
              <a:rPr kumimoji="0" lang="en-US" sz="1500" b="0" i="0" u="none" strike="noStrike" kern="1200" cap="none" spc="0" normalizeH="0" baseline="0" noProof="0" dirty="0">
                <a:ln>
                  <a:noFill/>
                </a:ln>
                <a:effectLst/>
                <a:uLnTx/>
                <a:uFillTx/>
                <a:latin typeface="Arial" panose="020B0604020202020204"/>
                <a:ea typeface="+mn-ea"/>
                <a:cs typeface="+mn-cs"/>
              </a:rPr>
            </a:br>
            <a:r>
              <a:rPr lang="ja-JP" altLang="en-US" sz="1400" b="1" dirty="0">
                <a:latin typeface="Arial" panose="020B0604020202020204"/>
              </a:rPr>
              <a:t>国家（もしくは）地域政府</a:t>
            </a:r>
            <a:endParaRPr lang="en-US" sz="1400" dirty="0">
              <a:latin typeface="Arial" panose="020B0604020202020204"/>
            </a:endParaRPr>
          </a:p>
          <a:p>
            <a:pPr marL="0" marR="0" lvl="0" indent="0" algn="ctr" defTabSz="1466850" rtl="0" eaLnBrk="1" fontAlgn="auto" latinLnBrk="0" hangingPunct="1">
              <a:spcBef>
                <a:spcPct val="0"/>
              </a:spcBef>
              <a:buClrTx/>
              <a:buSzTx/>
              <a:buFontTx/>
              <a:buNone/>
              <a:tabLst/>
              <a:defRPr/>
            </a:pPr>
            <a:r>
              <a:rPr kumimoji="0" lang="en-US" sz="1400" i="0" u="none" strike="noStrike" kern="1200" cap="none" spc="0" normalizeH="0" baseline="0" noProof="0" dirty="0">
                <a:ln>
                  <a:noFill/>
                </a:ln>
                <a:effectLst/>
                <a:uLnTx/>
                <a:uFillTx/>
                <a:latin typeface="Arial" panose="020B0604020202020204"/>
                <a:ea typeface="+mn-ea"/>
                <a:cs typeface="+mn-cs"/>
              </a:rPr>
              <a:t>(</a:t>
            </a:r>
            <a:r>
              <a:rPr kumimoji="0" lang="en-US" altLang="ja-JP" sz="1400" i="0" u="none" strike="noStrike" kern="1200" cap="none" spc="0" normalizeH="0" baseline="0" noProof="0" dirty="0">
                <a:ln>
                  <a:noFill/>
                </a:ln>
                <a:effectLst/>
                <a:uLnTx/>
                <a:uFillTx/>
                <a:latin typeface="Arial" panose="020B0604020202020204"/>
                <a:ea typeface="+mn-ea"/>
                <a:cs typeface="+mn-cs"/>
              </a:rPr>
              <a:t>2</a:t>
            </a:r>
            <a:r>
              <a:rPr kumimoji="0" lang="ja-JP" altLang="en-US" sz="1400" i="0" u="none" strike="noStrike" kern="1200" cap="none" spc="0" normalizeH="0" baseline="0" noProof="0" dirty="0">
                <a:ln>
                  <a:noFill/>
                </a:ln>
                <a:effectLst/>
                <a:uLnTx/>
                <a:uFillTx/>
                <a:latin typeface="Arial" panose="020B0604020202020204"/>
                <a:ea typeface="+mn-ea"/>
                <a:cs typeface="+mn-cs"/>
              </a:rPr>
              <a:t>国間開発</a:t>
            </a:r>
            <a:br>
              <a:rPr kumimoji="0" lang="en-US" altLang="ja-JP" sz="1400" i="0" u="none" strike="noStrike" kern="1200" cap="none" spc="0" normalizeH="0" baseline="0" noProof="0" dirty="0">
                <a:ln>
                  <a:noFill/>
                </a:ln>
                <a:effectLst/>
                <a:uLnTx/>
                <a:uFillTx/>
                <a:latin typeface="Arial" panose="020B0604020202020204"/>
                <a:ea typeface="+mn-ea"/>
                <a:cs typeface="+mn-cs"/>
              </a:rPr>
            </a:br>
            <a:r>
              <a:rPr kumimoji="0" lang="ja-JP" altLang="en-US" sz="1400" i="0" u="none" strike="noStrike" kern="1200" cap="none" spc="0" normalizeH="0" baseline="0" noProof="0" dirty="0">
                <a:ln>
                  <a:noFill/>
                </a:ln>
                <a:effectLst/>
                <a:uLnTx/>
                <a:uFillTx/>
                <a:latin typeface="Arial" panose="020B0604020202020204"/>
                <a:ea typeface="+mn-ea"/>
                <a:cs typeface="+mn-cs"/>
              </a:rPr>
              <a:t>資金提供者を含む</a:t>
            </a:r>
            <a:r>
              <a:rPr kumimoji="0" lang="en-US" sz="1400" i="0" u="none" strike="noStrike" kern="1200" cap="none" spc="0" normalizeH="0" baseline="0" noProof="0" dirty="0">
                <a:ln>
                  <a:noFill/>
                </a:ln>
                <a:effectLst/>
                <a:uLnTx/>
                <a:uFillTx/>
                <a:latin typeface="Arial" panose="020B0604020202020204"/>
                <a:ea typeface="+mn-ea"/>
                <a:cs typeface="+mn-cs"/>
              </a:rPr>
              <a:t>)</a:t>
            </a:r>
          </a:p>
        </p:txBody>
      </p:sp>
      <p:sp>
        <p:nvSpPr>
          <p:cNvPr id="26" name="Freeform 5">
            <a:extLst>
              <a:ext uri="{FF2B5EF4-FFF2-40B4-BE49-F238E27FC236}">
                <a16:creationId xmlns:a16="http://schemas.microsoft.com/office/drawing/2014/main" id="{783FA006-A832-F7FB-B34F-0492066100BA}"/>
              </a:ext>
            </a:extLst>
          </p:cNvPr>
          <p:cNvSpPr/>
          <p:nvPr/>
        </p:nvSpPr>
        <p:spPr>
          <a:xfrm>
            <a:off x="5522399" y="1927489"/>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7" name="TextBox 26">
            <a:extLst>
              <a:ext uri="{FF2B5EF4-FFF2-40B4-BE49-F238E27FC236}">
                <a16:creationId xmlns:a16="http://schemas.microsoft.com/office/drawing/2014/main" id="{FA82612C-C8D7-798F-B7E4-383C91AB5C9D}"/>
              </a:ext>
            </a:extLst>
          </p:cNvPr>
          <p:cNvSpPr txBox="1"/>
          <p:nvPr/>
        </p:nvSpPr>
        <p:spPr>
          <a:xfrm>
            <a:off x="5158725" y="2301162"/>
            <a:ext cx="3125525" cy="138499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br>
              <a:rPr lang="en-US" sz="1400" dirty="0">
                <a:latin typeface="Arial" panose="020B0604020202020204"/>
              </a:rPr>
            </a:br>
            <a:r>
              <a:rPr lang="ja-JP" altLang="en-US" sz="1400" dirty="0">
                <a:latin typeface="Arial" panose="020B0604020202020204"/>
              </a:rPr>
              <a:t>ナレッジブローカー＆</a:t>
            </a:r>
            <a:br>
              <a:rPr lang="en-US" altLang="ja-JP" sz="1400" dirty="0">
                <a:latin typeface="Arial" panose="020B0604020202020204"/>
              </a:rPr>
            </a:br>
            <a:r>
              <a:rPr lang="ja-JP" altLang="en-US" sz="1400" dirty="0">
                <a:latin typeface="Arial" panose="020B0604020202020204"/>
              </a:rPr>
              <a:t>科学アドバイザーネットワーク</a:t>
            </a:r>
            <a:br>
              <a:rPr lang="en-US" altLang="ja-JP" sz="1400" dirty="0">
                <a:latin typeface="Arial" panose="020B0604020202020204"/>
              </a:rPr>
            </a:br>
            <a:r>
              <a:rPr lang="ja-JP" altLang="en-US" sz="1400" dirty="0">
                <a:latin typeface="Arial" panose="020B0604020202020204"/>
              </a:rPr>
              <a:t> </a:t>
            </a:r>
            <a:r>
              <a:rPr lang="ja-JP" altLang="en-US" sz="1400" b="1" dirty="0">
                <a:latin typeface="Arial" panose="020B0604020202020204"/>
              </a:rPr>
              <a:t>エビデンス仲介者</a:t>
            </a:r>
          </a:p>
          <a:p>
            <a:pPr marL="0" marR="0" lvl="0" indent="0" algn="ctr" defTabSz="1466850" rtl="0" eaLnBrk="1" fontAlgn="auto" latinLnBrk="0" hangingPunct="1">
              <a:spcBef>
                <a:spcPct val="0"/>
              </a:spcBef>
              <a:buClrTx/>
              <a:buSzTx/>
              <a:buFontTx/>
              <a:buNone/>
              <a:tabLst/>
              <a:defRPr/>
            </a:pPr>
            <a:r>
              <a:rPr lang="en-US" altLang="ja-JP" sz="1400" dirty="0">
                <a:latin typeface="Arial" panose="020B0604020202020204"/>
              </a:rPr>
              <a:t>(</a:t>
            </a:r>
            <a:r>
              <a:rPr lang="ja-JP" altLang="en-US" sz="1400" dirty="0">
                <a:latin typeface="Arial" panose="020B0604020202020204"/>
              </a:rPr>
              <a:t>例：</a:t>
            </a:r>
            <a:r>
              <a:rPr lang="en-US" altLang="ja-JP" sz="1400" dirty="0">
                <a:latin typeface="Arial" panose="020B0604020202020204"/>
              </a:rPr>
              <a:t>AEN</a:t>
            </a:r>
            <a:r>
              <a:rPr lang="ja-JP" altLang="en-US" sz="1400" dirty="0">
                <a:latin typeface="Arial" panose="020B0604020202020204"/>
              </a:rPr>
              <a:t>、</a:t>
            </a:r>
            <a:r>
              <a:rPr lang="en-US" altLang="ja-JP" sz="1400" dirty="0" err="1">
                <a:latin typeface="Arial" panose="020B0604020202020204"/>
              </a:rPr>
              <a:t>HubLAC</a:t>
            </a:r>
            <a:r>
              <a:rPr lang="ja-JP" altLang="en-US" sz="1400" dirty="0">
                <a:latin typeface="Arial" panose="020B0604020202020204"/>
              </a:rPr>
              <a:t>、</a:t>
            </a:r>
            <a:br>
              <a:rPr lang="en-US" altLang="ja-JP" sz="1400" dirty="0">
                <a:latin typeface="Arial" panose="020B0604020202020204"/>
              </a:rPr>
            </a:br>
            <a:r>
              <a:rPr lang="en-US" altLang="ja-JP" sz="1400" dirty="0">
                <a:latin typeface="Arial" panose="020B0604020202020204"/>
              </a:rPr>
              <a:t>INGSA</a:t>
            </a:r>
            <a:r>
              <a:rPr lang="ja-JP" altLang="en-US" sz="1400" dirty="0">
                <a:latin typeface="Arial" panose="020B0604020202020204"/>
              </a:rPr>
              <a:t>、</a:t>
            </a:r>
            <a:r>
              <a:rPr lang="en-US" altLang="ja-JP" sz="1400" dirty="0">
                <a:latin typeface="Arial" panose="020B0604020202020204"/>
              </a:rPr>
              <a:t>RFICS</a:t>
            </a:r>
            <a:r>
              <a:rPr lang="ja-JP" altLang="en-US" sz="1400" dirty="0">
                <a:latin typeface="Arial" panose="020B0604020202020204"/>
              </a:rPr>
              <a:t>）</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93790D2-1412-1F51-BAC5-F9F6B61770CE}"/>
              </a:ext>
            </a:extLst>
          </p:cNvPr>
          <p:cNvSpPr txBox="1"/>
          <p:nvPr/>
        </p:nvSpPr>
        <p:spPr>
          <a:xfrm>
            <a:off x="9110134" y="4353253"/>
            <a:ext cx="2940707" cy="276999"/>
          </a:xfrm>
          <a:prstGeom prst="rect">
            <a:avLst/>
          </a:prstGeom>
          <a:noFill/>
        </p:spPr>
        <p:txBody>
          <a:bodyPr wrap="square" rtlCol="0">
            <a:spAutoFit/>
          </a:bodyPr>
          <a:lstStyle/>
          <a:p>
            <a:r>
              <a:rPr lang="ja-JP" altLang="en-US" sz="1200" dirty="0"/>
              <a:t>市民・コミュニティの参画への取り組み</a:t>
            </a:r>
            <a:endParaRPr lang="en-US" sz="1200" b="1" dirty="0"/>
          </a:p>
        </p:txBody>
      </p:sp>
      <p:sp>
        <p:nvSpPr>
          <p:cNvPr id="31" name="Oval 30">
            <a:extLst>
              <a:ext uri="{FF2B5EF4-FFF2-40B4-BE49-F238E27FC236}">
                <a16:creationId xmlns:a16="http://schemas.microsoft.com/office/drawing/2014/main" id="{39852059-8C47-ADEB-6362-0394EA80726A}"/>
              </a:ext>
            </a:extLst>
          </p:cNvPr>
          <p:cNvSpPr>
            <a:spLocks noChangeAspect="1"/>
          </p:cNvSpPr>
          <p:nvPr/>
        </p:nvSpPr>
        <p:spPr>
          <a:xfrm>
            <a:off x="8427017" y="4197531"/>
            <a:ext cx="720000" cy="72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5">
            <a:extLst>
              <a:ext uri="{FF2B5EF4-FFF2-40B4-BE49-F238E27FC236}">
                <a16:creationId xmlns:a16="http://schemas.microsoft.com/office/drawing/2014/main" id="{6B3B21FA-1910-E756-0514-A55C05C53E4B}"/>
              </a:ext>
            </a:extLst>
          </p:cNvPr>
          <p:cNvSpPr/>
          <p:nvPr/>
        </p:nvSpPr>
        <p:spPr>
          <a:xfrm>
            <a:off x="5635067" y="42692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34" name="TextBox 33">
            <a:extLst>
              <a:ext uri="{FF2B5EF4-FFF2-40B4-BE49-F238E27FC236}">
                <a16:creationId xmlns:a16="http://schemas.microsoft.com/office/drawing/2014/main" id="{5A2C31E4-96DA-CC9C-8D7F-B99857FD2269}"/>
              </a:ext>
            </a:extLst>
          </p:cNvPr>
          <p:cNvSpPr txBox="1"/>
          <p:nvPr/>
        </p:nvSpPr>
        <p:spPr>
          <a:xfrm>
            <a:off x="5341016" y="4938216"/>
            <a:ext cx="2934094" cy="969496"/>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lang="ja-JP" altLang="en-US" sz="1500" b="1" dirty="0">
                <a:latin typeface="Arial" panose="020B0604020202020204"/>
              </a:rPr>
              <a:t>資金提供者グループ</a:t>
            </a:r>
            <a:br>
              <a:rPr lang="en-US" sz="1400" dirty="0">
                <a:latin typeface="Arial" panose="020B0604020202020204"/>
              </a:rPr>
            </a:br>
            <a:r>
              <a:rPr lang="en-US" sz="1400" dirty="0">
                <a:latin typeface="Arial" panose="020B0604020202020204"/>
              </a:rPr>
              <a:t>(</a:t>
            </a:r>
            <a:r>
              <a:rPr lang="ja-JP" altLang="en-US" sz="1400" dirty="0">
                <a:latin typeface="Arial" panose="020B0604020202020204"/>
              </a:rPr>
              <a:t>エビデンス統合および</a:t>
            </a:r>
            <a:br>
              <a:rPr lang="en-US" altLang="ja-JP" sz="1400" dirty="0">
                <a:latin typeface="Arial" panose="020B0604020202020204"/>
              </a:rPr>
            </a:br>
            <a:r>
              <a:rPr lang="ja-JP" altLang="en-US" sz="1400" dirty="0">
                <a:latin typeface="Arial" panose="020B0604020202020204"/>
              </a:rPr>
              <a:t>一次研究）</a:t>
            </a:r>
            <a:endParaRPr lang="en-US" sz="1400" dirty="0">
              <a:latin typeface="Arial" panose="020B0604020202020204"/>
            </a:endParaRPr>
          </a:p>
          <a:p>
            <a:pPr marL="0" marR="0" lvl="0" indent="0" algn="ctr" defTabSz="1466850" rtl="0" eaLnBrk="1" fontAlgn="auto" latinLnBrk="0" hangingPunct="1">
              <a:spcBef>
                <a:spcPct val="0"/>
              </a:spcBef>
              <a:buClrTx/>
              <a:buSzTx/>
              <a:buFontTx/>
              <a:buNone/>
              <a:tabLst/>
              <a:defRPr/>
            </a:pPr>
            <a:r>
              <a:rPr lang="ja-JP" altLang="en-US" sz="1400" b="1" dirty="0">
                <a:latin typeface="Arial" panose="020B0604020202020204"/>
              </a:rPr>
              <a:t>・他のタイプの資金提供者</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sp>
        <p:nvSpPr>
          <p:cNvPr id="7" name="Content Placeholder 4">
            <a:extLst>
              <a:ext uri="{FF2B5EF4-FFF2-40B4-BE49-F238E27FC236}">
                <a16:creationId xmlns:a16="http://schemas.microsoft.com/office/drawing/2014/main" id="{28ABB6FF-F463-5E20-526E-C2703FB10D03}"/>
              </a:ext>
            </a:extLst>
          </p:cNvPr>
          <p:cNvSpPr txBox="1">
            <a:spLocks/>
          </p:cNvSpPr>
          <p:nvPr/>
        </p:nvSpPr>
        <p:spPr>
          <a:xfrm>
            <a:off x="8346852" y="5422964"/>
            <a:ext cx="3698108" cy="592706"/>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ja-JP" altLang="en-US" sz="1400" b="1" dirty="0">
                <a:solidFill>
                  <a:schemeClr val="tx1"/>
                </a:solidFill>
              </a:rPr>
              <a:t>テック企業</a:t>
            </a:r>
            <a:r>
              <a:rPr lang="ja-JP" altLang="en-US" sz="1400" dirty="0">
                <a:solidFill>
                  <a:schemeClr val="tx1"/>
                </a:solidFill>
              </a:rPr>
              <a:t>は技術やデータ利用に貢献し得る</a:t>
            </a: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p:txBody>
      </p:sp>
      <p:sp>
        <p:nvSpPr>
          <p:cNvPr id="35" name="Content Placeholder 4">
            <a:extLst>
              <a:ext uri="{FF2B5EF4-FFF2-40B4-BE49-F238E27FC236}">
                <a16:creationId xmlns:a16="http://schemas.microsoft.com/office/drawing/2014/main" id="{B471C659-7D93-4591-D860-C538DD182BBB}"/>
              </a:ext>
            </a:extLst>
          </p:cNvPr>
          <p:cNvSpPr txBox="1">
            <a:spLocks/>
          </p:cNvSpPr>
          <p:nvPr/>
        </p:nvSpPr>
        <p:spPr>
          <a:xfrm>
            <a:off x="8346852" y="1566551"/>
            <a:ext cx="3698109" cy="3522954"/>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1400" b="1" dirty="0">
                <a:solidFill>
                  <a:srgbClr val="FF0000"/>
                </a:solidFill>
              </a:rPr>
              <a:t>S</a:t>
            </a:r>
            <a:r>
              <a:rPr lang="en-US" sz="1400" b="1" dirty="0">
                <a:solidFill>
                  <a:schemeClr val="tx1"/>
                </a:solidFill>
              </a:rPr>
              <a:t>upport systems nationally </a:t>
            </a:r>
            <a:r>
              <a:rPr lang="en-US" sz="1400" dirty="0">
                <a:solidFill>
                  <a:schemeClr val="tx1"/>
                </a:solidFill>
              </a:rPr>
              <a:t>(and locally) ：</a:t>
            </a:r>
            <a:r>
              <a:rPr lang="ja-JP" altLang="en-US" sz="1400" dirty="0">
                <a:solidFill>
                  <a:schemeClr val="tx1"/>
                </a:solidFill>
              </a:rPr>
              <a:t>地域の優先課題の解決に資するよう多様な研究エビデンスを国家（および地域）システムで支援する</a:t>
            </a:r>
            <a:endParaRPr lang="en-US" sz="1400" dirty="0">
              <a:solidFill>
                <a:schemeClr val="tx1"/>
              </a:solidFill>
            </a:endParaRPr>
          </a:p>
        </p:txBody>
      </p:sp>
      <p:pic>
        <p:nvPicPr>
          <p:cNvPr id="2" name="Graphic 1">
            <a:extLst>
              <a:ext uri="{FF2B5EF4-FFF2-40B4-BE49-F238E27FC236}">
                <a16:creationId xmlns:a16="http://schemas.microsoft.com/office/drawing/2014/main" id="{6663C70E-CCC1-7D7B-1A88-2158776275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297" y="4170124"/>
            <a:ext cx="732591" cy="732591"/>
          </a:xfrm>
          <a:prstGeom prst="rect">
            <a:avLst/>
          </a:prstGeom>
        </p:spPr>
      </p:pic>
    </p:spTree>
    <p:extLst>
      <p:ext uri="{BB962C8B-B14F-4D97-AF65-F5344CB8AC3E}">
        <p14:creationId xmlns:p14="http://schemas.microsoft.com/office/powerpoint/2010/main" val="40318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E19-E0D9-FBBF-943F-705B16128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54A4-C264-E4AA-8192-0F9719B2FBA9}"/>
              </a:ext>
            </a:extLst>
          </p:cNvPr>
          <p:cNvSpPr>
            <a:spLocks noGrp="1"/>
          </p:cNvSpPr>
          <p:nvPr>
            <p:ph type="title"/>
          </p:nvPr>
        </p:nvSpPr>
        <p:spPr/>
        <p:txBody>
          <a:bodyPr>
            <a:noAutofit/>
          </a:bodyPr>
          <a:lstStyle/>
          <a:p>
            <a:r>
              <a:rPr lang="en-US" altLang="ja-JP" sz="2300" dirty="0">
                <a:solidFill>
                  <a:schemeClr val="tx1"/>
                </a:solidFill>
              </a:rPr>
              <a:t>ESIC</a:t>
            </a:r>
            <a:r>
              <a:rPr lang="ja-JP" altLang="en-US" sz="2300" dirty="0">
                <a:solidFill>
                  <a:schemeClr val="tx1"/>
                </a:solidFill>
              </a:rPr>
              <a:t>企画プロセスは、</a:t>
            </a:r>
            <a:r>
              <a:rPr lang="en-US" altLang="ja-JP" sz="2300" dirty="0">
                <a:solidFill>
                  <a:schemeClr val="tx1"/>
                </a:solidFill>
              </a:rPr>
              <a:t>5</a:t>
            </a:r>
            <a:r>
              <a:rPr lang="ja-JP" altLang="en-US" sz="2300" dirty="0">
                <a:solidFill>
                  <a:schemeClr val="tx1"/>
                </a:solidFill>
              </a:rPr>
              <a:t>つのワーキンググループおよびガバナンス企画グループによってリードされ、各グループは</a:t>
            </a:r>
            <a:r>
              <a:rPr lang="en-US" altLang="ja-JP" sz="2300" dirty="0">
                <a:solidFill>
                  <a:schemeClr val="tx1"/>
                </a:solidFill>
              </a:rPr>
              <a:t>5</a:t>
            </a:r>
            <a:r>
              <a:rPr lang="ja-JP" altLang="en-US" sz="2300" dirty="0">
                <a:solidFill>
                  <a:schemeClr val="tx1"/>
                </a:solidFill>
              </a:rPr>
              <a:t>つの文書を準備しており、フィードバックを求めている</a:t>
            </a:r>
            <a:endParaRPr lang="en-US" sz="2300" dirty="0">
              <a:solidFill>
                <a:srgbClr val="FF0000"/>
              </a:solidFill>
            </a:endParaRPr>
          </a:p>
        </p:txBody>
      </p:sp>
      <p:graphicFrame>
        <p:nvGraphicFramePr>
          <p:cNvPr id="4" name="Table 3">
            <a:extLst>
              <a:ext uri="{FF2B5EF4-FFF2-40B4-BE49-F238E27FC236}">
                <a16:creationId xmlns:a16="http://schemas.microsoft.com/office/drawing/2014/main" id="{B86C6EE3-F32E-44CC-FD5A-B7AECA1528AC}"/>
              </a:ext>
            </a:extLst>
          </p:cNvPr>
          <p:cNvGraphicFramePr>
            <a:graphicFrameLocks noGrp="1"/>
          </p:cNvGraphicFramePr>
          <p:nvPr>
            <p:extLst>
              <p:ext uri="{D42A27DB-BD31-4B8C-83A1-F6EECF244321}">
                <p14:modId xmlns:p14="http://schemas.microsoft.com/office/powerpoint/2010/main" val="2631926892"/>
              </p:ext>
            </p:extLst>
          </p:nvPr>
        </p:nvGraphicFramePr>
        <p:xfrm>
          <a:off x="217056" y="1390238"/>
          <a:ext cx="11757888" cy="2487476"/>
        </p:xfrm>
        <a:graphic>
          <a:graphicData uri="http://schemas.openxmlformats.org/drawingml/2006/table">
            <a:tbl>
              <a:tblPr firstRow="1" bandRow="1">
                <a:tableStyleId>{5C22544A-7EE6-4342-B048-85BDC9FD1C3A}</a:tableStyleId>
              </a:tblPr>
              <a:tblGrid>
                <a:gridCol w="3072304">
                  <a:extLst>
                    <a:ext uri="{9D8B030D-6E8A-4147-A177-3AD203B41FA5}">
                      <a16:colId xmlns:a16="http://schemas.microsoft.com/office/drawing/2014/main" val="1949791595"/>
                    </a:ext>
                  </a:extLst>
                </a:gridCol>
                <a:gridCol w="8685584">
                  <a:extLst>
                    <a:ext uri="{9D8B030D-6E8A-4147-A177-3AD203B41FA5}">
                      <a16:colId xmlns:a16="http://schemas.microsoft.com/office/drawing/2014/main" val="2684240827"/>
                    </a:ext>
                  </a:extLst>
                </a:gridCol>
              </a:tblGrid>
              <a:tr h="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ja-JP" altLang="en-US" sz="1150" b="1" i="0" u="none" strike="noStrike" dirty="0">
                          <a:solidFill>
                            <a:schemeClr val="bg1"/>
                          </a:solidFill>
                          <a:effectLst/>
                          <a:latin typeface="Arial" panose="020B0604020202020204" pitchFamily="34" charset="0"/>
                        </a:rPr>
                        <a:t>ワーキンググループ</a:t>
                      </a:r>
                      <a:r>
                        <a:rPr lang="en-CA" sz="1150" b="1" i="0" u="none" strike="noStrike" dirty="0">
                          <a:solidFill>
                            <a:schemeClr val="bg1"/>
                          </a:solidFill>
                          <a:effectLst/>
                          <a:latin typeface="Arial" panose="020B0604020202020204" pitchFamily="34" charset="0"/>
                        </a:rPr>
                        <a:t> (WGs) </a:t>
                      </a:r>
                      <a:r>
                        <a:rPr lang="ja-JP" altLang="en-US" sz="1150" b="1" i="0" u="none" strike="noStrike" dirty="0">
                          <a:solidFill>
                            <a:schemeClr val="bg1"/>
                          </a:solidFill>
                          <a:effectLst/>
                          <a:latin typeface="Arial" panose="020B0604020202020204" pitchFamily="34" charset="0"/>
                        </a:rPr>
                        <a:t>・</a:t>
                      </a:r>
                      <a:endParaRPr lang="en-US" altLang="ja-JP" sz="1150" b="1" i="0" u="none" strike="noStrike" dirty="0">
                        <a:solidFill>
                          <a:schemeClr val="bg1"/>
                        </a:solidFill>
                        <a:effectLst/>
                        <a:latin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ja-JP" altLang="en-US" sz="1150" b="1" i="0" u="none" strike="noStrike" dirty="0">
                          <a:solidFill>
                            <a:schemeClr val="bg1"/>
                          </a:solidFill>
                          <a:effectLst/>
                          <a:latin typeface="Arial" panose="020B0604020202020204" pitchFamily="34" charset="0"/>
                        </a:rPr>
                        <a:t>企画グループ</a:t>
                      </a:r>
                      <a:r>
                        <a:rPr lang="en-CA" sz="1150" b="1" i="0" u="none" strike="noStrike" dirty="0">
                          <a:solidFill>
                            <a:schemeClr val="bg1"/>
                          </a:solidFill>
                          <a:effectLst/>
                          <a:latin typeface="Arial" panose="020B0604020202020204" pitchFamily="34" charset="0"/>
                        </a:rPr>
                        <a:t> (PGs)</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ja-JP" altLang="en-US" sz="1150" b="1" dirty="0">
                          <a:solidFill>
                            <a:schemeClr val="bg1"/>
                          </a:solidFill>
                        </a:rPr>
                        <a:t>焦点</a:t>
                      </a:r>
                      <a:endParaRPr lang="en-CA" sz="1150" b="1" dirty="0">
                        <a:solidFill>
                          <a:schemeClr val="bg1"/>
                        </a:solidFill>
                      </a:endParaRP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628961352"/>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rPr>
                        <a:t>WG1: </a:t>
                      </a:r>
                      <a:r>
                        <a:rPr lang="ja-JP" altLang="en-US" sz="1150" b="0" i="0" u="none" strike="noStrike" kern="1200" dirty="0">
                          <a:solidFill>
                            <a:schemeClr val="tx1"/>
                          </a:solidFill>
                          <a:effectLst/>
                          <a:latin typeface="Arial" panose="020B0604020202020204" pitchFamily="34" charset="0"/>
                        </a:rPr>
                        <a:t>需要サイドの関与</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r>
                        <a:rPr lang="ja-JP" altLang="en-US" sz="1150" b="0" dirty="0">
                          <a:solidFill>
                            <a:schemeClr val="tx1"/>
                          </a:solidFill>
                        </a:rPr>
                        <a:t>生産者と潜在的ユーザーが協力して、ユーザーのニーズを理解しそれに応える</a:t>
                      </a:r>
                      <a:endParaRPr lang="en-CA" sz="1150" b="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444256276"/>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rPr>
                        <a:t>WG2: </a:t>
                      </a:r>
                      <a:r>
                        <a:rPr lang="ja-JP" altLang="en-US" sz="1150" b="0" i="0" u="none" strike="noStrike" kern="1200" dirty="0">
                          <a:solidFill>
                            <a:schemeClr val="tx1"/>
                          </a:solidFill>
                          <a:effectLst/>
                          <a:latin typeface="Arial" panose="020B0604020202020204" pitchFamily="34" charset="0"/>
                        </a:rPr>
                        <a:t>データ共有・再利用</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r>
                        <a:rPr lang="ja-JP" altLang="en-US" sz="1150" dirty="0">
                          <a:solidFill>
                            <a:schemeClr val="tx1"/>
                          </a:solidFill>
                        </a:rPr>
                        <a:t>ある問いからの学びを、異なる文脈で何度も使えることを普通にする</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2538168249"/>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cs typeface="Arial" panose="020B0604020202020204" pitchFamily="34" charset="0"/>
                        </a:rPr>
                        <a:t>WG3: </a:t>
                      </a:r>
                      <a:r>
                        <a:rPr lang="en-US" altLang="ja-JP" sz="1150" b="0" i="0" u="none" strike="noStrike" kern="1200" dirty="0">
                          <a:solidFill>
                            <a:schemeClr val="tx1"/>
                          </a:solidFill>
                          <a:effectLst/>
                          <a:latin typeface="Arial" panose="020B0604020202020204" pitchFamily="34" charset="0"/>
                          <a:cs typeface="Arial" panose="020B0604020202020204" pitchFamily="34" charset="0"/>
                        </a:rPr>
                        <a:t>AI</a:t>
                      </a:r>
                      <a:r>
                        <a:rPr lang="ja-JP" altLang="en-US" sz="1150" b="0" i="0" u="none" strike="noStrike" kern="1200" dirty="0">
                          <a:solidFill>
                            <a:schemeClr val="tx1"/>
                          </a:solidFill>
                          <a:effectLst/>
                          <a:latin typeface="Arial" panose="020B0604020202020204" pitchFamily="34" charset="0"/>
                          <a:cs typeface="Arial" panose="020B0604020202020204" pitchFamily="34" charset="0"/>
                        </a:rPr>
                        <a:t>の安全で責任ある使用</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エビデンス統合をテクノロジーの最前線に持ち込み、今ある人材とリソースから最高の効果を得られるようにする</a:t>
                      </a:r>
                      <a:endParaRPr lang="en-US" sz="115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720218832"/>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rPr>
                        <a:t>WG4: </a:t>
                      </a:r>
                      <a:r>
                        <a:rPr lang="ja-JP" altLang="en-US" sz="1150" b="0" i="0" u="none" strike="noStrike" kern="1200" dirty="0">
                          <a:solidFill>
                            <a:schemeClr val="tx1"/>
                          </a:solidFill>
                          <a:effectLst/>
                          <a:latin typeface="Arial" panose="020B0604020202020204" pitchFamily="34" charset="0"/>
                        </a:rPr>
                        <a:t>手法・プロセスの革新</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抜本的にタイムリーで適切かつ安価な統合を可能にする方法とプロセスを考案する</a:t>
                      </a:r>
                      <a:endParaRPr lang="en-US"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81965836"/>
                  </a:ext>
                </a:extLst>
              </a:tr>
              <a:tr h="28509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150" b="0" i="0" u="none" strike="noStrike" kern="1200" dirty="0">
                          <a:solidFill>
                            <a:schemeClr val="tx1"/>
                          </a:solidFill>
                          <a:effectLst/>
                          <a:latin typeface="Arial" panose="020B0604020202020204" pitchFamily="34" charset="0"/>
                        </a:rPr>
                        <a:t>WG5: </a:t>
                      </a:r>
                      <a:r>
                        <a:rPr lang="ja-JP" altLang="en-US" sz="1150" b="0" i="0" u="none" strike="noStrike" kern="1200" dirty="0">
                          <a:solidFill>
                            <a:schemeClr val="tx1"/>
                          </a:solidFill>
                          <a:effectLst/>
                          <a:latin typeface="Arial" panose="020B0604020202020204" pitchFamily="34" charset="0"/>
                        </a:rPr>
                        <a:t>キャパシティ共有</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社会の全ての主要課題に対して、エビデンス統合を提供・活用する能力を備えたグローバル・コミュニティを構築する</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113198359"/>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150" b="0" i="0" u="none" strike="noStrike" dirty="0">
                          <a:solidFill>
                            <a:schemeClr val="tx1"/>
                          </a:solidFill>
                          <a:effectLst/>
                          <a:latin typeface="Arial" panose="020B0604020202020204" pitchFamily="34" charset="0"/>
                        </a:rPr>
                        <a:t>PG1: </a:t>
                      </a:r>
                      <a:r>
                        <a:rPr lang="ja-JP" altLang="en-US" sz="1150" b="0" i="0" u="none" strike="noStrike" dirty="0">
                          <a:solidFill>
                            <a:schemeClr val="tx1"/>
                          </a:solidFill>
                          <a:effectLst/>
                          <a:latin typeface="Arial" panose="020B0604020202020204" pitchFamily="34" charset="0"/>
                        </a:rPr>
                        <a:t>ガバナンス</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主要なステークホルダーが共通の目標を設定し達成するための方法を選択肢を考案する</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51905265"/>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b="0" i="0" u="none" strike="noStrike" dirty="0">
                          <a:solidFill>
                            <a:schemeClr val="tx1"/>
                          </a:solidFill>
                          <a:effectLst/>
                          <a:latin typeface="Arial" panose="020B0604020202020204" pitchFamily="34" charset="0"/>
                        </a:rPr>
                        <a:t>今後、追加的</a:t>
                      </a:r>
                      <a:r>
                        <a:rPr lang="en-US" altLang="ja-JP" sz="1150" b="0" i="0" u="none" strike="noStrike" dirty="0">
                          <a:solidFill>
                            <a:schemeClr val="tx1"/>
                          </a:solidFill>
                          <a:effectLst/>
                          <a:latin typeface="Arial" panose="020B0604020202020204" pitchFamily="34" charset="0"/>
                        </a:rPr>
                        <a:t>PGs</a:t>
                      </a:r>
                      <a:r>
                        <a:rPr lang="ja-JP" altLang="en-US" sz="1150" b="0" i="0" u="none" strike="noStrike" dirty="0">
                          <a:solidFill>
                            <a:schemeClr val="tx1"/>
                          </a:solidFill>
                          <a:effectLst/>
                          <a:latin typeface="Arial" panose="020B0604020202020204" pitchFamily="34" charset="0"/>
                        </a:rPr>
                        <a:t>が発足予定</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1150" dirty="0">
                        <a:solidFill>
                          <a:schemeClr val="tx1"/>
                        </a:solidFill>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49884783"/>
                  </a:ext>
                </a:extLst>
              </a:tr>
            </a:tbl>
          </a:graphicData>
        </a:graphic>
      </p:graphicFrame>
      <p:graphicFrame>
        <p:nvGraphicFramePr>
          <p:cNvPr id="3" name="Table 2">
            <a:extLst>
              <a:ext uri="{FF2B5EF4-FFF2-40B4-BE49-F238E27FC236}">
                <a16:creationId xmlns:a16="http://schemas.microsoft.com/office/drawing/2014/main" id="{910540B3-AA02-34B3-A295-A14A6E9C07C9}"/>
              </a:ext>
            </a:extLst>
          </p:cNvPr>
          <p:cNvGraphicFramePr>
            <a:graphicFrameLocks noGrp="1"/>
          </p:cNvGraphicFramePr>
          <p:nvPr>
            <p:extLst>
              <p:ext uri="{D42A27DB-BD31-4B8C-83A1-F6EECF244321}">
                <p14:modId xmlns:p14="http://schemas.microsoft.com/office/powerpoint/2010/main" val="1942834945"/>
              </p:ext>
            </p:extLst>
          </p:nvPr>
        </p:nvGraphicFramePr>
        <p:xfrm>
          <a:off x="216074" y="4060378"/>
          <a:ext cx="11758870" cy="1453731"/>
        </p:xfrm>
        <a:graphic>
          <a:graphicData uri="http://schemas.openxmlformats.org/drawingml/2006/table">
            <a:tbl>
              <a:tblPr firstRow="1" firstCol="1" bandRow="1">
                <a:tableStyleId>{5C22544A-7EE6-4342-B048-85BDC9FD1C3A}</a:tableStyleId>
              </a:tblPr>
              <a:tblGrid>
                <a:gridCol w="9343904">
                  <a:extLst>
                    <a:ext uri="{9D8B030D-6E8A-4147-A177-3AD203B41FA5}">
                      <a16:colId xmlns:a16="http://schemas.microsoft.com/office/drawing/2014/main" val="4141870491"/>
                    </a:ext>
                  </a:extLst>
                </a:gridCol>
                <a:gridCol w="2414966">
                  <a:extLst>
                    <a:ext uri="{9D8B030D-6E8A-4147-A177-3AD203B41FA5}">
                      <a16:colId xmlns:a16="http://schemas.microsoft.com/office/drawing/2014/main" val="1040062716"/>
                    </a:ext>
                  </a:extLst>
                </a:gridCol>
              </a:tblGrid>
              <a:tr h="252000">
                <a:tc>
                  <a:txBody>
                    <a:bodyPr/>
                    <a:lstStyle/>
                    <a:p>
                      <a:pPr algn="ctr">
                        <a:tabLst>
                          <a:tab pos="270510" algn="l"/>
                        </a:tabLst>
                      </a:pPr>
                      <a:r>
                        <a:rPr lang="ja-JP" altLang="en-US" sz="1100" kern="100" dirty="0">
                          <a:solidFill>
                            <a:schemeClr val="bg1"/>
                          </a:solidFill>
                          <a:effectLst/>
                        </a:rPr>
                        <a:t>ドラフト文書</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tabLst>
                          <a:tab pos="270510" algn="l"/>
                        </a:tabLst>
                      </a:pPr>
                      <a:r>
                        <a:rPr lang="ja-JP" altLang="en-US" sz="1100" kern="100" dirty="0">
                          <a:solidFill>
                            <a:schemeClr val="bg1"/>
                          </a:solidFill>
                          <a:effectLst/>
                        </a:rPr>
                        <a:t>コンサルテーション期間</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4276907118"/>
                  </a:ext>
                </a:extLst>
              </a:tr>
              <a:tr h="216000">
                <a:tc>
                  <a:txBody>
                    <a:bodyPr/>
                    <a:lstStyle/>
                    <a:p>
                      <a:pPr marL="0" lvl="0" indent="0">
                        <a:spcAft>
                          <a:spcPts val="300"/>
                        </a:spcAft>
                        <a:buFont typeface="+mj-lt"/>
                        <a:buNone/>
                        <a:tabLst>
                          <a:tab pos="270510" algn="l"/>
                        </a:tabLst>
                      </a:pPr>
                      <a:r>
                        <a:rPr lang="en-CA" sz="1100" b="0" kern="100" dirty="0">
                          <a:solidFill>
                            <a:schemeClr val="tx1"/>
                          </a:solidFill>
                          <a:effectLst/>
                        </a:rPr>
                        <a:t>1) </a:t>
                      </a:r>
                      <a:r>
                        <a:rPr lang="ja-JP" altLang="en-US" sz="1100" b="0" kern="100" dirty="0">
                          <a:solidFill>
                            <a:schemeClr val="tx1"/>
                          </a:solidFill>
                          <a:effectLst/>
                        </a:rPr>
                        <a:t>各焦点分野へのケイパビリティプロファイル</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en-US" altLang="ja-JP" sz="1100" kern="100" dirty="0">
                          <a:effectLst/>
                        </a:rPr>
                        <a:t>2</a:t>
                      </a:r>
                      <a:r>
                        <a:rPr lang="ja-JP" altLang="en-US" sz="1100" kern="100" dirty="0">
                          <a:effectLst/>
                        </a:rPr>
                        <a:t>月</a:t>
                      </a:r>
                      <a:r>
                        <a:rPr lang="en-US" altLang="ja-JP" sz="1100" kern="100" dirty="0">
                          <a:effectLst/>
                        </a:rPr>
                        <a:t>12</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871107418"/>
                  </a:ext>
                </a:extLst>
              </a:tr>
              <a:tr h="216000">
                <a:tc>
                  <a:txBody>
                    <a:bodyPr/>
                    <a:lstStyle/>
                    <a:p>
                      <a:pPr marL="0" lvl="0" indent="0">
                        <a:spcAft>
                          <a:spcPts val="300"/>
                        </a:spcAft>
                        <a:buFont typeface="+mj-lt"/>
                        <a:buNone/>
                        <a:tabLst>
                          <a:tab pos="270510" algn="l"/>
                        </a:tabLst>
                      </a:pPr>
                      <a:r>
                        <a:rPr lang="en-CA" sz="1100" b="0" kern="100" dirty="0">
                          <a:solidFill>
                            <a:schemeClr val="tx1"/>
                          </a:solidFill>
                          <a:effectLst/>
                        </a:rPr>
                        <a:t>2) </a:t>
                      </a:r>
                      <a:r>
                        <a:rPr lang="ja-JP" altLang="en-US" sz="1100" b="0" kern="100" dirty="0">
                          <a:solidFill>
                            <a:schemeClr val="tx1"/>
                          </a:solidFill>
                          <a:effectLst/>
                        </a:rPr>
                        <a:t>ケイパビリティ成熟度アセスメント・各焦点分野へのギャップマップ</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en-US" altLang="ja-JP" sz="1100" kern="100" dirty="0">
                          <a:effectLst/>
                        </a:rPr>
                        <a:t>3</a:t>
                      </a:r>
                      <a:r>
                        <a:rPr lang="ja-JP" altLang="en-US" sz="1100" kern="100" dirty="0">
                          <a:effectLst/>
                        </a:rPr>
                        <a:t>月</a:t>
                      </a:r>
                      <a:r>
                        <a:rPr lang="en-US" altLang="ja-JP" sz="1100" kern="100" dirty="0">
                          <a:effectLst/>
                        </a:rPr>
                        <a:t>12</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74682051"/>
                  </a:ext>
                </a:extLst>
              </a:tr>
              <a:tr h="216000">
                <a:tc>
                  <a:txBody>
                    <a:bodyPr/>
                    <a:lstStyle/>
                    <a:p>
                      <a:pPr marL="0" lvl="0" indent="0">
                        <a:spcAft>
                          <a:spcPts val="300"/>
                        </a:spcAft>
                        <a:buFont typeface="+mj-lt"/>
                        <a:buNone/>
                        <a:tabLst>
                          <a:tab pos="270510" algn="l"/>
                        </a:tabLst>
                      </a:pPr>
                      <a:r>
                        <a:rPr lang="en-US" sz="1100" b="0" kern="100" dirty="0">
                          <a:solidFill>
                            <a:schemeClr val="tx1"/>
                          </a:solidFill>
                          <a:effectLst/>
                        </a:rPr>
                        <a:t>3) </a:t>
                      </a:r>
                      <a:r>
                        <a:rPr lang="ja-JP" altLang="en-US" sz="1100" b="0" kern="100" dirty="0">
                          <a:solidFill>
                            <a:schemeClr val="tx1"/>
                          </a:solidFill>
                          <a:effectLst/>
                        </a:rPr>
                        <a:t>各分野（後悔しないクイックウィンを含む）に関連するケイパビリティを強化するための戦略</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en-US" altLang="ja-JP" sz="1100" kern="100" dirty="0">
                          <a:effectLst/>
                        </a:rPr>
                        <a:t>4</a:t>
                      </a:r>
                      <a:r>
                        <a:rPr lang="ja-JP" altLang="en-US" sz="1100" kern="100" dirty="0">
                          <a:effectLst/>
                        </a:rPr>
                        <a:t>月</a:t>
                      </a:r>
                      <a:r>
                        <a:rPr lang="en-US" altLang="ja-JP" sz="1100" kern="100" dirty="0">
                          <a:effectLst/>
                        </a:rPr>
                        <a:t>30</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644930128"/>
                  </a:ext>
                </a:extLst>
              </a:tr>
              <a:tr h="252000">
                <a:tc>
                  <a:txBody>
                    <a:bodyPr/>
                    <a:lstStyle/>
                    <a:p>
                      <a:pPr marL="0" lvl="0" indent="0">
                        <a:spcAft>
                          <a:spcPts val="300"/>
                        </a:spcAft>
                        <a:buFont typeface="+mj-lt"/>
                        <a:buNone/>
                        <a:tabLst>
                          <a:tab pos="270510" algn="l"/>
                        </a:tabLst>
                      </a:pPr>
                      <a:r>
                        <a:rPr lang="en-CA" sz="1100" b="0" kern="100" dirty="0">
                          <a:solidFill>
                            <a:schemeClr val="tx1"/>
                          </a:solidFill>
                          <a:effectLst/>
                        </a:rPr>
                        <a:t>4) </a:t>
                      </a:r>
                      <a:r>
                        <a:rPr lang="ja-JP" altLang="en-US" sz="1100" b="0" kern="100" dirty="0">
                          <a:solidFill>
                            <a:schemeClr val="tx1"/>
                          </a:solidFill>
                          <a:effectLst/>
                        </a:rPr>
                        <a:t>各重点分野のインパクト・努力マトリックスおよび結論・推奨</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en-US" altLang="ja-JP" sz="1100" kern="100" dirty="0">
                          <a:effectLst/>
                        </a:rPr>
                        <a:t>5</a:t>
                      </a:r>
                      <a:r>
                        <a:rPr lang="ja-JP" altLang="en-US" sz="1100" kern="100" dirty="0">
                          <a:effectLst/>
                        </a:rPr>
                        <a:t>月</a:t>
                      </a:r>
                      <a:r>
                        <a:rPr lang="en-US" altLang="ja-JP" sz="1100" kern="100" dirty="0">
                          <a:effectLst/>
                        </a:rPr>
                        <a:t>21</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467636574"/>
                  </a:ext>
                </a:extLst>
              </a:tr>
              <a:tr h="301731">
                <a:tc>
                  <a:txBody>
                    <a:bodyPr/>
                    <a:lstStyle/>
                    <a:p>
                      <a:pPr marL="177800" lvl="0" indent="-177800">
                        <a:spcAft>
                          <a:spcPts val="300"/>
                        </a:spcAft>
                        <a:buFont typeface="+mj-lt"/>
                        <a:buNone/>
                        <a:tabLst>
                          <a:tab pos="270510" algn="l"/>
                        </a:tabLst>
                      </a:pPr>
                      <a:r>
                        <a:rPr lang="en-CA" sz="1100" b="0" kern="100" dirty="0">
                          <a:solidFill>
                            <a:schemeClr val="tx1"/>
                          </a:solidFill>
                          <a:effectLst/>
                        </a:rPr>
                        <a:t>5)</a:t>
                      </a:r>
                      <a:r>
                        <a:rPr lang="ja-JP" altLang="en-US" sz="1100" b="0" kern="100" dirty="0">
                          <a:solidFill>
                            <a:schemeClr val="tx1"/>
                          </a:solidFill>
                          <a:effectLst/>
                        </a:rPr>
                        <a:t> コンセンサス会議出席者に事前に配布される各重点分野の報告書（現在はコスト計算と企画グループによる追加的な検討事項を含む）</a:t>
                      </a:r>
                      <a:endParaRPr lang="en-US" sz="1100" b="0" kern="100" dirty="0">
                        <a:solidFill>
                          <a:schemeClr val="tx1"/>
                        </a:solidFill>
                        <a:effectLst/>
                      </a:endParaRPr>
                    </a:p>
                  </a:txBody>
                  <a:tcPr marL="68580" marR="68580" marT="0" marB="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noFill/>
                  </a:tcPr>
                </a:tc>
                <a:tc>
                  <a:txBody>
                    <a:bodyPr/>
                    <a:lstStyle/>
                    <a:p>
                      <a:pPr algn="ctr">
                        <a:tabLst>
                          <a:tab pos="270510" algn="l"/>
                        </a:tabLst>
                      </a:pPr>
                      <a:r>
                        <a:rPr lang="en-US" altLang="ja-JP" sz="1100" kern="100" dirty="0">
                          <a:effectLst/>
                        </a:rPr>
                        <a:t>6</a:t>
                      </a:r>
                      <a:r>
                        <a:rPr lang="ja-JP" altLang="en-US" sz="1100" kern="100" dirty="0">
                          <a:effectLst/>
                        </a:rPr>
                        <a:t>月</a:t>
                      </a:r>
                      <a:r>
                        <a:rPr lang="en-US" altLang="ja-JP" sz="1100" kern="100" dirty="0">
                          <a:effectLst/>
                        </a:rPr>
                        <a:t>4</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52637594"/>
                  </a:ext>
                </a:extLst>
              </a:tr>
            </a:tbl>
          </a:graphicData>
        </a:graphic>
      </p:graphicFrame>
      <p:sp>
        <p:nvSpPr>
          <p:cNvPr id="5" name="Rectangle 1">
            <a:extLst>
              <a:ext uri="{FF2B5EF4-FFF2-40B4-BE49-F238E27FC236}">
                <a16:creationId xmlns:a16="http://schemas.microsoft.com/office/drawing/2014/main" id="{9FF3AC57-9F6C-D45D-E7F1-82C08775368B}"/>
              </a:ext>
            </a:extLst>
          </p:cNvPr>
          <p:cNvSpPr>
            <a:spLocks noChangeArrowheads="1"/>
          </p:cNvSpPr>
          <p:nvPr/>
        </p:nvSpPr>
        <p:spPr bwMode="auto">
          <a:xfrm>
            <a:off x="3127375" y="3144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7375068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www.w3.org/XML/1998/namespace"/>
    <ds:schemaRef ds:uri="0408fcbc-2e10-4461-bee0-724c01b46ae9"/>
    <ds:schemaRef ds:uri="http://purl.org/dc/dcmitype/"/>
    <ds:schemaRef ds:uri="http://schemas.microsoft.com/office/2006/documentManagement/types"/>
    <ds:schemaRef ds:uri="599eec1d-e27c-4128-92a4-19001b8afe14"/>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purl.org/dc/terms/"/>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31540</TotalTime>
  <Words>1492</Words>
  <Application>Microsoft Macintosh PowerPoint</Application>
  <PresentationFormat>Widescreen</PresentationFormat>
  <Paragraphs>67</Paragraphs>
  <Slides>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vt:i4>
      </vt:variant>
    </vt:vector>
  </HeadingPairs>
  <TitlesOfParts>
    <vt:vector size="12" baseType="lpstr">
      <vt:lpstr>Aptos</vt:lpstr>
      <vt:lpstr>Arial</vt:lpstr>
      <vt:lpstr>Calibri</vt:lpstr>
      <vt:lpstr>Courier New</vt:lpstr>
      <vt:lpstr>Wellcome</vt:lpstr>
      <vt:lpstr>Wingdings</vt:lpstr>
      <vt:lpstr>RISE</vt:lpstr>
      <vt:lpstr>ESN-CA</vt:lpstr>
      <vt:lpstr>GCESC</vt:lpstr>
      <vt:lpstr>ESIC企画プロセスは、集合的インパクトアプローチを採用しており、必要とされるインフラに関する共通アジェンダを合意することから始まっている</vt:lpstr>
      <vt:lpstr>ESIC企画プロセスは、多くの「利害関係者」、特に左右の2つずつの円で示されているグループが関与する</vt:lpstr>
      <vt:lpstr>ESIC企画プロセスは、5つのワーキンググループおよびガバナンス企画グループによってリードされ、各グループは5つの文書を準備しており、フィードバックを求めている</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