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2073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776"/>
    <a:srgbClr val="000000"/>
    <a:srgbClr val="F5E4ED"/>
    <a:srgbClr val="CC76A6"/>
    <a:srgbClr val="E9F7FB"/>
    <a:srgbClr val="F2F2F2"/>
    <a:srgbClr val="FF3156"/>
    <a:srgbClr val="FF8AD8"/>
    <a:srgbClr val="3F4349"/>
    <a:srgbClr val="FEC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068" autoAdjust="0"/>
  </p:normalViewPr>
  <p:slideViewPr>
    <p:cSldViewPr snapToGrid="0" snapToObjects="1">
      <p:cViewPr varScale="1">
        <p:scale>
          <a:sx n="121" d="100"/>
          <a:sy n="121" d="100"/>
        </p:scale>
        <p:origin x="1360" y="16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3/25/25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3/25/25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d41586-024-03100-2" TargetMode="External"/><Relationship Id="rId2" Type="http://schemas.openxmlformats.org/officeDocument/2006/relationships/hyperlink" Target="https://www.mcmasterforum.org/docs/default-source/evidence-commission/show-me-the-evidence_features.pdf" TargetMode="Externa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15733-E4B0-8842-D772-A75E1F9C3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22961"/>
            <a:ext cx="11708068" cy="1006368"/>
          </a:xfrm>
        </p:spPr>
        <p:txBody>
          <a:bodyPr>
            <a:noAutofit/>
          </a:bodyPr>
          <a:lstStyle/>
          <a:p>
            <a:r>
              <a:rPr lang="ja-JP" altLang="en-US" dirty="0"/>
              <a:t>報告書、学術論文、補足発表、声明など、すべてが</a:t>
            </a:r>
            <a:r>
              <a:rPr lang="en-US" altLang="ja-JP" dirty="0"/>
              <a:t>ESIC</a:t>
            </a:r>
            <a:r>
              <a:rPr lang="ja-JP" altLang="en-US" dirty="0"/>
              <a:t>声明に関連した慌ただしい活動の一部だった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2C45A3-BEBB-7DC2-A374-08341FAD1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/>
              <a:pPr/>
              <a:t>1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EEE057E-A10F-8C43-A72C-53D8ABF81AE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60332115"/>
              </p:ext>
            </p:extLst>
          </p:nvPr>
        </p:nvGraphicFramePr>
        <p:xfrm>
          <a:off x="113607" y="1386652"/>
          <a:ext cx="11964786" cy="5348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3761">
                  <a:extLst>
                    <a:ext uri="{9D8B030D-6E8A-4147-A177-3AD203B41FA5}">
                      <a16:colId xmlns:a16="http://schemas.microsoft.com/office/drawing/2014/main" val="252444231"/>
                    </a:ext>
                  </a:extLst>
                </a:gridCol>
                <a:gridCol w="3125785">
                  <a:extLst>
                    <a:ext uri="{9D8B030D-6E8A-4147-A177-3AD203B41FA5}">
                      <a16:colId xmlns:a16="http://schemas.microsoft.com/office/drawing/2014/main" val="248851754"/>
                    </a:ext>
                  </a:extLst>
                </a:gridCol>
                <a:gridCol w="7795240">
                  <a:extLst>
                    <a:ext uri="{9D8B030D-6E8A-4147-A177-3AD203B41FA5}">
                      <a16:colId xmlns:a16="http://schemas.microsoft.com/office/drawing/2014/main" val="2974636839"/>
                    </a:ext>
                  </a:extLst>
                </a:gridCol>
              </a:tblGrid>
              <a:tr h="172435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日</a:t>
                      </a:r>
                      <a:endParaRPr lang="en-CA" sz="12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kern="100" dirty="0">
                          <a:solidFill>
                            <a:schemeClr val="bg1"/>
                          </a:solidFill>
                          <a:effectLst/>
                        </a:rPr>
                        <a:t>タイトル</a:t>
                      </a:r>
                      <a:endParaRPr lang="en-CA" sz="12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L w="1905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kern="100" dirty="0">
                          <a:solidFill>
                            <a:schemeClr val="bg1"/>
                          </a:solidFill>
                          <a:effectLst/>
                        </a:rPr>
                        <a:t>内容</a:t>
                      </a:r>
                      <a:endParaRPr lang="en-CA" sz="12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L w="1905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120795"/>
                  </a:ext>
                </a:extLst>
              </a:tr>
              <a:tr h="516231">
                <a:tc>
                  <a:txBody>
                    <a:bodyPr/>
                    <a:lstStyle/>
                    <a:p>
                      <a:pPr algn="l"/>
                      <a:r>
                        <a:rPr lang="en-CA" sz="1200" b="0" kern="100" dirty="0">
                          <a:solidFill>
                            <a:srgbClr val="254776"/>
                          </a:solidFill>
                          <a:effectLst/>
                        </a:rPr>
                        <a:t>2024</a:t>
                      </a:r>
                      <a:r>
                        <a:rPr lang="ja-JP" altLang="en-US" sz="1200" b="0" kern="100" dirty="0">
                          <a:solidFill>
                            <a:srgbClr val="254776"/>
                          </a:solidFill>
                          <a:effectLst/>
                        </a:rPr>
                        <a:t>年</a:t>
                      </a:r>
                      <a:r>
                        <a:rPr lang="en-US" altLang="ja-JP" sz="1200" b="0" kern="100" dirty="0">
                          <a:solidFill>
                            <a:srgbClr val="254776"/>
                          </a:solidFill>
                          <a:effectLst/>
                        </a:rPr>
                        <a:t>9</a:t>
                      </a:r>
                      <a:r>
                        <a:rPr lang="ja-JP" altLang="en-US" sz="1200" b="0" kern="100" dirty="0">
                          <a:solidFill>
                            <a:srgbClr val="254776"/>
                          </a:solidFill>
                          <a:effectLst/>
                        </a:rPr>
                        <a:t>月</a:t>
                      </a:r>
                      <a:r>
                        <a:rPr lang="en-US" altLang="ja-JP" sz="1200" b="0" kern="100" dirty="0">
                          <a:solidFill>
                            <a:srgbClr val="254776"/>
                          </a:solidFill>
                          <a:effectLst/>
                        </a:rPr>
                        <a:t>4</a:t>
                      </a:r>
                      <a:r>
                        <a:rPr lang="ja-JP" altLang="en-US" sz="1200" b="0" kern="100" dirty="0">
                          <a:solidFill>
                            <a:srgbClr val="254776"/>
                          </a:solidFill>
                          <a:effectLst/>
                        </a:rPr>
                        <a:t>日</a:t>
                      </a:r>
                      <a:endParaRPr lang="en-CA" sz="1200" b="0" kern="10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u="sng" kern="100" dirty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‘SHOW ME the evidence’ </a:t>
                      </a:r>
                      <a:r>
                        <a:rPr lang="ja-JP" altLang="en-US" sz="1200" u="sng" kern="100" dirty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コンセンサス</a:t>
                      </a:r>
                      <a:r>
                        <a:rPr lang="en-CA" sz="1200" kern="100" dirty="0">
                          <a:solidFill>
                            <a:schemeClr val="tx1"/>
                          </a:solidFill>
                          <a:effectLst/>
                        </a:rPr>
                        <a:t> (Global Evidence Commission</a:t>
                      </a:r>
                      <a:r>
                        <a:rPr lang="ja-JP" alt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ウェブサイトに作業バージョンの投稿</a:t>
                      </a:r>
                      <a:r>
                        <a:rPr lang="en-CA" sz="1200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CA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T w="1905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ja-JP" altLang="en-US" sz="1200" kern="100" dirty="0">
                          <a:effectLst/>
                        </a:rPr>
                        <a:t>研究エビデンスを必要とする人たちに確実に届けるためのアプローチの特徴</a:t>
                      </a:r>
                      <a:endParaRPr lang="en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R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311847"/>
                  </a:ext>
                </a:extLst>
              </a:tr>
              <a:tr h="387174">
                <a:tc>
                  <a:txBody>
                    <a:bodyPr/>
                    <a:lstStyle/>
                    <a:p>
                      <a:pPr algn="l"/>
                      <a:r>
                        <a:rPr lang="en-CA" sz="1200" b="0" kern="100" dirty="0">
                          <a:solidFill>
                            <a:srgbClr val="254776"/>
                          </a:solidFill>
                          <a:effectLst/>
                        </a:rPr>
                        <a:t>2024</a:t>
                      </a:r>
                      <a:r>
                        <a:rPr lang="ja-JP" altLang="en-US" sz="1200" b="0" kern="100" dirty="0">
                          <a:solidFill>
                            <a:srgbClr val="254776"/>
                          </a:solidFill>
                          <a:effectLst/>
                        </a:rPr>
                        <a:t>年</a:t>
                      </a:r>
                      <a:r>
                        <a:rPr lang="en-US" altLang="ja-JP" sz="1200" b="0" kern="100" dirty="0">
                          <a:solidFill>
                            <a:srgbClr val="254776"/>
                          </a:solidFill>
                          <a:effectLst/>
                        </a:rPr>
                        <a:t>9</a:t>
                      </a:r>
                      <a:r>
                        <a:rPr lang="ja-JP" altLang="en-US" sz="1200" b="0" kern="100" dirty="0">
                          <a:solidFill>
                            <a:srgbClr val="254776"/>
                          </a:solidFill>
                          <a:effectLst/>
                        </a:rPr>
                        <a:t>月</a:t>
                      </a:r>
                      <a:r>
                        <a:rPr lang="en-US" altLang="ja-JP" sz="1200" b="0" kern="100" dirty="0">
                          <a:solidFill>
                            <a:srgbClr val="254776"/>
                          </a:solidFill>
                          <a:effectLst/>
                        </a:rPr>
                        <a:t>9</a:t>
                      </a:r>
                      <a:r>
                        <a:rPr lang="ja-JP" altLang="en-US" sz="1200" b="0" kern="100" dirty="0">
                          <a:solidFill>
                            <a:srgbClr val="254776"/>
                          </a:solidFill>
                          <a:effectLst/>
                        </a:rPr>
                        <a:t>日</a:t>
                      </a:r>
                      <a:endParaRPr lang="en-CA" sz="1200" b="0" kern="10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7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ja-JP" altLang="en-US" sz="1200" u="sng" kern="100" dirty="0">
                          <a:solidFill>
                            <a:schemeClr val="tx1"/>
                          </a:solidFill>
                          <a:effectLst/>
                        </a:rPr>
                        <a:t>エビデンスに関するより良い国際協調のためのブループリント</a:t>
                      </a:r>
                      <a:endParaRPr lang="en-CA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rgbClr val="CC7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altLang="ja-JP" sz="1200" kern="100" dirty="0">
                          <a:effectLst/>
                        </a:rPr>
                        <a:t>NESTA/</a:t>
                      </a:r>
                      <a:r>
                        <a:rPr lang="ja-JP" altLang="en-US" sz="1200" kern="100" dirty="0">
                          <a:effectLst/>
                        </a:rPr>
                        <a:t>英国行動インサイトチーム報告書（通称「</a:t>
                      </a:r>
                      <a:r>
                        <a:rPr lang="en-US" altLang="ja-JP" sz="1200" kern="100" dirty="0">
                          <a:effectLst/>
                        </a:rPr>
                        <a:t>4</a:t>
                      </a:r>
                      <a:r>
                        <a:rPr lang="ja-JP" altLang="en-US" sz="1200" kern="100" dirty="0">
                          <a:effectLst/>
                        </a:rPr>
                        <a:t>カ国委員会」報告書）：エビデンス統合・評価において各国がどのように協働できるか</a:t>
                      </a:r>
                      <a:endParaRPr lang="en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R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76A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535371"/>
                  </a:ext>
                </a:extLst>
              </a:tr>
              <a:tr h="361954">
                <a:tc>
                  <a:txBody>
                    <a:bodyPr/>
                    <a:lstStyle/>
                    <a:p>
                      <a:pPr algn="l"/>
                      <a:r>
                        <a:rPr lang="en-CA" sz="1200" b="0" kern="100" dirty="0">
                          <a:solidFill>
                            <a:srgbClr val="254776"/>
                          </a:solidFill>
                          <a:effectLst/>
                        </a:rPr>
                        <a:t>2024</a:t>
                      </a:r>
                      <a:r>
                        <a:rPr lang="ja-JP" altLang="en-US" sz="1200" b="0" kern="100" dirty="0">
                          <a:solidFill>
                            <a:srgbClr val="254776"/>
                          </a:solidFill>
                          <a:effectLst/>
                        </a:rPr>
                        <a:t>年</a:t>
                      </a:r>
                      <a:r>
                        <a:rPr lang="en-US" altLang="ja-JP" sz="1200" b="0" kern="100" dirty="0">
                          <a:solidFill>
                            <a:srgbClr val="254776"/>
                          </a:solidFill>
                          <a:effectLst/>
                        </a:rPr>
                        <a:t>9</a:t>
                      </a:r>
                      <a:r>
                        <a:rPr lang="ja-JP" altLang="en-US" sz="1200" b="0" kern="100" dirty="0">
                          <a:solidFill>
                            <a:srgbClr val="254776"/>
                          </a:solidFill>
                          <a:effectLst/>
                        </a:rPr>
                        <a:t>月</a:t>
                      </a:r>
                      <a:r>
                        <a:rPr lang="en-US" altLang="ja-JP" sz="1200" b="0" kern="100" dirty="0">
                          <a:solidFill>
                            <a:srgbClr val="254776"/>
                          </a:solidFill>
                          <a:effectLst/>
                        </a:rPr>
                        <a:t>17</a:t>
                      </a:r>
                      <a:r>
                        <a:rPr lang="ja-JP" altLang="en-US" sz="1200" b="0" kern="100" dirty="0">
                          <a:solidFill>
                            <a:srgbClr val="254776"/>
                          </a:solidFill>
                          <a:effectLst/>
                        </a:rPr>
                        <a:t>日</a:t>
                      </a:r>
                      <a:endParaRPr lang="en-CA" sz="1200" b="0" kern="10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ja-JP" altLang="en-US" sz="1200" u="sng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「隠された」科学の解明が世界課題への取り組みに寄与する</a:t>
                      </a:r>
                      <a:endParaRPr lang="en-CA" sz="1200" u="sng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altLang="ja-JP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Helen Pearson</a:t>
                      </a:r>
                      <a:r>
                        <a:rPr lang="ja-JP" altLang="en-US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（ネイチャー誌編集者）によるグローバル</a:t>
                      </a:r>
                      <a:r>
                        <a:rPr lang="en-US" altLang="ja-JP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SDGs</a:t>
                      </a:r>
                      <a:r>
                        <a:rPr lang="ja-JP" altLang="en-US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統合連合に関するネイチャー誌の論説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endParaRPr lang="en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R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987162"/>
                  </a:ext>
                </a:extLst>
              </a:tr>
              <a:tr h="491710">
                <a:tc>
                  <a:txBody>
                    <a:bodyPr/>
                    <a:lstStyle/>
                    <a:p>
                      <a:pPr algn="l"/>
                      <a:r>
                        <a:rPr lang="en-CA" sz="1200" b="0" kern="100" dirty="0">
                          <a:solidFill>
                            <a:srgbClr val="254776"/>
                          </a:solidFill>
                          <a:effectLst/>
                        </a:rPr>
                        <a:t>2024</a:t>
                      </a:r>
                      <a:r>
                        <a:rPr lang="ja-JP" altLang="en-US" sz="1200" b="0" kern="100" dirty="0">
                          <a:solidFill>
                            <a:srgbClr val="254776"/>
                          </a:solidFill>
                          <a:effectLst/>
                        </a:rPr>
                        <a:t>年</a:t>
                      </a:r>
                      <a:r>
                        <a:rPr lang="en-US" altLang="ja-JP" sz="1200" b="0" kern="100" dirty="0">
                          <a:solidFill>
                            <a:srgbClr val="254776"/>
                          </a:solidFill>
                          <a:effectLst/>
                        </a:rPr>
                        <a:t>9</a:t>
                      </a:r>
                      <a:r>
                        <a:rPr lang="ja-JP" altLang="en-US" sz="1200" b="0" kern="100" dirty="0">
                          <a:solidFill>
                            <a:srgbClr val="254776"/>
                          </a:solidFill>
                          <a:effectLst/>
                        </a:rPr>
                        <a:t>月</a:t>
                      </a:r>
                      <a:r>
                        <a:rPr lang="en-US" altLang="ja-JP" sz="1200" b="0" kern="100" dirty="0">
                          <a:solidFill>
                            <a:srgbClr val="254776"/>
                          </a:solidFill>
                          <a:effectLst/>
                        </a:rPr>
                        <a:t>19</a:t>
                      </a:r>
                      <a:r>
                        <a:rPr lang="ja-JP" altLang="en-US" sz="1200" b="0" kern="100" dirty="0">
                          <a:solidFill>
                            <a:srgbClr val="254776"/>
                          </a:solidFill>
                          <a:effectLst/>
                        </a:rPr>
                        <a:t>日</a:t>
                      </a:r>
                      <a:endParaRPr lang="en-CA" sz="1200" b="0" kern="10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7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ja-JP" altLang="en-US" sz="1200" u="sng" kern="100" dirty="0">
                          <a:solidFill>
                            <a:schemeClr val="tx1"/>
                          </a:solidFill>
                          <a:effectLst/>
                        </a:rPr>
                        <a:t>グローバルエビデンスの変革：政策立案のための</a:t>
                      </a:r>
                      <a:r>
                        <a:rPr lang="en-US" altLang="ja-JP" sz="1200" u="sng" kern="100" dirty="0">
                          <a:solidFill>
                            <a:schemeClr val="tx1"/>
                          </a:solidFill>
                          <a:effectLst/>
                        </a:rPr>
                        <a:t>AI</a:t>
                      </a:r>
                      <a:r>
                        <a:rPr lang="ja-JP" altLang="en-US" sz="1200" u="sng" kern="100" dirty="0">
                          <a:solidFill>
                            <a:schemeClr val="tx1"/>
                          </a:solidFill>
                          <a:effectLst/>
                        </a:rPr>
                        <a:t>駆動型エビデンス統合</a:t>
                      </a:r>
                      <a:endParaRPr lang="en-CA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rgbClr val="CC7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ja-JP" altLang="en-US" sz="1200" b="0" kern="100" dirty="0">
                          <a:effectLst/>
                        </a:rPr>
                        <a:t>英国</a:t>
                      </a:r>
                      <a:r>
                        <a:rPr lang="en-US" altLang="ja-JP" sz="1200" b="0" kern="100" dirty="0">
                          <a:effectLst/>
                        </a:rPr>
                        <a:t>Research and Innovation</a:t>
                      </a:r>
                      <a:r>
                        <a:rPr lang="ja-JP" altLang="en-US" sz="1200" b="0" kern="100" dirty="0">
                          <a:effectLst/>
                        </a:rPr>
                        <a:t>（</a:t>
                      </a:r>
                      <a:r>
                        <a:rPr lang="en-US" altLang="ja-JP" sz="1200" b="0" kern="100" dirty="0">
                          <a:effectLst/>
                        </a:rPr>
                        <a:t>UKRI</a:t>
                      </a:r>
                      <a:r>
                        <a:rPr lang="ja-JP" altLang="en-US" sz="1200" b="0" kern="100" dirty="0">
                          <a:effectLst/>
                        </a:rPr>
                        <a:t>）が、需要サイドの関与を支援し、人間と</a:t>
                      </a:r>
                      <a:r>
                        <a:rPr lang="en-US" altLang="ja-JP" sz="1200" b="0" kern="100" dirty="0">
                          <a:effectLst/>
                        </a:rPr>
                        <a:t>AI</a:t>
                      </a:r>
                      <a:r>
                        <a:rPr lang="ja-JP" altLang="en-US" sz="1200" b="0" kern="100" dirty="0">
                          <a:effectLst/>
                        </a:rPr>
                        <a:t>の能力を統合して、より適切でタイムリーかつ安価な生きたエビデンス統合を改善する「実証ケース」を提供するインフラを</a:t>
                      </a:r>
                      <a:r>
                        <a:rPr lang="en-US" altLang="ja-JP" sz="1200" b="0" kern="100" dirty="0">
                          <a:effectLst/>
                        </a:rPr>
                        <a:t>1,150</a:t>
                      </a:r>
                      <a:r>
                        <a:rPr lang="ja-JP" altLang="en-US" sz="1200" b="0" kern="100" dirty="0">
                          <a:effectLst/>
                        </a:rPr>
                        <a:t>万ポンド（</a:t>
                      </a:r>
                      <a:r>
                        <a:rPr lang="en-US" altLang="ja-JP" sz="1200" b="0" kern="100" dirty="0">
                          <a:effectLst/>
                        </a:rPr>
                        <a:t>1,500</a:t>
                      </a:r>
                      <a:r>
                        <a:rPr lang="ja-JP" altLang="en-US" sz="1200" b="0" kern="100" dirty="0">
                          <a:effectLst/>
                        </a:rPr>
                        <a:t>万米ドル）で公募。</a:t>
                      </a:r>
                      <a:endParaRPr lang="en-CA" sz="1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R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76A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633915"/>
                  </a:ext>
                </a:extLst>
              </a:tr>
              <a:tr h="463181">
                <a:tc>
                  <a:txBody>
                    <a:bodyPr/>
                    <a:lstStyle/>
                    <a:p>
                      <a:pPr algn="l"/>
                      <a:r>
                        <a:rPr lang="en-CA" sz="1200" b="0" kern="100" dirty="0">
                          <a:solidFill>
                            <a:srgbClr val="254776"/>
                          </a:solidFill>
                          <a:effectLst/>
                        </a:rPr>
                        <a:t>2024</a:t>
                      </a:r>
                      <a:r>
                        <a:rPr lang="ja-JP" altLang="en-US" sz="1200" b="0" kern="100" dirty="0">
                          <a:solidFill>
                            <a:srgbClr val="254776"/>
                          </a:solidFill>
                          <a:effectLst/>
                        </a:rPr>
                        <a:t>年</a:t>
                      </a:r>
                      <a:r>
                        <a:rPr lang="en-US" altLang="ja-JP" sz="1200" b="0" kern="100" dirty="0">
                          <a:solidFill>
                            <a:srgbClr val="254776"/>
                          </a:solidFill>
                          <a:effectLst/>
                        </a:rPr>
                        <a:t>9</a:t>
                      </a:r>
                      <a:r>
                        <a:rPr lang="ja-JP" altLang="en-US" sz="1200" b="0" kern="100" dirty="0">
                          <a:solidFill>
                            <a:srgbClr val="254776"/>
                          </a:solidFill>
                          <a:effectLst/>
                        </a:rPr>
                        <a:t>月</a:t>
                      </a:r>
                      <a:r>
                        <a:rPr lang="en-US" altLang="ja-JP" sz="1200" b="0" kern="100" dirty="0">
                          <a:solidFill>
                            <a:srgbClr val="254776"/>
                          </a:solidFill>
                          <a:effectLst/>
                        </a:rPr>
                        <a:t>21</a:t>
                      </a:r>
                      <a:r>
                        <a:rPr lang="ja-JP" altLang="en-US" sz="1200" b="0" kern="100" dirty="0">
                          <a:solidFill>
                            <a:srgbClr val="254776"/>
                          </a:solidFill>
                          <a:effectLst/>
                        </a:rPr>
                        <a:t>日</a:t>
                      </a:r>
                      <a:endParaRPr lang="en-CA" sz="1200" b="0" kern="10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ja-JP" altLang="en-US" sz="1200" u="sng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「資金提供の意向」発表 エビデンス統合インフラ共同体</a:t>
                      </a:r>
                      <a:endParaRPr lang="en-CA" sz="1200" u="sng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altLang="ja-JP" sz="1200" b="0" kern="100" dirty="0" err="1">
                          <a:effectLst/>
                        </a:rPr>
                        <a:t>Wellcome</a:t>
                      </a:r>
                      <a:r>
                        <a:rPr lang="en-US" altLang="ja-JP" sz="1200" b="0" kern="100" dirty="0">
                          <a:effectLst/>
                        </a:rPr>
                        <a:t> Trust</a:t>
                      </a:r>
                      <a:r>
                        <a:rPr lang="ja-JP" altLang="en-US" sz="1200" b="0" kern="100" dirty="0">
                          <a:effectLst/>
                        </a:rPr>
                        <a:t>が、需要側の関与と</a:t>
                      </a:r>
                      <a:r>
                        <a:rPr lang="en-US" altLang="ja-JP" sz="1200" b="0" kern="100" dirty="0">
                          <a:effectLst/>
                        </a:rPr>
                        <a:t>AI</a:t>
                      </a:r>
                      <a:r>
                        <a:rPr lang="ja-JP" altLang="en-US" sz="1200" b="0" kern="100" dirty="0">
                          <a:effectLst/>
                        </a:rPr>
                        <a:t>の安全で責任ある利用、データの共有と再利用、手法とプロセスの革新、能力共有を支援する「</a:t>
                      </a:r>
                      <a:r>
                        <a:rPr lang="ja-JP" altLang="en-US" sz="1200" b="1" kern="100" dirty="0">
                          <a:effectLst/>
                        </a:rPr>
                        <a:t>エビデンス統合インフラ共同体</a:t>
                      </a:r>
                      <a:r>
                        <a:rPr lang="ja-JP" altLang="en-US" sz="1200" b="0" kern="100" dirty="0">
                          <a:effectLst/>
                        </a:rPr>
                        <a:t>」に、</a:t>
                      </a:r>
                      <a:r>
                        <a:rPr lang="en-US" altLang="ja-JP" sz="1200" b="0" kern="100" dirty="0">
                          <a:effectLst/>
                        </a:rPr>
                        <a:t>5</a:t>
                      </a:r>
                      <a:r>
                        <a:rPr lang="ja-JP" altLang="en-US" sz="1200" b="0" kern="100" dirty="0">
                          <a:effectLst/>
                        </a:rPr>
                        <a:t>年間で</a:t>
                      </a:r>
                      <a:r>
                        <a:rPr lang="en-US" altLang="ja-JP" sz="1200" b="0" kern="100" dirty="0">
                          <a:effectLst/>
                        </a:rPr>
                        <a:t>4,500</a:t>
                      </a:r>
                      <a:r>
                        <a:rPr lang="ja-JP" altLang="en-US" sz="1200" b="0" kern="100" dirty="0">
                          <a:effectLst/>
                        </a:rPr>
                        <a:t>万ポンド（</a:t>
                      </a:r>
                      <a:r>
                        <a:rPr lang="en-US" altLang="ja-JP" sz="1200" b="0" kern="100" dirty="0">
                          <a:effectLst/>
                        </a:rPr>
                        <a:t>6,000</a:t>
                      </a:r>
                      <a:r>
                        <a:rPr lang="ja-JP" altLang="en-US" sz="1200" b="0" kern="100" dirty="0">
                          <a:effectLst/>
                        </a:rPr>
                        <a:t>万米ドル）の資金を提供することを発表。</a:t>
                      </a:r>
                      <a:endParaRPr lang="en-US" sz="1200" b="0" kern="100" dirty="0">
                        <a:effectLst/>
                      </a:endParaRPr>
                    </a:p>
                    <a:p>
                      <a:pPr algn="l">
                        <a:spcAft>
                          <a:spcPts val="300"/>
                        </a:spcAft>
                      </a:pPr>
                      <a:endParaRPr lang="en-CA" sz="1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R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254048"/>
                  </a:ext>
                </a:extLst>
              </a:tr>
              <a:tr h="548496">
                <a:tc>
                  <a:txBody>
                    <a:bodyPr/>
                    <a:lstStyle/>
                    <a:p>
                      <a:pPr algn="l"/>
                      <a:r>
                        <a:rPr lang="en-CA" sz="1200" b="0" kern="100" dirty="0">
                          <a:solidFill>
                            <a:srgbClr val="254776"/>
                          </a:solidFill>
                          <a:effectLst/>
                        </a:rPr>
                        <a:t>2024</a:t>
                      </a:r>
                      <a:r>
                        <a:rPr lang="ja-JP" altLang="en-US" sz="1200" b="0" kern="100" dirty="0">
                          <a:solidFill>
                            <a:srgbClr val="254776"/>
                          </a:solidFill>
                          <a:effectLst/>
                        </a:rPr>
                        <a:t>年</a:t>
                      </a:r>
                      <a:r>
                        <a:rPr lang="en-US" altLang="ja-JP" sz="1200" b="0" kern="100" dirty="0">
                          <a:solidFill>
                            <a:srgbClr val="254776"/>
                          </a:solidFill>
                          <a:effectLst/>
                        </a:rPr>
                        <a:t>9</a:t>
                      </a:r>
                      <a:r>
                        <a:rPr lang="ja-JP" altLang="en-US" sz="1200" b="0" kern="100" dirty="0">
                          <a:solidFill>
                            <a:srgbClr val="254776"/>
                          </a:solidFill>
                          <a:effectLst/>
                        </a:rPr>
                        <a:t>月</a:t>
                      </a:r>
                      <a:r>
                        <a:rPr lang="en-US" altLang="ja-JP" sz="1200" b="0" kern="100" dirty="0">
                          <a:solidFill>
                            <a:srgbClr val="254776"/>
                          </a:solidFill>
                          <a:effectLst/>
                        </a:rPr>
                        <a:t>21</a:t>
                      </a:r>
                      <a:r>
                        <a:rPr lang="ja-JP" altLang="en-US" sz="1200" b="0" kern="100" dirty="0">
                          <a:solidFill>
                            <a:srgbClr val="254776"/>
                          </a:solidFill>
                          <a:effectLst/>
                        </a:rPr>
                        <a:t>日</a:t>
                      </a:r>
                      <a:endParaRPr lang="en-CA" sz="1200" b="0" kern="10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altLang="ja-JP" sz="1200" u="sng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2030</a:t>
                      </a:r>
                      <a:r>
                        <a:rPr lang="ja-JP" altLang="en-US" sz="1200" u="sng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年およびその先へ： </a:t>
                      </a:r>
                      <a:r>
                        <a:rPr lang="en-US" altLang="ja-JP" sz="1200" u="sng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What Works</a:t>
                      </a:r>
                      <a:r>
                        <a:rPr lang="ja-JP" altLang="en-US" sz="1200" u="sng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のエビデンスへのアクセスを通じて</a:t>
                      </a:r>
                      <a:r>
                        <a:rPr lang="en-US" altLang="ja-JP" sz="1200" u="sng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SDGs</a:t>
                      </a:r>
                      <a:r>
                        <a:rPr lang="ja-JP" altLang="en-US" sz="1200" u="sng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を加速する</a:t>
                      </a:r>
                      <a:endParaRPr lang="en-CA" sz="1200" u="sng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altLang="ja-JP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SDGs</a:t>
                      </a:r>
                      <a:r>
                        <a:rPr lang="ja-JP" altLang="en-US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への進歩を加速するため、科学・デジタルテクノロジーの役割に関するディスカッションのビデオ録画（</a:t>
                      </a:r>
                      <a:r>
                        <a:rPr lang="en-US" altLang="ja-JP" sz="12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Wellcome</a:t>
                      </a:r>
                      <a:r>
                        <a:rPr lang="en-US" altLang="ja-JP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Trust</a:t>
                      </a:r>
                      <a:r>
                        <a:rPr lang="ja-JP" altLang="en-US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CEO</a:t>
                      </a:r>
                      <a:r>
                        <a:rPr lang="ja-JP" altLang="en-US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による</a:t>
                      </a:r>
                      <a:r>
                        <a:rPr lang="en-CA" altLang="ja-JP" sz="1200" kern="100" dirty="0">
                          <a:effectLst/>
                        </a:rPr>
                        <a:t>John-Arne </a:t>
                      </a:r>
                      <a:r>
                        <a:rPr lang="en-CA" altLang="ja-JP" sz="1200" kern="100" dirty="0" err="1">
                          <a:effectLst/>
                        </a:rPr>
                        <a:t>Røttingen</a:t>
                      </a:r>
                      <a:r>
                        <a:rPr lang="ja-JP" altLang="en-US" sz="1200" kern="100" dirty="0">
                          <a:effectLst/>
                        </a:rPr>
                        <a:t>による投資発表を含む</a:t>
                      </a:r>
                      <a:r>
                        <a:rPr lang="ja-JP" altLang="en-US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）</a:t>
                      </a:r>
                      <a:endParaRPr lang="en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R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292074"/>
                  </a:ext>
                </a:extLst>
              </a:tr>
              <a:tr h="655614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altLang="ja-JP" sz="1200" b="0" kern="100" dirty="0">
                          <a:solidFill>
                            <a:srgbClr val="254776"/>
                          </a:solidFill>
                          <a:effectLst/>
                        </a:rPr>
                        <a:t>2024</a:t>
                      </a:r>
                      <a:r>
                        <a:rPr lang="ja-JP" altLang="en-US" sz="1200" b="0" kern="100" dirty="0">
                          <a:solidFill>
                            <a:srgbClr val="254776"/>
                          </a:solidFill>
                          <a:effectLst/>
                        </a:rPr>
                        <a:t>年</a:t>
                      </a:r>
                      <a:r>
                        <a:rPr lang="en-US" altLang="ja-JP" sz="1200" b="0" kern="100" dirty="0">
                          <a:solidFill>
                            <a:srgbClr val="254776"/>
                          </a:solidFill>
                          <a:effectLst/>
                        </a:rPr>
                        <a:t>9</a:t>
                      </a:r>
                      <a:r>
                        <a:rPr lang="ja-JP" altLang="en-US" sz="1200" b="0" kern="100" dirty="0">
                          <a:solidFill>
                            <a:srgbClr val="254776"/>
                          </a:solidFill>
                          <a:effectLst/>
                        </a:rPr>
                        <a:t>月</a:t>
                      </a:r>
                      <a:r>
                        <a:rPr lang="en-US" altLang="ja-JP" sz="1200" b="0" kern="100" dirty="0">
                          <a:solidFill>
                            <a:srgbClr val="254776"/>
                          </a:solidFill>
                          <a:effectLst/>
                        </a:rPr>
                        <a:t>21</a:t>
                      </a:r>
                      <a:r>
                        <a:rPr lang="ja-JP" altLang="en-US" sz="1200" b="0" kern="100" dirty="0">
                          <a:solidFill>
                            <a:srgbClr val="254776"/>
                          </a:solidFill>
                          <a:effectLst/>
                        </a:rPr>
                        <a:t>日</a:t>
                      </a:r>
                      <a:endParaRPr lang="en-CA" altLang="ja-JP" sz="1200" b="0" kern="10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u="sng" kern="100" dirty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Scientists are building giant ‘evidence banks’ to create policies that actually work</a:t>
                      </a:r>
                      <a:r>
                        <a:rPr lang="ja-JP" altLang="en-US" sz="1200" u="sng" kern="100" dirty="0">
                          <a:solidFill>
                            <a:schemeClr val="tx1"/>
                          </a:solidFill>
                          <a:effectLst/>
                        </a:rPr>
                        <a:t>科学者は、実際に機能する政策をつくるために大規模な「エビデンスバンク」を構築している</a:t>
                      </a:r>
                      <a:endParaRPr lang="en-CA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altLang="ja-JP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Helen Pearson</a:t>
                      </a:r>
                      <a:r>
                        <a:rPr lang="ja-JP" altLang="en-US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による</a:t>
                      </a:r>
                      <a:r>
                        <a:rPr lang="en-US" altLang="ja-JP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ja-JP" altLang="en-US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つの助成金発表に関するネイチャー記事</a:t>
                      </a:r>
                      <a:endParaRPr lang="en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R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954306"/>
                  </a:ext>
                </a:extLst>
              </a:tr>
              <a:tr h="404384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altLang="ja-JP" sz="1200" b="0" kern="100" dirty="0">
                          <a:solidFill>
                            <a:srgbClr val="254776"/>
                          </a:solidFill>
                          <a:effectLst/>
                        </a:rPr>
                        <a:t>2024</a:t>
                      </a:r>
                      <a:r>
                        <a:rPr lang="ja-JP" altLang="en-US" sz="1200" b="0" kern="100" dirty="0">
                          <a:solidFill>
                            <a:srgbClr val="254776"/>
                          </a:solidFill>
                          <a:effectLst/>
                        </a:rPr>
                        <a:t>年</a:t>
                      </a:r>
                      <a:r>
                        <a:rPr lang="en-US" altLang="ja-JP" sz="1200" b="0" kern="100" dirty="0">
                          <a:solidFill>
                            <a:srgbClr val="254776"/>
                          </a:solidFill>
                          <a:effectLst/>
                        </a:rPr>
                        <a:t>9</a:t>
                      </a:r>
                      <a:r>
                        <a:rPr lang="ja-JP" altLang="en-US" sz="1200" b="0" kern="100" dirty="0">
                          <a:solidFill>
                            <a:srgbClr val="254776"/>
                          </a:solidFill>
                          <a:effectLst/>
                        </a:rPr>
                        <a:t>月</a:t>
                      </a:r>
                      <a:r>
                        <a:rPr lang="en-US" altLang="ja-JP" sz="1200" b="0" kern="100" dirty="0">
                          <a:solidFill>
                            <a:srgbClr val="254776"/>
                          </a:solidFill>
                          <a:effectLst/>
                        </a:rPr>
                        <a:t>21</a:t>
                      </a:r>
                      <a:r>
                        <a:rPr lang="ja-JP" altLang="en-US" sz="1200" b="0" kern="100" dirty="0">
                          <a:solidFill>
                            <a:srgbClr val="254776"/>
                          </a:solidFill>
                          <a:effectLst/>
                        </a:rPr>
                        <a:t>日</a:t>
                      </a:r>
                      <a:endParaRPr lang="en-CA" altLang="ja-JP" sz="1200" b="0" kern="10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altLang="ja-JP" sz="1200" u="sng" kern="100" dirty="0">
                          <a:solidFill>
                            <a:schemeClr val="tx1"/>
                          </a:solidFill>
                          <a:effectLst/>
                        </a:rPr>
                        <a:t>SDGs</a:t>
                      </a:r>
                      <a:r>
                        <a:rPr lang="ja-JP" altLang="en-US" sz="1200" u="sng" kern="100" dirty="0">
                          <a:solidFill>
                            <a:schemeClr val="tx1"/>
                          </a:solidFill>
                          <a:effectLst/>
                        </a:rPr>
                        <a:t>エビデンスへの</a:t>
                      </a:r>
                      <a:r>
                        <a:rPr lang="en-US" altLang="ja-JP" sz="1200" u="sng" kern="100" dirty="0">
                          <a:solidFill>
                            <a:schemeClr val="tx1"/>
                          </a:solidFill>
                          <a:effectLst/>
                        </a:rPr>
                        <a:t>7400</a:t>
                      </a:r>
                      <a:r>
                        <a:rPr lang="ja-JP" altLang="en-US" sz="1200" u="sng" kern="100" dirty="0">
                          <a:solidFill>
                            <a:schemeClr val="tx1"/>
                          </a:solidFill>
                          <a:effectLst/>
                        </a:rPr>
                        <a:t>万ドルの新規投資が発表</a:t>
                      </a:r>
                      <a:endParaRPr lang="en-CA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altLang="ja-JP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ja-JP" altLang="en-US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つの助成金発表に関するグローバル</a:t>
                      </a:r>
                      <a:r>
                        <a:rPr lang="en-US" altLang="ja-JP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SDGs</a:t>
                      </a:r>
                      <a:r>
                        <a:rPr lang="ja-JP" altLang="en-US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統合連合からの声明</a:t>
                      </a:r>
                      <a:endParaRPr lang="en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R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74455"/>
                  </a:ext>
                </a:extLst>
              </a:tr>
              <a:tr h="420808">
                <a:tc>
                  <a:txBody>
                    <a:bodyPr/>
                    <a:lstStyle/>
                    <a:p>
                      <a:pPr algn="l"/>
                      <a:r>
                        <a:rPr lang="en-CA" altLang="ja-JP" sz="1200" b="0" kern="100" dirty="0">
                          <a:solidFill>
                            <a:srgbClr val="254776"/>
                          </a:solidFill>
                          <a:effectLst/>
                        </a:rPr>
                        <a:t>2024</a:t>
                      </a:r>
                      <a:r>
                        <a:rPr lang="ja-JP" altLang="en-US" sz="1200" b="0" kern="100" dirty="0">
                          <a:solidFill>
                            <a:srgbClr val="254776"/>
                          </a:solidFill>
                          <a:effectLst/>
                        </a:rPr>
                        <a:t>年</a:t>
                      </a:r>
                      <a:r>
                        <a:rPr lang="en-US" altLang="ja-JP" sz="1200" b="0" kern="100" dirty="0">
                          <a:solidFill>
                            <a:srgbClr val="254776"/>
                          </a:solidFill>
                          <a:effectLst/>
                        </a:rPr>
                        <a:t>9</a:t>
                      </a:r>
                      <a:r>
                        <a:rPr lang="ja-JP" altLang="en-US" sz="1200" b="0" kern="100" dirty="0">
                          <a:solidFill>
                            <a:srgbClr val="254776"/>
                          </a:solidFill>
                          <a:effectLst/>
                        </a:rPr>
                        <a:t>月</a:t>
                      </a:r>
                      <a:r>
                        <a:rPr lang="en-US" altLang="ja-JP" sz="1200" b="0" kern="100" dirty="0">
                          <a:solidFill>
                            <a:srgbClr val="254776"/>
                          </a:solidFill>
                          <a:effectLst/>
                        </a:rPr>
                        <a:t>22</a:t>
                      </a:r>
                      <a:r>
                        <a:rPr lang="ja-JP" altLang="en-US" sz="1200" b="0" kern="100" dirty="0">
                          <a:solidFill>
                            <a:srgbClr val="254776"/>
                          </a:solidFill>
                          <a:effectLst/>
                        </a:rPr>
                        <a:t>日</a:t>
                      </a:r>
                      <a:endParaRPr lang="en-CA" altLang="ja-JP" sz="1200" b="0" kern="10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ja-JP" altLang="en-US" sz="12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グローバルエビデンス助成金発表に関する</a:t>
                      </a:r>
                      <a:r>
                        <a:rPr lang="en-US" altLang="ja-JP" sz="12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ja-JP" altLang="en-US" sz="12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投稿</a:t>
                      </a:r>
                      <a:endParaRPr lang="en-CA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ja-JP" altLang="en-US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英国</a:t>
                      </a:r>
                      <a:r>
                        <a:rPr lang="en-US" altLang="ja-JP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Economic and Social Research Council</a:t>
                      </a:r>
                      <a:r>
                        <a:rPr lang="ja-JP" altLang="en-US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理事長</a:t>
                      </a:r>
                      <a:r>
                        <a:rPr lang="en-CA" altLang="ja-JP" sz="1200" kern="100" dirty="0" err="1">
                          <a:effectLst/>
                        </a:rPr>
                        <a:t>Stian</a:t>
                      </a:r>
                      <a:r>
                        <a:rPr lang="en-CA" altLang="ja-JP" sz="1200" kern="100" dirty="0">
                          <a:effectLst/>
                        </a:rPr>
                        <a:t> Westlake</a:t>
                      </a:r>
                      <a:r>
                        <a:rPr lang="ja-JP" altLang="en-US" sz="1200" kern="100" dirty="0">
                          <a:effectLst/>
                        </a:rPr>
                        <a:t>による</a:t>
                      </a:r>
                      <a:r>
                        <a:rPr lang="en-US" altLang="ja-JP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UKRI</a:t>
                      </a:r>
                      <a:r>
                        <a:rPr lang="ja-JP" altLang="en-US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投資に関する</a:t>
                      </a:r>
                      <a:r>
                        <a:rPr lang="en-US" altLang="ja-JP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ja-JP" altLang="en-US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投稿</a:t>
                      </a:r>
                      <a:endParaRPr lang="en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R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565491"/>
                  </a:ext>
                </a:extLst>
              </a:tr>
              <a:tr h="635126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altLang="ja-JP" sz="1200" b="0" kern="100" dirty="0">
                          <a:solidFill>
                            <a:srgbClr val="254776"/>
                          </a:solidFill>
                          <a:effectLst/>
                        </a:rPr>
                        <a:t>2024</a:t>
                      </a:r>
                      <a:r>
                        <a:rPr lang="ja-JP" altLang="en-US" sz="1200" b="0" kern="100" dirty="0">
                          <a:solidFill>
                            <a:srgbClr val="254776"/>
                          </a:solidFill>
                          <a:effectLst/>
                        </a:rPr>
                        <a:t>年</a:t>
                      </a:r>
                      <a:r>
                        <a:rPr lang="en-US" altLang="ja-JP" sz="1200" b="0" kern="100" dirty="0">
                          <a:solidFill>
                            <a:srgbClr val="254776"/>
                          </a:solidFill>
                          <a:effectLst/>
                        </a:rPr>
                        <a:t>10</a:t>
                      </a:r>
                      <a:r>
                        <a:rPr lang="ja-JP" altLang="en-US" sz="1200" b="0" kern="100" dirty="0">
                          <a:solidFill>
                            <a:srgbClr val="254776"/>
                          </a:solidFill>
                          <a:effectLst/>
                        </a:rPr>
                        <a:t>月</a:t>
                      </a:r>
                      <a:r>
                        <a:rPr lang="en-US" altLang="ja-JP" sz="1200" b="0" kern="100" dirty="0">
                          <a:solidFill>
                            <a:srgbClr val="254776"/>
                          </a:solidFill>
                          <a:effectLst/>
                        </a:rPr>
                        <a:t>2</a:t>
                      </a:r>
                      <a:r>
                        <a:rPr lang="ja-JP" altLang="en-US" sz="1200" b="0" kern="100" dirty="0">
                          <a:solidFill>
                            <a:srgbClr val="254776"/>
                          </a:solidFill>
                          <a:effectLst/>
                        </a:rPr>
                        <a:t>日</a:t>
                      </a:r>
                      <a:endParaRPr lang="en-CA" sz="1200" b="0" kern="10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ja-JP" altLang="en-US" sz="1200" u="sng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「エビデンスバンク」が公共生活におけるより良い決定を支援可能</a:t>
                      </a:r>
                      <a:endParaRPr lang="en-CA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B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endParaRPr lang="en-CA" sz="1200" kern="100" dirty="0">
                        <a:effectLst/>
                      </a:endParaRP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altLang="ja-JP" sz="1200" kern="100" dirty="0">
                          <a:effectLst/>
                        </a:rPr>
                        <a:t>2</a:t>
                      </a:r>
                      <a:r>
                        <a:rPr lang="ja-JP" altLang="en-US" sz="1200" kern="100" dirty="0">
                          <a:effectLst/>
                        </a:rPr>
                        <a:t>つの助成金発表に関する</a:t>
                      </a:r>
                      <a:r>
                        <a:rPr lang="en-US" altLang="ja-JP" sz="1200" kern="100" dirty="0">
                          <a:effectLst/>
                        </a:rPr>
                        <a:t>Financial Times</a:t>
                      </a:r>
                      <a:r>
                        <a:rPr lang="ja-JP" altLang="en-US" sz="1200" kern="100" dirty="0">
                          <a:effectLst/>
                        </a:rPr>
                        <a:t>からのニュース記事</a:t>
                      </a:r>
                      <a:endParaRPr lang="en-CA" sz="300" kern="100" dirty="0">
                        <a:effectLst/>
                      </a:endParaRPr>
                    </a:p>
                    <a:p>
                      <a:pPr algn="l">
                        <a:spcAft>
                          <a:spcPts val="300"/>
                        </a:spcAft>
                      </a:pPr>
                      <a:endParaRPr lang="en-CA" sz="3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300"/>
                        </a:spcAft>
                      </a:pPr>
                      <a:endParaRPr lang="en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R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104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436240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9483B2-BEB8-41F2-8FEC-E8F0D26003C6}">
  <ds:schemaRefs>
    <ds:schemaRef ds:uri="599eec1d-e27c-4128-92a4-19001b8afe14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0408fcbc-2e10-4461-bee0-724c01b46ae9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90A3FEE-4E95-40F5-A7D2-D696DE35F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31540</TotalTime>
  <Words>922</Words>
  <Application>Microsoft Macintosh PowerPoint</Application>
  <PresentationFormat>Widescreen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Aptos</vt:lpstr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報告書、学術論文、補足発表、声明など、すべてがESIC声明に関連した慌ただしい活動の一部だった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295</cp:revision>
  <cp:lastPrinted>2023-05-24T15:22:34Z</cp:lastPrinted>
  <dcterms:created xsi:type="dcterms:W3CDTF">2017-04-21T15:41:45Z</dcterms:created>
  <dcterms:modified xsi:type="dcterms:W3CDTF">2025-03-25T18:37:58Z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