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7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1621C-3EA7-C342-A130-13C6D43C8C0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15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700" dirty="0">
                <a:solidFill>
                  <a:schemeClr val="tx1"/>
                </a:solidFill>
              </a:rPr>
              <a:t>コンセンサス声明が、変革を統合するのに寄与した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B38AB1-C930-C1D7-DAE9-7F1794F747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7858" y="1403350"/>
            <a:ext cx="8169275" cy="4903788"/>
          </a:xfrm>
        </p:spPr>
        <p:txBody>
          <a:bodyPr/>
          <a:lstStyle/>
          <a:p>
            <a:pPr marL="0" indent="0">
              <a:spcAft>
                <a:spcPts val="300"/>
              </a:spcAft>
              <a:buClr>
                <a:srgbClr val="244776"/>
              </a:buClr>
              <a:buNone/>
            </a:pPr>
            <a:r>
              <a:rPr lang="en-US" sz="1800" dirty="0">
                <a:solidFill>
                  <a:srgbClr val="FF0000"/>
                </a:solidFill>
              </a:rPr>
              <a:t>SHOW ME </a:t>
            </a:r>
            <a:r>
              <a:rPr lang="en-US" sz="1800" dirty="0">
                <a:solidFill>
                  <a:schemeClr val="tx1"/>
                </a:solidFill>
              </a:rPr>
              <a:t>the evidence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ja-JP" altLang="en-US" dirty="0">
                <a:solidFill>
                  <a:schemeClr val="tx1"/>
                </a:solidFill>
              </a:rPr>
              <a:t>研究エビデンスを必要とする人たちに確実に届けるためのアプローチの特徴</a:t>
            </a:r>
            <a:endParaRPr lang="en-US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Clr>
                <a:srgbClr val="244776"/>
              </a:buClr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upport systems nationally (and locally) </a:t>
            </a:r>
            <a:r>
              <a:rPr lang="ja-JP" altLang="en-US" dirty="0">
                <a:solidFill>
                  <a:schemeClr val="tx1"/>
                </a:solidFill>
              </a:rPr>
              <a:t>： 地域の優先課題の解決に資するよう多様な研究エビデンスを国家（および地域）システムで支援する</a:t>
            </a:r>
            <a:endParaRPr lang="en-US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AutoNum type="arabicParenR" startAt="2"/>
              <a:tabLst>
                <a:tab pos="266673" algn="l"/>
              </a:tabLst>
            </a:pP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>
                <a:solidFill>
                  <a:schemeClr val="tx1"/>
                </a:solidFill>
              </a:rPr>
              <a:t>armonized efforts globally：</a:t>
            </a:r>
            <a:r>
              <a:rPr lang="ja-JP" altLang="en-US" b="1" dirty="0">
                <a:solidFill>
                  <a:schemeClr val="tx1"/>
                </a:solidFill>
              </a:rPr>
              <a:t>世界中の国々から容易に学べるように世界的に調和した取組</a:t>
            </a:r>
            <a:endParaRPr lang="en-US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pen-science approaches</a:t>
            </a:r>
            <a:r>
              <a:rPr lang="ja-JP" altLang="en-US" dirty="0">
                <a:solidFill>
                  <a:schemeClr val="tx1"/>
                </a:solidFill>
              </a:rPr>
              <a:t> ：他の人が行ったことの上に築き上げることを規範にするオープンサイエンスアプローチ</a:t>
            </a:r>
            <a:endParaRPr lang="en-US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chemeClr val="tx1"/>
                </a:solidFill>
              </a:rPr>
              <a:t>aste-reduction efforts </a:t>
            </a:r>
            <a:r>
              <a:rPr lang="ja-JP" altLang="en-US" dirty="0">
                <a:solidFill>
                  <a:schemeClr val="tx1"/>
                </a:solidFill>
              </a:rPr>
              <a:t>：エビデンスサポート・研究への投資を最大限に活用した無駄削減の取組</a:t>
            </a:r>
            <a:endParaRPr lang="en-US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easured communications </a:t>
            </a:r>
            <a:r>
              <a:rPr lang="ja-JP" altLang="en-US" dirty="0">
                <a:solidFill>
                  <a:schemeClr val="tx1"/>
                </a:solidFill>
              </a:rPr>
              <a:t>既存のエビデンスからわかって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いることや注意事項を明確にする測定されたコミュニ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ケーション</a:t>
            </a:r>
            <a:endParaRPr lang="en-US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quity and efficiency</a:t>
            </a:r>
            <a:r>
              <a:rPr lang="ja-JP" altLang="en-US" dirty="0">
                <a:solidFill>
                  <a:schemeClr val="tx1"/>
                </a:solidFill>
              </a:rPr>
              <a:t>：この取組のあらゆる側面における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公平性と効率性</a:t>
            </a:r>
            <a:endParaRPr lang="en-US" sz="800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endParaRPr lang="en-US" sz="800" dirty="0">
              <a:solidFill>
                <a:schemeClr val="tx1"/>
              </a:solidFill>
            </a:endParaRPr>
          </a:p>
          <a:p>
            <a:pPr marL="360327" indent="-360327">
              <a:spcAft>
                <a:spcPts val="300"/>
              </a:spcAft>
              <a:buAutoNum type="arabicParenR" startAt="6"/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A4110F-233F-735D-A8E6-E55977771E8B}"/>
              </a:ext>
            </a:extLst>
          </p:cNvPr>
          <p:cNvGrpSpPr/>
          <p:nvPr/>
        </p:nvGrpSpPr>
        <p:grpSpPr>
          <a:xfrm>
            <a:off x="6384683" y="4298247"/>
            <a:ext cx="5398852" cy="2881746"/>
            <a:chOff x="467759" y="1597742"/>
            <a:chExt cx="9922946" cy="70341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49059F-0622-C1FF-6068-CB38FA37D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29326">
              <a:off x="6938862" y="3410360"/>
              <a:ext cx="3451843" cy="463408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0F7134-5D7C-BB21-E48C-89BE7C78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94752">
              <a:off x="596899" y="1700796"/>
              <a:ext cx="3463757" cy="4378918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41F911-EB41-81B8-F4F3-EAC6AF11F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609">
              <a:off x="3539552" y="1597742"/>
              <a:ext cx="3650299" cy="512353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57B58E-1441-B6D9-AAED-1BBE5F31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46455">
              <a:off x="4131183" y="3832688"/>
              <a:ext cx="3607287" cy="443327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7FC768-EC96-E877-5B4F-28301B98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477842">
              <a:off x="467759" y="3743015"/>
              <a:ext cx="3737579" cy="488888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F54263-5DEF-BBDE-F27E-94FAE50C080A}"/>
              </a:ext>
            </a:extLst>
          </p:cNvPr>
          <p:cNvSpPr txBox="1"/>
          <p:nvPr/>
        </p:nvSpPr>
        <p:spPr>
          <a:xfrm>
            <a:off x="8783082" y="1457966"/>
            <a:ext cx="3286298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en-US" altLang="ja-JP" sz="1600" dirty="0">
                <a:solidFill>
                  <a:schemeClr val="tx1"/>
                </a:solidFill>
              </a:rPr>
              <a:t>7</a:t>
            </a:r>
            <a:r>
              <a:rPr lang="ja-JP" altLang="en-US" sz="1600" dirty="0">
                <a:solidFill>
                  <a:schemeClr val="tx1"/>
                </a:solidFill>
              </a:rPr>
              <a:t>つの言語で入手可能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ja-JP" altLang="en-US" sz="1600" dirty="0">
                <a:solidFill>
                  <a:schemeClr val="tx1"/>
                </a:solidFill>
              </a:rPr>
              <a:t>アラビア語、中国語、英語、フランス語、日本語、ポルトガル語、スペイン語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endParaRPr lang="en-US" sz="9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en-US" altLang="ja-JP" sz="1600" dirty="0">
                <a:solidFill>
                  <a:schemeClr val="tx1"/>
                </a:solidFill>
              </a:rPr>
              <a:t>5</a:t>
            </a:r>
            <a:r>
              <a:rPr lang="ja-JP" altLang="en-US" sz="1600" dirty="0">
                <a:solidFill>
                  <a:schemeClr val="tx1"/>
                </a:solidFill>
              </a:rPr>
              <a:t>つの学術誌</a:t>
            </a:r>
            <a:r>
              <a:rPr lang="en-US" sz="1600" dirty="0">
                <a:solidFill>
                  <a:schemeClr val="tx1"/>
                </a:solidFill>
              </a:rPr>
              <a:t> (Campbell Collaboration, Cochrane, Collaboration for Environmental Evidence, Guidelines International Network, JBI)</a:t>
            </a:r>
            <a:r>
              <a:rPr lang="ja-JP" altLang="en-US" sz="1600" dirty="0">
                <a:solidFill>
                  <a:schemeClr val="tx1"/>
                </a:solidFill>
              </a:rPr>
              <a:t>で同時刊行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08760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0408fcbc-2e10-4461-bee0-724c01b46ae9"/>
    <ds:schemaRef ds:uri="599eec1d-e27c-4128-92a4-19001b8afe1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31540</TotalTime>
  <Words>373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コンセンサス声明が、変革を統合するのに寄与した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295</cp:revision>
  <cp:lastPrinted>2023-05-24T15:22:34Z</cp:lastPrinted>
  <dcterms:created xsi:type="dcterms:W3CDTF">2017-04-21T15:41:45Z</dcterms:created>
  <dcterms:modified xsi:type="dcterms:W3CDTF">2025-03-25T18:37:32Z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