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657" r:id="rId5"/>
    <p:sldMasterId id="2147483665" r:id="rId6"/>
  </p:sldMasterIdLst>
  <p:notesMasterIdLst>
    <p:notesMasterId r:id="rId11"/>
  </p:notesMasterIdLst>
  <p:handoutMasterIdLst>
    <p:handoutMasterId r:id="rId12"/>
  </p:handoutMasterIdLst>
  <p:sldIdLst>
    <p:sldId id="1174" r:id="rId7"/>
    <p:sldId id="1164" r:id="rId8"/>
    <p:sldId id="1230" r:id="rId9"/>
    <p:sldId id="1232" r:id="rId10"/>
  </p:sldIdLst>
  <p:sldSz cx="12192000" cy="6858000"/>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66"/>
    <a:srgbClr val="6699CC"/>
    <a:srgbClr val="254776"/>
    <a:srgbClr val="000000"/>
    <a:srgbClr val="F5E4ED"/>
    <a:srgbClr val="CC76A6"/>
    <a:srgbClr val="E9F7FB"/>
    <a:srgbClr val="F2F2F2"/>
    <a:srgbClr val="FF3156"/>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showGuide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 Steven" userId="7f046239-86f6-4703-8d02-9ed80bcd8ba4" providerId="ADAL" clId="{21820440-130D-E741-BAB8-28D920F163AC}"/>
    <pc:docChg chg="delSld">
      <pc:chgData name="Lott, Steven" userId="7f046239-86f6-4703-8d02-9ed80bcd8ba4" providerId="ADAL" clId="{21820440-130D-E741-BAB8-28D920F163AC}" dt="2025-02-21T18:13:51.826" v="1" actId="2696"/>
      <pc:docMkLst>
        <pc:docMk/>
      </pc:docMkLst>
      <pc:sldChg chg="del">
        <pc:chgData name="Lott, Steven" userId="7f046239-86f6-4703-8d02-9ed80bcd8ba4" providerId="ADAL" clId="{21820440-130D-E741-BAB8-28D920F163AC}" dt="2025-02-21T18:13:51.806" v="0" actId="2696"/>
        <pc:sldMkLst>
          <pc:docMk/>
          <pc:sldMk cId="0" sldId="2029"/>
        </pc:sldMkLst>
      </pc:sldChg>
      <pc:sldChg chg="del">
        <pc:chgData name="Lott, Steven" userId="7f046239-86f6-4703-8d02-9ed80bcd8ba4" providerId="ADAL" clId="{21820440-130D-E741-BAB8-28D920F163AC}" dt="2025-02-21T18:13:51.826" v="1" actId="2696"/>
        <pc:sldMkLst>
          <pc:docMk/>
          <pc:sldMk cId="0" sldId="20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2">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2">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2" qsCatId="simple" csTypeId="urn:microsoft.com/office/officeart/2005/8/colors/accent4_1#2"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快速发展的“</a:t>
          </a:r>
          <a:r>
            <a:rPr lang="zh-CN" altLang="en-US" sz="1500" b="1" dirty="0">
              <a:latin typeface="+mn-lt"/>
              <a:ea typeface="+mn-ea"/>
              <a:cs typeface="+mn-ea"/>
              <a:sym typeface="+mn-lt"/>
            </a:rPr>
            <a:t>多重危机</a:t>
          </a:r>
          <a:r>
            <a:rPr lang="zh-CN" altLang="en-US" sz="1500" dirty="0">
              <a:latin typeface="+mn-lt"/>
              <a:ea typeface="+mn-ea"/>
              <a:cs typeface="+mn-ea"/>
              <a:sym typeface="+mn-lt"/>
            </a:rPr>
            <a:t>”时代和人工智能的迅猛进展意味着现在比以往任何时候都更需要证据支持</a:t>
          </a:r>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b="0" dirty="0">
              <a:latin typeface="+mn-lt"/>
              <a:ea typeface="+mn-ea"/>
              <a:cs typeface="+mn-ea"/>
              <a:sym typeface="+mn-lt"/>
            </a:rPr>
            <a:t>超快速证据支持</a:t>
          </a:r>
          <a:r>
            <a:rPr lang="zh-CN" altLang="en-US" sz="1500" b="1" dirty="0">
              <a:latin typeface="+mn-lt"/>
              <a:ea typeface="+mn-ea"/>
              <a:cs typeface="+mn-ea"/>
              <a:sym typeface="+mn-lt"/>
            </a:rPr>
            <a:t>试点</a:t>
          </a:r>
          <a:r>
            <a:rPr lang="zh-CN" altLang="en-US" sz="1500" b="0" dirty="0">
              <a:latin typeface="+mn-lt"/>
              <a:ea typeface="+mn-ea"/>
              <a:cs typeface="+mn-ea"/>
              <a:sym typeface="+mn-lt"/>
            </a:rPr>
            <a:t>和“总承包商”模型正在证明其性价比并建立需求</a:t>
          </a:r>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证据支持机制越来越多地与咨询和决策过程“向上”</a:t>
          </a:r>
          <a:r>
            <a:rPr lang="zh-CN" altLang="en-US" sz="1500" b="1" dirty="0">
              <a:latin typeface="+mn-lt"/>
              <a:ea typeface="+mn-ea"/>
              <a:cs typeface="+mn-ea"/>
              <a:sym typeface="+mn-lt"/>
            </a:rPr>
            <a:t>对齐</a:t>
          </a:r>
          <a:r>
            <a:rPr lang="zh-CN" altLang="en-US" sz="1500" dirty="0">
              <a:latin typeface="+mn-lt"/>
              <a:ea typeface="+mn-ea"/>
              <a:cs typeface="+mn-ea"/>
              <a:sym typeface="+mn-lt"/>
            </a:rPr>
            <a:t>， 同时也“向外”与学习和改进平台</a:t>
          </a:r>
          <a:r>
            <a:rPr lang="zh-CN" altLang="en-US" sz="1500" b="0" dirty="0">
              <a:latin typeface="+mn-lt"/>
              <a:ea typeface="+mn-ea"/>
              <a:cs typeface="+mn-ea"/>
              <a:sym typeface="+mn-lt"/>
            </a:rPr>
            <a:t>接轨</a:t>
          </a:r>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b="0" dirty="0">
              <a:latin typeface="+mn-lt"/>
              <a:ea typeface="+mn-ea"/>
              <a:cs typeface="+mn-ea"/>
              <a:sym typeface="+mn-lt"/>
            </a:rPr>
            <a:t>在教育、发展和卫生等关键领域，正在兴起</a:t>
          </a:r>
          <a:r>
            <a:rPr lang="zh-CN" altLang="en-US" sz="1500" b="1" dirty="0">
              <a:latin typeface="+mn-lt"/>
              <a:ea typeface="+mn-ea"/>
              <a:cs typeface="+mn-ea"/>
              <a:sym typeface="+mn-lt"/>
            </a:rPr>
            <a:t>跨国</a:t>
          </a:r>
          <a:r>
            <a:rPr lang="zh-CN" altLang="en-US" sz="1500" b="0" dirty="0">
              <a:latin typeface="+mn-lt"/>
              <a:ea typeface="+mn-ea"/>
              <a:cs typeface="+mn-ea"/>
              <a:sym typeface="+mn-lt"/>
            </a:rPr>
            <a:t>的证据支持合作</a:t>
          </a:r>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b="1" dirty="0">
              <a:latin typeface="+mn-lt"/>
              <a:ea typeface="+mn-ea"/>
              <a:cs typeface="+mn-ea"/>
              <a:sym typeface="+mn-lt"/>
            </a:rPr>
            <a:t>各种形式的证据</a:t>
          </a:r>
          <a:r>
            <a:rPr lang="zh-CN" altLang="en-US" sz="1500" dirty="0">
              <a:latin typeface="+mn-lt"/>
              <a:ea typeface="+mn-ea"/>
              <a:cs typeface="+mn-ea"/>
              <a:sym typeface="+mn-lt"/>
            </a:rPr>
            <a:t>之间的协作也开始涌现，例如评估和证据综合</a:t>
          </a:r>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证据支持体系快速评估指引我们向需要“</a:t>
          </a:r>
          <a:r>
            <a:rPr lang="zh-CN" altLang="en-US" sz="1500" b="1" dirty="0">
              <a:latin typeface="+mn-lt"/>
              <a:ea typeface="+mn-ea"/>
              <a:cs typeface="+mn-ea"/>
              <a:sym typeface="+mn-lt"/>
            </a:rPr>
            <a:t>植根的沃土</a:t>
          </a:r>
          <a:r>
            <a:rPr lang="zh-CN" altLang="en-US" sz="1500" dirty="0">
              <a:latin typeface="+mn-lt"/>
              <a:ea typeface="+mn-ea"/>
              <a:cs typeface="+mn-ea"/>
              <a:sym typeface="+mn-lt"/>
            </a:rPr>
            <a:t>”前进</a:t>
          </a:r>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48606-A354-3046-AC32-BF239DF7296F}" type="doc">
      <dgm:prSet loTypeId="urn:microsoft.com/office/officeart/2005/8/layout/vList3" loCatId="list" qsTypeId="urn:microsoft.com/office/officeart/2005/8/quickstyle/simple1#4" qsCatId="simple" csTypeId="urn:microsoft.com/office/officeart/2005/8/colors/accent2_1#2" csCatId="accent2" phldr="1"/>
      <dgm:spPr/>
      <dgm:t>
        <a:bodyPr/>
        <a:lstStyle/>
        <a:p>
          <a:endParaRPr lang="en-US"/>
        </a:p>
      </dgm:t>
    </dgm:pt>
    <dgm:pt modelId="{C50FA00F-DEEF-454D-8E8A-E70B72363806}">
      <dgm:prSet custT="1"/>
      <dgm:spPr>
        <a:gradFill flip="none" rotWithShape="0">
          <a:gsLst>
            <a:gs pos="0">
              <a:schemeClr val="accent2">
                <a:alpha val="55000"/>
              </a:schemeClr>
            </a:gs>
            <a:gs pos="100000">
              <a:schemeClr val="bg1"/>
            </a:gs>
          </a:gsLst>
          <a:lin ang="0" scaled="1"/>
          <a:tileRect/>
        </a:gradFill>
        <a:ln>
          <a:noFill/>
        </a:ln>
      </dgm:spPr>
      <dgm:t>
        <a:bodyPr/>
        <a:lstStyle/>
        <a:p>
          <a:pPr algn="l"/>
          <a:r>
            <a:rPr lang="zh-CN" altLang="en-US" sz="1500" b="0" dirty="0">
              <a:latin typeface="+mn-lt"/>
              <a:ea typeface="+mn-ea"/>
              <a:cs typeface="+mn-ea"/>
              <a:sym typeface="+mn-lt"/>
            </a:rPr>
            <a:t>合作伙伴们齐聚一堂</a:t>
          </a:r>
          <a:r>
            <a:rPr lang="zh-CN" altLang="en-US" sz="1500" b="1" dirty="0">
              <a:latin typeface="+mn-lt"/>
              <a:ea typeface="+mn-ea"/>
              <a:cs typeface="+mn-ea"/>
              <a:sym typeface="+mn-lt"/>
            </a:rPr>
            <a:t>相互学习</a:t>
          </a:r>
          <a:r>
            <a:rPr lang="zh-CN" altLang="en-US" sz="1500" b="0" dirty="0">
              <a:latin typeface="+mn-lt"/>
              <a:ea typeface="+mn-ea"/>
              <a:cs typeface="+mn-ea"/>
              <a:sym typeface="+mn-lt"/>
            </a:rPr>
            <a:t>（如</a:t>
          </a:r>
          <a:r>
            <a:rPr lang="en-US" altLang="zh-CN" sz="1500" b="0" dirty="0">
              <a:latin typeface="+mn-lt"/>
              <a:ea typeface="+mn-ea"/>
              <a:cs typeface="+mn-ea"/>
              <a:sym typeface="+mn-lt"/>
            </a:rPr>
            <a:t>Cochrane-</a:t>
          </a:r>
          <a:r>
            <a:rPr lang="en-US" altLang="zh-CN" sz="1500" b="0" dirty="0" err="1">
              <a:latin typeface="+mn-lt"/>
              <a:ea typeface="+mn-ea"/>
              <a:cs typeface="+mn-ea"/>
              <a:sym typeface="+mn-lt"/>
            </a:rPr>
            <a:t>GCESC</a:t>
          </a:r>
          <a:r>
            <a:rPr lang="en-US" altLang="zh-CN" sz="1500" b="0" dirty="0">
              <a:latin typeface="+mn-lt"/>
              <a:ea typeface="+mn-ea"/>
              <a:cs typeface="+mn-ea"/>
              <a:sym typeface="+mn-lt"/>
            </a:rPr>
            <a:t>-WHO </a:t>
          </a:r>
          <a:r>
            <a:rPr lang="en-US" altLang="zh-CN" sz="1500" b="0" dirty="0" err="1">
              <a:latin typeface="+mn-lt"/>
              <a:ea typeface="+mn-ea"/>
              <a:cs typeface="+mn-ea"/>
              <a:sym typeface="+mn-lt"/>
            </a:rPr>
            <a:t>EVIPNet</a:t>
          </a:r>
          <a:r>
            <a:rPr lang="zh-CN" altLang="en-US" sz="1500" b="0" dirty="0">
              <a:latin typeface="+mn-lt"/>
              <a:ea typeface="+mn-ea"/>
              <a:cs typeface="+mn-ea"/>
              <a:sym typeface="+mn-lt"/>
            </a:rPr>
            <a:t>网络研讨会；共同开辟空间讨论原住民权利和认知方式）</a:t>
          </a:r>
        </a:p>
      </dgm:t>
    </dgm:pt>
    <dgm:pt modelId="{6C1982ED-8C26-4845-8076-7CED6D9526ED}" type="parTrans" cxnId="{F0E0AE4A-D832-EB4B-90E9-89EAA51FFADF}">
      <dgm:prSet/>
      <dgm:spPr/>
      <dgm:t>
        <a:bodyPr/>
        <a:lstStyle/>
        <a:p>
          <a:endParaRPr lang="en-US"/>
        </a:p>
      </dgm:t>
    </dgm:pt>
    <dgm:pt modelId="{3FD56238-79C6-0446-9D06-79A216E3822E}" type="sibTrans" cxnId="{F0E0AE4A-D832-EB4B-90E9-89EAA51FFADF}">
      <dgm:prSet/>
      <dgm:spPr/>
      <dgm:t>
        <a:bodyPr/>
        <a:lstStyle/>
        <a:p>
          <a:endParaRPr lang="en-US"/>
        </a:p>
      </dgm:t>
    </dgm:pt>
    <dgm:pt modelId="{29D44A42-6502-E945-A8F6-CD83883C4C18}">
      <dgm:prSet custT="1"/>
      <dgm:spPr>
        <a:gradFill flip="none" rotWithShape="0">
          <a:gsLst>
            <a:gs pos="0">
              <a:schemeClr val="accent2">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认识到公民淹没在各种正确、错误或虚假信息浪潮中，并且更加致力于寻找有效的方法来</a:t>
          </a:r>
          <a:r>
            <a:rPr lang="zh-CN" altLang="en-US" sz="1500" b="0" dirty="0">
              <a:latin typeface="+mn-lt"/>
              <a:ea typeface="+mn-ea"/>
              <a:cs typeface="+mn-ea"/>
              <a:sym typeface="+mn-lt"/>
            </a:rPr>
            <a:t>应对</a:t>
          </a:r>
          <a:r>
            <a:rPr lang="zh-CN" altLang="en-US" sz="1500" b="1" dirty="0">
              <a:latin typeface="+mn-lt"/>
              <a:ea typeface="+mn-ea"/>
              <a:cs typeface="+mn-ea"/>
              <a:sym typeface="+mn-lt"/>
            </a:rPr>
            <a:t>错误</a:t>
          </a:r>
          <a:r>
            <a:rPr lang="en-US" altLang="zh-CN" sz="1500" b="1" dirty="0">
              <a:latin typeface="+mn-lt"/>
              <a:ea typeface="+mn-ea"/>
              <a:cs typeface="+mn-ea"/>
              <a:sym typeface="+mn-lt"/>
            </a:rPr>
            <a:t>/</a:t>
          </a:r>
          <a:r>
            <a:rPr lang="zh-CN" altLang="en-US" sz="1500" b="1" dirty="0">
              <a:latin typeface="+mn-lt"/>
              <a:ea typeface="+mn-ea"/>
              <a:cs typeface="+mn-ea"/>
              <a:sym typeface="+mn-lt"/>
            </a:rPr>
            <a:t>虚假信息</a:t>
          </a:r>
        </a:p>
      </dgm:t>
    </dgm:pt>
    <dgm:pt modelId="{481A9036-5F05-594B-A8A6-0FC9F4503467}" type="parTrans" cxnId="{02CEF0F4-692A-614D-86FD-DC56A99433FE}">
      <dgm:prSet/>
      <dgm:spPr/>
      <dgm:t>
        <a:bodyPr/>
        <a:lstStyle/>
        <a:p>
          <a:endParaRPr lang="en-US"/>
        </a:p>
      </dgm:t>
    </dgm:pt>
    <dgm:pt modelId="{AD951BB3-7351-F34B-BB72-A93557024109}" type="sibTrans" cxnId="{02CEF0F4-692A-614D-86FD-DC56A99433FE}">
      <dgm:prSet/>
      <dgm:spPr/>
      <dgm:t>
        <a:bodyPr/>
        <a:lstStyle/>
        <a:p>
          <a:endParaRPr lang="en-US"/>
        </a:p>
      </dgm:t>
    </dgm:pt>
    <dgm:pt modelId="{8170C1FF-7B2A-4345-9051-933100896835}">
      <dgm:prSet custT="1"/>
      <dgm:spPr>
        <a:gradFill flip="none" rotWithShape="0">
          <a:gsLst>
            <a:gs pos="0">
              <a:schemeClr val="accent2">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进一步认识到，面对</a:t>
          </a:r>
          <a:r>
            <a:rPr lang="zh-CN" altLang="en-US" sz="1500" b="1" dirty="0">
              <a:latin typeface="+mn-lt"/>
              <a:ea typeface="+mn-ea"/>
              <a:cs typeface="+mn-ea"/>
              <a:sym typeface="+mn-lt"/>
            </a:rPr>
            <a:t>强大的阻力</a:t>
          </a:r>
          <a:r>
            <a:rPr lang="zh-CN" altLang="en-US" sz="1500" dirty="0">
              <a:latin typeface="+mn-lt"/>
              <a:ea typeface="+mn-ea"/>
              <a:cs typeface="+mn-ea"/>
              <a:sym typeface="+mn-lt"/>
            </a:rPr>
            <a:t>需要“</a:t>
          </a:r>
          <a:r>
            <a:rPr lang="zh-CN" altLang="en-US" sz="1500" b="1" dirty="0">
              <a:latin typeface="+mn-lt"/>
              <a:ea typeface="+mn-ea"/>
              <a:cs typeface="+mn-ea"/>
              <a:sym typeface="+mn-lt"/>
            </a:rPr>
            <a:t>并肩作战</a:t>
          </a:r>
          <a:r>
            <a:rPr lang="zh-CN" altLang="en-US" sz="1500" dirty="0">
              <a:latin typeface="+mn-lt"/>
              <a:ea typeface="+mn-ea"/>
              <a:cs typeface="+mn-ea"/>
              <a:sym typeface="+mn-lt"/>
            </a:rPr>
            <a:t>”才能取得进展</a:t>
          </a:r>
        </a:p>
      </dgm:t>
    </dgm:pt>
    <dgm:pt modelId="{04F32FD4-575E-0F4D-A3E8-52F76483D021}" type="parTrans" cxnId="{454E6316-F4B8-6A49-836C-C71B64FD1406}">
      <dgm:prSet/>
      <dgm:spPr/>
      <dgm:t>
        <a:bodyPr/>
        <a:lstStyle/>
        <a:p>
          <a:endParaRPr lang="en-US"/>
        </a:p>
      </dgm:t>
    </dgm:pt>
    <dgm:pt modelId="{32354F6E-42B0-A543-A2F6-050D68123648}" type="sibTrans" cxnId="{454E6316-F4B8-6A49-836C-C71B64FD1406}">
      <dgm:prSet/>
      <dgm:spPr/>
      <dgm:t>
        <a:bodyPr/>
        <a:lstStyle/>
        <a:p>
          <a:endParaRPr lang="en-US"/>
        </a:p>
      </dgm:t>
    </dgm:pt>
    <dgm:pt modelId="{2EBD9258-9898-0642-B113-ED90C81A451A}">
      <dgm:prSet custT="1"/>
      <dgm:spPr>
        <a:gradFill flip="none" rotWithShape="0">
          <a:gsLst>
            <a:gs pos="0">
              <a:schemeClr val="accent2">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更清晰地意识到需要</a:t>
          </a:r>
          <a:r>
            <a:rPr lang="zh-CN" altLang="en-US" sz="1500" b="1" dirty="0">
              <a:latin typeface="+mn-lt"/>
              <a:ea typeface="+mn-ea"/>
              <a:cs typeface="+mn-ea"/>
              <a:sym typeface="+mn-lt"/>
            </a:rPr>
            <a:t>以集体影响为导向</a:t>
          </a:r>
        </a:p>
      </dgm:t>
    </dgm:pt>
    <dgm:pt modelId="{3838E67A-3B38-7B45-94DA-17CD9E29B7E7}" type="parTrans" cxnId="{6CCAE360-E89F-4A45-90FB-F4666C63157D}">
      <dgm:prSet/>
      <dgm:spPr/>
      <dgm:t>
        <a:bodyPr/>
        <a:lstStyle/>
        <a:p>
          <a:endParaRPr lang="en-US"/>
        </a:p>
      </dgm:t>
    </dgm:pt>
    <dgm:pt modelId="{C79B4210-3AF6-B143-B2A3-376C53630CB8}" type="sibTrans" cxnId="{6CCAE360-E89F-4A45-90FB-F4666C63157D}">
      <dgm:prSet/>
      <dgm:spPr/>
      <dgm:t>
        <a:bodyPr/>
        <a:lstStyle/>
        <a:p>
          <a:endParaRPr lang="en-US"/>
        </a:p>
      </dgm:t>
    </dgm:pt>
    <dgm:pt modelId="{B5211A48-6A12-DE49-A379-99296A6DFF4E}" type="pres">
      <dgm:prSet presAssocID="{02848606-A354-3046-AC32-BF239DF7296F}" presName="linearFlow" presStyleCnt="0">
        <dgm:presLayoutVars>
          <dgm:dir/>
          <dgm:resizeHandles val="exact"/>
        </dgm:presLayoutVars>
      </dgm:prSet>
      <dgm:spPr/>
    </dgm:pt>
    <dgm:pt modelId="{4A7E6C87-85BF-BC43-9DB5-D2BE7AA00FD4}" type="pres">
      <dgm:prSet presAssocID="{C50FA00F-DEEF-454D-8E8A-E70B72363806}" presName="composite" presStyleCnt="0"/>
      <dgm:spPr/>
    </dgm:pt>
    <dgm:pt modelId="{5947CBB8-3B85-E844-AA68-EDBECFA0475E}" type="pres">
      <dgm:prSet presAssocID="{C50FA00F-DEEF-454D-8E8A-E70B72363806}" presName="imgShp" presStyleLbl="fgImgPlace1" presStyleIdx="0" presStyleCnt="4"/>
      <dgm:spPr/>
    </dgm:pt>
    <dgm:pt modelId="{D5FE32E7-3731-474D-89B3-B7D08D949BE8}" type="pres">
      <dgm:prSet presAssocID="{C50FA00F-DEEF-454D-8E8A-E70B72363806}" presName="txShp" presStyleLbl="node1" presStyleIdx="0" presStyleCnt="4">
        <dgm:presLayoutVars>
          <dgm:bulletEnabled val="1"/>
        </dgm:presLayoutVars>
      </dgm:prSet>
      <dgm:spPr/>
    </dgm:pt>
    <dgm:pt modelId="{4CAF7BFE-CCD4-254A-9CFD-2240E12105EC}" type="pres">
      <dgm:prSet presAssocID="{3FD56238-79C6-0446-9D06-79A216E3822E}" presName="spacing" presStyleCnt="0"/>
      <dgm:spPr/>
    </dgm:pt>
    <dgm:pt modelId="{66A16DE5-F134-E44F-81A5-B4D69C23FFFE}" type="pres">
      <dgm:prSet presAssocID="{29D44A42-6502-E945-A8F6-CD83883C4C18}" presName="composite" presStyleCnt="0"/>
      <dgm:spPr/>
    </dgm:pt>
    <dgm:pt modelId="{724F811E-72CA-1545-8D21-98C6A51747BF}" type="pres">
      <dgm:prSet presAssocID="{29D44A42-6502-E945-A8F6-CD83883C4C18}" presName="imgShp" presStyleLbl="fgImgPlace1" presStyleIdx="1" presStyleCnt="4"/>
      <dgm:spPr/>
    </dgm:pt>
    <dgm:pt modelId="{25D0ABC9-2540-904D-B0DC-BD48F97227C7}" type="pres">
      <dgm:prSet presAssocID="{29D44A42-6502-E945-A8F6-CD83883C4C18}" presName="txShp" presStyleLbl="node1" presStyleIdx="1" presStyleCnt="4">
        <dgm:presLayoutVars>
          <dgm:bulletEnabled val="1"/>
        </dgm:presLayoutVars>
      </dgm:prSet>
      <dgm:spPr/>
    </dgm:pt>
    <dgm:pt modelId="{05D2E3CD-62BB-0042-B6EC-19D42EE3B1E5}" type="pres">
      <dgm:prSet presAssocID="{AD951BB3-7351-F34B-BB72-A93557024109}" presName="spacing" presStyleCnt="0"/>
      <dgm:spPr/>
    </dgm:pt>
    <dgm:pt modelId="{D74004D8-E80A-4544-8693-3CF816683DDB}" type="pres">
      <dgm:prSet presAssocID="{8170C1FF-7B2A-4345-9051-933100896835}" presName="composite" presStyleCnt="0"/>
      <dgm:spPr/>
    </dgm:pt>
    <dgm:pt modelId="{F9FA9EB9-B3DF-3546-87C9-769E6838A9C2}" type="pres">
      <dgm:prSet presAssocID="{8170C1FF-7B2A-4345-9051-933100896835}" presName="imgShp" presStyleLbl="fgImgPlace1" presStyleIdx="2" presStyleCnt="4"/>
      <dgm:spPr/>
    </dgm:pt>
    <dgm:pt modelId="{9D9A06DE-A313-814E-B94B-63266BCC2C09}" type="pres">
      <dgm:prSet presAssocID="{8170C1FF-7B2A-4345-9051-933100896835}" presName="txShp" presStyleLbl="node1" presStyleIdx="2" presStyleCnt="4">
        <dgm:presLayoutVars>
          <dgm:bulletEnabled val="1"/>
        </dgm:presLayoutVars>
      </dgm:prSet>
      <dgm:spPr/>
    </dgm:pt>
    <dgm:pt modelId="{233F3750-AA1F-0142-A7B3-0ABF5F7F6254}" type="pres">
      <dgm:prSet presAssocID="{32354F6E-42B0-A543-A2F6-050D68123648}" presName="spacing" presStyleCnt="0"/>
      <dgm:spPr/>
    </dgm:pt>
    <dgm:pt modelId="{15F5D3D7-FB71-944C-9CD4-12644DB3F6BF}" type="pres">
      <dgm:prSet presAssocID="{2EBD9258-9898-0642-B113-ED90C81A451A}" presName="composite" presStyleCnt="0"/>
      <dgm:spPr/>
    </dgm:pt>
    <dgm:pt modelId="{3A41F6CA-86C4-8F41-B483-111157E1DD57}" type="pres">
      <dgm:prSet presAssocID="{2EBD9258-9898-0642-B113-ED90C81A451A}" presName="imgShp" presStyleLbl="fgImgPlace1" presStyleIdx="3" presStyleCnt="4"/>
      <dgm:spPr/>
    </dgm:pt>
    <dgm:pt modelId="{C6446ADE-51DC-FB4D-8A93-107F787A3B24}" type="pres">
      <dgm:prSet presAssocID="{2EBD9258-9898-0642-B113-ED90C81A451A}" presName="txShp" presStyleLbl="node1" presStyleIdx="3" presStyleCnt="4">
        <dgm:presLayoutVars>
          <dgm:bulletEnabled val="1"/>
        </dgm:presLayoutVars>
      </dgm:prSet>
      <dgm:spPr/>
    </dgm:pt>
  </dgm:ptLst>
  <dgm:cxnLst>
    <dgm:cxn modelId="{196FD60B-683E-F547-9937-232AACDDA7D8}" type="presOf" srcId="{C50FA00F-DEEF-454D-8E8A-E70B72363806}" destId="{D5FE32E7-3731-474D-89B3-B7D08D949BE8}" srcOrd="0" destOrd="0" presId="urn:microsoft.com/office/officeart/2005/8/layout/vList3"/>
    <dgm:cxn modelId="{4465DC0E-339F-734D-9A75-C09E41601688}" type="presOf" srcId="{8170C1FF-7B2A-4345-9051-933100896835}" destId="{9D9A06DE-A313-814E-B94B-63266BCC2C09}" srcOrd="0" destOrd="0" presId="urn:microsoft.com/office/officeart/2005/8/layout/vList3"/>
    <dgm:cxn modelId="{454E6316-F4B8-6A49-836C-C71B64FD1406}" srcId="{02848606-A354-3046-AC32-BF239DF7296F}" destId="{8170C1FF-7B2A-4345-9051-933100896835}" srcOrd="2" destOrd="0" parTransId="{04F32FD4-575E-0F4D-A3E8-52F76483D021}" sibTransId="{32354F6E-42B0-A543-A2F6-050D68123648}"/>
    <dgm:cxn modelId="{FB3E8320-2A6F-F647-B55C-4A3669011433}" type="presOf" srcId="{29D44A42-6502-E945-A8F6-CD83883C4C18}" destId="{25D0ABC9-2540-904D-B0DC-BD48F97227C7}" srcOrd="0" destOrd="0" presId="urn:microsoft.com/office/officeart/2005/8/layout/vList3"/>
    <dgm:cxn modelId="{F0E0AE4A-D832-EB4B-90E9-89EAA51FFADF}" srcId="{02848606-A354-3046-AC32-BF239DF7296F}" destId="{C50FA00F-DEEF-454D-8E8A-E70B72363806}" srcOrd="0" destOrd="0" parTransId="{6C1982ED-8C26-4845-8076-7CED6D9526ED}" sibTransId="{3FD56238-79C6-0446-9D06-79A216E3822E}"/>
    <dgm:cxn modelId="{6CCAE360-E89F-4A45-90FB-F4666C63157D}" srcId="{02848606-A354-3046-AC32-BF239DF7296F}" destId="{2EBD9258-9898-0642-B113-ED90C81A451A}" srcOrd="3" destOrd="0" parTransId="{3838E67A-3B38-7B45-94DA-17CD9E29B7E7}" sibTransId="{C79B4210-3AF6-B143-B2A3-376C53630CB8}"/>
    <dgm:cxn modelId="{8D85307E-E007-9E42-B685-EE51E34E068A}" type="presOf" srcId="{2EBD9258-9898-0642-B113-ED90C81A451A}" destId="{C6446ADE-51DC-FB4D-8A93-107F787A3B24}" srcOrd="0" destOrd="0" presId="urn:microsoft.com/office/officeart/2005/8/layout/vList3"/>
    <dgm:cxn modelId="{3C2DB4A9-4EA0-064B-AC11-07EA402CBD11}" type="presOf" srcId="{02848606-A354-3046-AC32-BF239DF7296F}" destId="{B5211A48-6A12-DE49-A379-99296A6DFF4E}" srcOrd="0" destOrd="0" presId="urn:microsoft.com/office/officeart/2005/8/layout/vList3"/>
    <dgm:cxn modelId="{02CEF0F4-692A-614D-86FD-DC56A99433FE}" srcId="{02848606-A354-3046-AC32-BF239DF7296F}" destId="{29D44A42-6502-E945-A8F6-CD83883C4C18}" srcOrd="1" destOrd="0" parTransId="{481A9036-5F05-594B-A8A6-0FC9F4503467}" sibTransId="{AD951BB3-7351-F34B-BB72-A93557024109}"/>
    <dgm:cxn modelId="{BD1C8996-3DC5-6841-9C78-3F54E57853BE}" type="presParOf" srcId="{B5211A48-6A12-DE49-A379-99296A6DFF4E}" destId="{4A7E6C87-85BF-BC43-9DB5-D2BE7AA00FD4}" srcOrd="0" destOrd="0" presId="urn:microsoft.com/office/officeart/2005/8/layout/vList3"/>
    <dgm:cxn modelId="{DE03DB47-9BA7-0A46-B83D-C4C1FF2E7E81}" type="presParOf" srcId="{4A7E6C87-85BF-BC43-9DB5-D2BE7AA00FD4}" destId="{5947CBB8-3B85-E844-AA68-EDBECFA0475E}" srcOrd="0" destOrd="0" presId="urn:microsoft.com/office/officeart/2005/8/layout/vList3"/>
    <dgm:cxn modelId="{8677C77D-A389-5F4A-A982-C20598B8F8DB}" type="presParOf" srcId="{4A7E6C87-85BF-BC43-9DB5-D2BE7AA00FD4}" destId="{D5FE32E7-3731-474D-89B3-B7D08D949BE8}" srcOrd="1" destOrd="0" presId="urn:microsoft.com/office/officeart/2005/8/layout/vList3"/>
    <dgm:cxn modelId="{03C5D01E-BD06-4D45-9FF9-BF7F84D5AAF3}" type="presParOf" srcId="{B5211A48-6A12-DE49-A379-99296A6DFF4E}" destId="{4CAF7BFE-CCD4-254A-9CFD-2240E12105EC}" srcOrd="1" destOrd="0" presId="urn:microsoft.com/office/officeart/2005/8/layout/vList3"/>
    <dgm:cxn modelId="{5EB4E887-1BDC-9D43-BBFD-70C5F0C3BEBF}" type="presParOf" srcId="{B5211A48-6A12-DE49-A379-99296A6DFF4E}" destId="{66A16DE5-F134-E44F-81A5-B4D69C23FFFE}" srcOrd="2" destOrd="0" presId="urn:microsoft.com/office/officeart/2005/8/layout/vList3"/>
    <dgm:cxn modelId="{9CFC6E68-94CA-3548-9225-4A588C4CCCEE}" type="presParOf" srcId="{66A16DE5-F134-E44F-81A5-B4D69C23FFFE}" destId="{724F811E-72CA-1545-8D21-98C6A51747BF}" srcOrd="0" destOrd="0" presId="urn:microsoft.com/office/officeart/2005/8/layout/vList3"/>
    <dgm:cxn modelId="{7F3036AF-A8B0-D648-879B-E6CFD9024D16}" type="presParOf" srcId="{66A16DE5-F134-E44F-81A5-B4D69C23FFFE}" destId="{25D0ABC9-2540-904D-B0DC-BD48F97227C7}" srcOrd="1" destOrd="0" presId="urn:microsoft.com/office/officeart/2005/8/layout/vList3"/>
    <dgm:cxn modelId="{9A3C2B1E-2CC1-C144-87AC-E84DEFDA516F}" type="presParOf" srcId="{B5211A48-6A12-DE49-A379-99296A6DFF4E}" destId="{05D2E3CD-62BB-0042-B6EC-19D42EE3B1E5}" srcOrd="3" destOrd="0" presId="urn:microsoft.com/office/officeart/2005/8/layout/vList3"/>
    <dgm:cxn modelId="{5DE1E591-F214-514C-AD68-B314D9010AA4}" type="presParOf" srcId="{B5211A48-6A12-DE49-A379-99296A6DFF4E}" destId="{D74004D8-E80A-4544-8693-3CF816683DDB}" srcOrd="4" destOrd="0" presId="urn:microsoft.com/office/officeart/2005/8/layout/vList3"/>
    <dgm:cxn modelId="{294885A0-3E3A-324C-941C-7424E35D678E}" type="presParOf" srcId="{D74004D8-E80A-4544-8693-3CF816683DDB}" destId="{F9FA9EB9-B3DF-3546-87C9-769E6838A9C2}" srcOrd="0" destOrd="0" presId="urn:microsoft.com/office/officeart/2005/8/layout/vList3"/>
    <dgm:cxn modelId="{256BBB00-8BC1-C545-8CFD-61D66133A78B}" type="presParOf" srcId="{D74004D8-E80A-4544-8693-3CF816683DDB}" destId="{9D9A06DE-A313-814E-B94B-63266BCC2C09}" srcOrd="1" destOrd="0" presId="urn:microsoft.com/office/officeart/2005/8/layout/vList3"/>
    <dgm:cxn modelId="{F3F38836-60A9-2944-B0F8-025909978E49}" type="presParOf" srcId="{B5211A48-6A12-DE49-A379-99296A6DFF4E}" destId="{233F3750-AA1F-0142-A7B3-0ABF5F7F6254}" srcOrd="5" destOrd="0" presId="urn:microsoft.com/office/officeart/2005/8/layout/vList3"/>
    <dgm:cxn modelId="{423DFE81-4761-9F4B-BB37-610D8B9092D1}" type="presParOf" srcId="{B5211A48-6A12-DE49-A379-99296A6DFF4E}" destId="{15F5D3D7-FB71-944C-9CD4-12644DB3F6BF}" srcOrd="6" destOrd="0" presId="urn:microsoft.com/office/officeart/2005/8/layout/vList3"/>
    <dgm:cxn modelId="{BFD2E66A-C4FB-DF4A-A6D9-2DFBA2E40C98}" type="presParOf" srcId="{15F5D3D7-FB71-944C-9CD4-12644DB3F6BF}" destId="{3A41F6CA-86C4-8F41-B483-111157E1DD57}" srcOrd="0" destOrd="0" presId="urn:microsoft.com/office/officeart/2005/8/layout/vList3"/>
    <dgm:cxn modelId="{F0A08639-3448-EB49-87F1-E00CEB5C3354}" type="presParOf" srcId="{15F5D3D7-FB71-944C-9CD4-12644DB3F6BF}" destId="{C6446ADE-51DC-FB4D-8A93-107F787A3B2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1950970" y="16709"/>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快速发展的“</a:t>
          </a:r>
          <a:r>
            <a:rPr lang="zh-CN" altLang="en-US" sz="1500" b="1" kern="1200" dirty="0">
              <a:latin typeface="+mn-lt"/>
              <a:ea typeface="+mn-ea"/>
              <a:cs typeface="+mn-ea"/>
              <a:sym typeface="+mn-lt"/>
            </a:rPr>
            <a:t>多重危机</a:t>
          </a:r>
          <a:r>
            <a:rPr lang="zh-CN" altLang="en-US" sz="1500" kern="1200" dirty="0">
              <a:latin typeface="+mn-lt"/>
              <a:ea typeface="+mn-ea"/>
              <a:cs typeface="+mn-ea"/>
              <a:sym typeface="+mn-lt"/>
            </a:rPr>
            <a:t>”时代和人工智能的迅猛进展意味着现在比以往任何时候都更需要证据支持</a:t>
          </a:r>
        </a:p>
      </dsp:txBody>
      <dsp:txXfrm rot="10800000">
        <a:off x="2089882" y="16709"/>
        <a:ext cx="7055229" cy="555650"/>
      </dsp:txXfrm>
    </dsp:sp>
    <dsp:sp modelId="{6595AB10-FC48-2D48-B020-198390FBD631}">
      <dsp:nvSpPr>
        <dsp:cNvPr id="0" name=""/>
        <dsp:cNvSpPr/>
      </dsp:nvSpPr>
      <dsp:spPr>
        <a:xfrm>
          <a:off x="1673139" y="9630"/>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1950970" y="715380"/>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b="0" kern="1200" dirty="0">
              <a:latin typeface="+mn-lt"/>
              <a:ea typeface="+mn-ea"/>
              <a:cs typeface="+mn-ea"/>
              <a:sym typeface="+mn-lt"/>
            </a:rPr>
            <a:t>超快速证据支持</a:t>
          </a:r>
          <a:r>
            <a:rPr lang="zh-CN" altLang="en-US" sz="1500" b="1" kern="1200" dirty="0">
              <a:latin typeface="+mn-lt"/>
              <a:ea typeface="+mn-ea"/>
              <a:cs typeface="+mn-ea"/>
              <a:sym typeface="+mn-lt"/>
            </a:rPr>
            <a:t>试点</a:t>
          </a:r>
          <a:r>
            <a:rPr lang="zh-CN" altLang="en-US" sz="1500" b="0" kern="1200" dirty="0">
              <a:latin typeface="+mn-lt"/>
              <a:ea typeface="+mn-ea"/>
              <a:cs typeface="+mn-ea"/>
              <a:sym typeface="+mn-lt"/>
            </a:rPr>
            <a:t>和“总承包商”模型正在证明其性价比并建立需求</a:t>
          </a:r>
        </a:p>
      </dsp:txBody>
      <dsp:txXfrm rot="10800000">
        <a:off x="2089882" y="715380"/>
        <a:ext cx="7055229" cy="555650"/>
      </dsp:txXfrm>
    </dsp:sp>
    <dsp:sp modelId="{5EB99F6E-837F-FC46-8007-9656AD01B489}">
      <dsp:nvSpPr>
        <dsp:cNvPr id="0" name=""/>
        <dsp:cNvSpPr/>
      </dsp:nvSpPr>
      <dsp:spPr>
        <a:xfrm>
          <a:off x="1673145" y="715380"/>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1950970" y="1429259"/>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证据支持机制越来越多地与咨询和决策过程“向上”</a:t>
          </a:r>
          <a:r>
            <a:rPr lang="zh-CN" altLang="en-US" sz="1500" b="1" kern="1200" dirty="0">
              <a:latin typeface="+mn-lt"/>
              <a:ea typeface="+mn-ea"/>
              <a:cs typeface="+mn-ea"/>
              <a:sym typeface="+mn-lt"/>
            </a:rPr>
            <a:t>对齐</a:t>
          </a:r>
          <a:r>
            <a:rPr lang="zh-CN" altLang="en-US" sz="1500" kern="1200" dirty="0">
              <a:latin typeface="+mn-lt"/>
              <a:ea typeface="+mn-ea"/>
              <a:cs typeface="+mn-ea"/>
              <a:sym typeface="+mn-lt"/>
            </a:rPr>
            <a:t>， 同时也“向外”与学习和改进平台</a:t>
          </a:r>
          <a:r>
            <a:rPr lang="zh-CN" altLang="en-US" sz="1500" b="0" kern="1200" dirty="0">
              <a:latin typeface="+mn-lt"/>
              <a:ea typeface="+mn-ea"/>
              <a:cs typeface="+mn-ea"/>
              <a:sym typeface="+mn-lt"/>
            </a:rPr>
            <a:t>接轨</a:t>
          </a:r>
        </a:p>
      </dsp:txBody>
      <dsp:txXfrm rot="10800000">
        <a:off x="2089882" y="1429259"/>
        <a:ext cx="7055229" cy="555650"/>
      </dsp:txXfrm>
    </dsp:sp>
    <dsp:sp modelId="{95035AFB-1917-584D-A0D1-DB2633A1A33B}">
      <dsp:nvSpPr>
        <dsp:cNvPr id="0" name=""/>
        <dsp:cNvSpPr/>
      </dsp:nvSpPr>
      <dsp:spPr>
        <a:xfrm>
          <a:off x="1673145" y="1429259"/>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1950970" y="2143138"/>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b="0" kern="1200" dirty="0">
              <a:latin typeface="+mn-lt"/>
              <a:ea typeface="+mn-ea"/>
              <a:cs typeface="+mn-ea"/>
              <a:sym typeface="+mn-lt"/>
            </a:rPr>
            <a:t>在教育、发展和卫生等关键领域，正在兴起</a:t>
          </a:r>
          <a:r>
            <a:rPr lang="zh-CN" altLang="en-US" sz="1500" b="1" kern="1200" dirty="0">
              <a:latin typeface="+mn-lt"/>
              <a:ea typeface="+mn-ea"/>
              <a:cs typeface="+mn-ea"/>
              <a:sym typeface="+mn-lt"/>
            </a:rPr>
            <a:t>跨国</a:t>
          </a:r>
          <a:r>
            <a:rPr lang="zh-CN" altLang="en-US" sz="1500" b="0" kern="1200" dirty="0">
              <a:latin typeface="+mn-lt"/>
              <a:ea typeface="+mn-ea"/>
              <a:cs typeface="+mn-ea"/>
              <a:sym typeface="+mn-lt"/>
            </a:rPr>
            <a:t>的证据支持合作</a:t>
          </a:r>
        </a:p>
      </dsp:txBody>
      <dsp:txXfrm rot="10800000">
        <a:off x="2089882" y="2143138"/>
        <a:ext cx="7055229" cy="555650"/>
      </dsp:txXfrm>
    </dsp:sp>
    <dsp:sp modelId="{DD37C77D-EAEC-AB4B-A978-136EF07F3C2F}">
      <dsp:nvSpPr>
        <dsp:cNvPr id="0" name=""/>
        <dsp:cNvSpPr/>
      </dsp:nvSpPr>
      <dsp:spPr>
        <a:xfrm>
          <a:off x="1673145" y="2143138"/>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1950970" y="2857017"/>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b="1" kern="1200" dirty="0">
              <a:latin typeface="+mn-lt"/>
              <a:ea typeface="+mn-ea"/>
              <a:cs typeface="+mn-ea"/>
              <a:sym typeface="+mn-lt"/>
            </a:rPr>
            <a:t>各种形式的证据</a:t>
          </a:r>
          <a:r>
            <a:rPr lang="zh-CN" altLang="en-US" sz="1500" kern="1200" dirty="0">
              <a:latin typeface="+mn-lt"/>
              <a:ea typeface="+mn-ea"/>
              <a:cs typeface="+mn-ea"/>
              <a:sym typeface="+mn-lt"/>
            </a:rPr>
            <a:t>之间的协作也开始涌现，例如评估和证据综合</a:t>
          </a:r>
        </a:p>
      </dsp:txBody>
      <dsp:txXfrm rot="10800000">
        <a:off x="2089882" y="2857017"/>
        <a:ext cx="7055229" cy="555650"/>
      </dsp:txXfrm>
    </dsp:sp>
    <dsp:sp modelId="{DAF88DC8-C01B-BA49-9B0B-8D086652252B}">
      <dsp:nvSpPr>
        <dsp:cNvPr id="0" name=""/>
        <dsp:cNvSpPr/>
      </dsp:nvSpPr>
      <dsp:spPr>
        <a:xfrm>
          <a:off x="1673145" y="2857017"/>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1950970" y="3570896"/>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证据支持体系快速评估指引我们向需要“</a:t>
          </a:r>
          <a:r>
            <a:rPr lang="zh-CN" altLang="en-US" sz="1500" b="1" kern="1200" dirty="0">
              <a:latin typeface="+mn-lt"/>
              <a:ea typeface="+mn-ea"/>
              <a:cs typeface="+mn-ea"/>
              <a:sym typeface="+mn-lt"/>
            </a:rPr>
            <a:t>植根的沃土</a:t>
          </a:r>
          <a:r>
            <a:rPr lang="zh-CN" altLang="en-US" sz="1500" kern="1200" dirty="0">
              <a:latin typeface="+mn-lt"/>
              <a:ea typeface="+mn-ea"/>
              <a:cs typeface="+mn-ea"/>
              <a:sym typeface="+mn-lt"/>
            </a:rPr>
            <a:t>”前进</a:t>
          </a:r>
        </a:p>
      </dsp:txBody>
      <dsp:txXfrm rot="10800000">
        <a:off x="2089882" y="3570896"/>
        <a:ext cx="7055229" cy="555650"/>
      </dsp:txXfrm>
    </dsp:sp>
    <dsp:sp modelId="{3A334A99-C56A-8A45-9DE0-DA3F3FEDA2DB}">
      <dsp:nvSpPr>
        <dsp:cNvPr id="0" name=""/>
        <dsp:cNvSpPr/>
      </dsp:nvSpPr>
      <dsp:spPr>
        <a:xfrm>
          <a:off x="1673145" y="3570896"/>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32E7-3731-474D-89B3-B7D08D949BE8}">
      <dsp:nvSpPr>
        <dsp:cNvPr id="0" name=""/>
        <dsp:cNvSpPr/>
      </dsp:nvSpPr>
      <dsp:spPr>
        <a:xfrm rot="10800000">
          <a:off x="2026169" y="1302"/>
          <a:ext cx="7277530" cy="772428"/>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619"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b="0" kern="1200" dirty="0">
              <a:latin typeface="+mn-lt"/>
              <a:ea typeface="+mn-ea"/>
              <a:cs typeface="+mn-ea"/>
              <a:sym typeface="+mn-lt"/>
            </a:rPr>
            <a:t>合作伙伴们齐聚一堂</a:t>
          </a:r>
          <a:r>
            <a:rPr lang="zh-CN" altLang="en-US" sz="1500" b="1" kern="1200" dirty="0">
              <a:latin typeface="+mn-lt"/>
              <a:ea typeface="+mn-ea"/>
              <a:cs typeface="+mn-ea"/>
              <a:sym typeface="+mn-lt"/>
            </a:rPr>
            <a:t>相互学习</a:t>
          </a:r>
          <a:r>
            <a:rPr lang="zh-CN" altLang="en-US" sz="1500" b="0" kern="1200" dirty="0">
              <a:latin typeface="+mn-lt"/>
              <a:ea typeface="+mn-ea"/>
              <a:cs typeface="+mn-ea"/>
              <a:sym typeface="+mn-lt"/>
            </a:rPr>
            <a:t>（如</a:t>
          </a:r>
          <a:r>
            <a:rPr lang="en-US" altLang="zh-CN" sz="1500" b="0" kern="1200" dirty="0">
              <a:latin typeface="+mn-lt"/>
              <a:ea typeface="+mn-ea"/>
              <a:cs typeface="+mn-ea"/>
              <a:sym typeface="+mn-lt"/>
            </a:rPr>
            <a:t>Cochrane-</a:t>
          </a:r>
          <a:r>
            <a:rPr lang="en-US" altLang="zh-CN" sz="1500" b="0" kern="1200" dirty="0" err="1">
              <a:latin typeface="+mn-lt"/>
              <a:ea typeface="+mn-ea"/>
              <a:cs typeface="+mn-ea"/>
              <a:sym typeface="+mn-lt"/>
            </a:rPr>
            <a:t>GCESC</a:t>
          </a:r>
          <a:r>
            <a:rPr lang="en-US" altLang="zh-CN" sz="1500" b="0" kern="1200" dirty="0">
              <a:latin typeface="+mn-lt"/>
              <a:ea typeface="+mn-ea"/>
              <a:cs typeface="+mn-ea"/>
              <a:sym typeface="+mn-lt"/>
            </a:rPr>
            <a:t>-WHO </a:t>
          </a:r>
          <a:r>
            <a:rPr lang="en-US" altLang="zh-CN" sz="1500" b="0" kern="1200" dirty="0" err="1">
              <a:latin typeface="+mn-lt"/>
              <a:ea typeface="+mn-ea"/>
              <a:cs typeface="+mn-ea"/>
              <a:sym typeface="+mn-lt"/>
            </a:rPr>
            <a:t>EVIPNet</a:t>
          </a:r>
          <a:r>
            <a:rPr lang="zh-CN" altLang="en-US" sz="1500" b="0" kern="1200" dirty="0">
              <a:latin typeface="+mn-lt"/>
              <a:ea typeface="+mn-ea"/>
              <a:cs typeface="+mn-ea"/>
              <a:sym typeface="+mn-lt"/>
            </a:rPr>
            <a:t>网络研讨会；共同开辟空间讨论原住民权利和认知方式）</a:t>
          </a:r>
        </a:p>
      </dsp:txBody>
      <dsp:txXfrm rot="10800000">
        <a:off x="2219276" y="1302"/>
        <a:ext cx="7084423" cy="772428"/>
      </dsp:txXfrm>
    </dsp:sp>
    <dsp:sp modelId="{5947CBB8-3B85-E844-AA68-EDBECFA0475E}">
      <dsp:nvSpPr>
        <dsp:cNvPr id="0" name=""/>
        <dsp:cNvSpPr/>
      </dsp:nvSpPr>
      <dsp:spPr>
        <a:xfrm>
          <a:off x="1639955" y="1302"/>
          <a:ext cx="772428" cy="772428"/>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0ABC9-2540-904D-B0DC-BD48F97227C7}">
      <dsp:nvSpPr>
        <dsp:cNvPr id="0" name=""/>
        <dsp:cNvSpPr/>
      </dsp:nvSpPr>
      <dsp:spPr>
        <a:xfrm rot="10800000">
          <a:off x="2026169" y="967182"/>
          <a:ext cx="7277530" cy="772428"/>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619"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认识到公民淹没在各种正确、错误或虚假信息浪潮中，并且更加致力于寻找有效的方法来</a:t>
          </a:r>
          <a:r>
            <a:rPr lang="zh-CN" altLang="en-US" sz="1500" b="0" kern="1200" dirty="0">
              <a:latin typeface="+mn-lt"/>
              <a:ea typeface="+mn-ea"/>
              <a:cs typeface="+mn-ea"/>
              <a:sym typeface="+mn-lt"/>
            </a:rPr>
            <a:t>应对</a:t>
          </a:r>
          <a:r>
            <a:rPr lang="zh-CN" altLang="en-US" sz="1500" b="1" kern="1200" dirty="0">
              <a:latin typeface="+mn-lt"/>
              <a:ea typeface="+mn-ea"/>
              <a:cs typeface="+mn-ea"/>
              <a:sym typeface="+mn-lt"/>
            </a:rPr>
            <a:t>错误</a:t>
          </a:r>
          <a:r>
            <a:rPr lang="en-US" altLang="zh-CN" sz="1500" b="1" kern="1200" dirty="0">
              <a:latin typeface="+mn-lt"/>
              <a:ea typeface="+mn-ea"/>
              <a:cs typeface="+mn-ea"/>
              <a:sym typeface="+mn-lt"/>
            </a:rPr>
            <a:t>/</a:t>
          </a:r>
          <a:r>
            <a:rPr lang="zh-CN" altLang="en-US" sz="1500" b="1" kern="1200" dirty="0">
              <a:latin typeface="+mn-lt"/>
              <a:ea typeface="+mn-ea"/>
              <a:cs typeface="+mn-ea"/>
              <a:sym typeface="+mn-lt"/>
            </a:rPr>
            <a:t>虚假信息</a:t>
          </a:r>
        </a:p>
      </dsp:txBody>
      <dsp:txXfrm rot="10800000">
        <a:off x="2219276" y="967182"/>
        <a:ext cx="7084423" cy="772428"/>
      </dsp:txXfrm>
    </dsp:sp>
    <dsp:sp modelId="{724F811E-72CA-1545-8D21-98C6A51747BF}">
      <dsp:nvSpPr>
        <dsp:cNvPr id="0" name=""/>
        <dsp:cNvSpPr/>
      </dsp:nvSpPr>
      <dsp:spPr>
        <a:xfrm>
          <a:off x="1639955" y="967182"/>
          <a:ext cx="772428" cy="772428"/>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A06DE-A313-814E-B94B-63266BCC2C09}">
      <dsp:nvSpPr>
        <dsp:cNvPr id="0" name=""/>
        <dsp:cNvSpPr/>
      </dsp:nvSpPr>
      <dsp:spPr>
        <a:xfrm rot="10800000">
          <a:off x="2026169" y="1933062"/>
          <a:ext cx="7277530" cy="772428"/>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619"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进一步认识到，面对</a:t>
          </a:r>
          <a:r>
            <a:rPr lang="zh-CN" altLang="en-US" sz="1500" b="1" kern="1200" dirty="0">
              <a:latin typeface="+mn-lt"/>
              <a:ea typeface="+mn-ea"/>
              <a:cs typeface="+mn-ea"/>
              <a:sym typeface="+mn-lt"/>
            </a:rPr>
            <a:t>强大的阻力</a:t>
          </a:r>
          <a:r>
            <a:rPr lang="zh-CN" altLang="en-US" sz="1500" kern="1200" dirty="0">
              <a:latin typeface="+mn-lt"/>
              <a:ea typeface="+mn-ea"/>
              <a:cs typeface="+mn-ea"/>
              <a:sym typeface="+mn-lt"/>
            </a:rPr>
            <a:t>需要“</a:t>
          </a:r>
          <a:r>
            <a:rPr lang="zh-CN" altLang="en-US" sz="1500" b="1" kern="1200" dirty="0">
              <a:latin typeface="+mn-lt"/>
              <a:ea typeface="+mn-ea"/>
              <a:cs typeface="+mn-ea"/>
              <a:sym typeface="+mn-lt"/>
            </a:rPr>
            <a:t>并肩作战</a:t>
          </a:r>
          <a:r>
            <a:rPr lang="zh-CN" altLang="en-US" sz="1500" kern="1200" dirty="0">
              <a:latin typeface="+mn-lt"/>
              <a:ea typeface="+mn-ea"/>
              <a:cs typeface="+mn-ea"/>
              <a:sym typeface="+mn-lt"/>
            </a:rPr>
            <a:t>”才能取得进展</a:t>
          </a:r>
        </a:p>
      </dsp:txBody>
      <dsp:txXfrm rot="10800000">
        <a:off x="2219276" y="1933062"/>
        <a:ext cx="7084423" cy="772428"/>
      </dsp:txXfrm>
    </dsp:sp>
    <dsp:sp modelId="{F9FA9EB9-B3DF-3546-87C9-769E6838A9C2}">
      <dsp:nvSpPr>
        <dsp:cNvPr id="0" name=""/>
        <dsp:cNvSpPr/>
      </dsp:nvSpPr>
      <dsp:spPr>
        <a:xfrm>
          <a:off x="1639955" y="1933062"/>
          <a:ext cx="772428" cy="772428"/>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46ADE-51DC-FB4D-8A93-107F787A3B24}">
      <dsp:nvSpPr>
        <dsp:cNvPr id="0" name=""/>
        <dsp:cNvSpPr/>
      </dsp:nvSpPr>
      <dsp:spPr>
        <a:xfrm rot="10800000">
          <a:off x="2026169" y="2898942"/>
          <a:ext cx="7277530" cy="772428"/>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619"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更清晰地意识到需要</a:t>
          </a:r>
          <a:r>
            <a:rPr lang="zh-CN" altLang="en-US" sz="1500" b="1" kern="1200" dirty="0">
              <a:latin typeface="+mn-lt"/>
              <a:ea typeface="+mn-ea"/>
              <a:cs typeface="+mn-ea"/>
              <a:sym typeface="+mn-lt"/>
            </a:rPr>
            <a:t>以集体影响为导向</a:t>
          </a:r>
        </a:p>
      </dsp:txBody>
      <dsp:txXfrm rot="10800000">
        <a:off x="2219276" y="2898942"/>
        <a:ext cx="7084423" cy="772428"/>
      </dsp:txXfrm>
    </dsp:sp>
    <dsp:sp modelId="{3A41F6CA-86C4-8F41-B483-111157E1DD57}">
      <dsp:nvSpPr>
        <dsp:cNvPr id="0" name=""/>
        <dsp:cNvSpPr/>
      </dsp:nvSpPr>
      <dsp:spPr>
        <a:xfrm>
          <a:off x="1639955" y="2898942"/>
          <a:ext cx="772428" cy="772428"/>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2/21/25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9F3A7FF-300E-B84F-A2D0-CDCDE713DCB9}" type="datetimeFigureOut">
              <a:rPr lang="en-US" smtClean="0"/>
              <a:t>2/21/25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C11621C-3EA7-C342-A130-13C6D43C8C01}"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b="0" i="0" kern="1200">
        <a:solidFill>
          <a:schemeClr val="tx1"/>
        </a:solidFill>
        <a:latin typeface="Arial" panose="020B0604020202020204" pitchFamily="34" charset="0"/>
        <a:ea typeface="+mn-ea"/>
        <a:cs typeface="+mn-cs"/>
      </a:defRPr>
    </a:lvl1pPr>
    <a:lvl2pPr marL="609600" algn="l" defTabSz="1219200" rtl="0" eaLnBrk="1" latinLnBrk="0" hangingPunct="1">
      <a:defRPr sz="1600" b="0" i="0" kern="1200">
        <a:solidFill>
          <a:schemeClr val="tx1"/>
        </a:solidFill>
        <a:latin typeface="Arial" panose="020B0604020202020204" pitchFamily="34" charset="0"/>
        <a:ea typeface="+mn-ea"/>
        <a:cs typeface="+mn-cs"/>
      </a:defRPr>
    </a:lvl2pPr>
    <a:lvl3pPr marL="1219200" algn="l" defTabSz="1219200" rtl="0" eaLnBrk="1" latinLnBrk="0" hangingPunct="1">
      <a:defRPr sz="1600" b="0" i="0" kern="1200">
        <a:solidFill>
          <a:schemeClr val="tx1"/>
        </a:solidFill>
        <a:latin typeface="Arial" panose="020B0604020202020204" pitchFamily="34" charset="0"/>
        <a:ea typeface="+mn-ea"/>
        <a:cs typeface="+mn-cs"/>
      </a:defRPr>
    </a:lvl3pPr>
    <a:lvl4pPr marL="1828800" algn="l" defTabSz="1219200" rtl="0" eaLnBrk="1" latinLnBrk="0" hangingPunct="1">
      <a:defRPr sz="1600" b="0" i="0" kern="1200">
        <a:solidFill>
          <a:schemeClr val="tx1"/>
        </a:solidFill>
        <a:latin typeface="Arial" panose="020B0604020202020204" pitchFamily="34" charset="0"/>
        <a:ea typeface="+mn-ea"/>
        <a:cs typeface="+mn-cs"/>
      </a:defRPr>
    </a:lvl4pPr>
    <a:lvl5pPr marL="2438400" algn="l" defTabSz="1219200" rtl="0" eaLnBrk="1" latinLnBrk="0" hangingPunct="1">
      <a:defRPr sz="1600" b="0" i="0" kern="1200">
        <a:solidFill>
          <a:schemeClr val="tx1"/>
        </a:solidFill>
        <a:latin typeface="Arial" panose="020B0604020202020204" pitchFamily="34" charset="0"/>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59765">
              <a:defRPr/>
            </a:pPr>
            <a:fld id="{7C11621C-3EA7-C342-A130-13C6D43C8C01}" type="slidenum">
              <a:rPr lang="en-US">
                <a:solidFill>
                  <a:prstClr val="black"/>
                </a:solidFill>
              </a:r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alphaModFix amt="16000"/>
          </a:blip>
          <a:srcRect/>
          <a:stretch>
            <a:fillRect/>
          </a:stretch>
        </p:blipFill>
        <p:spPr>
          <a:xfrm>
            <a:off x="0" y="0"/>
            <a:ext cx="12192000" cy="6250905"/>
          </a:xfrm>
          <a:prstGeom prst="rect">
            <a:avLst/>
          </a:prstGeom>
        </p:spPr>
      </p:pic>
      <p:pic>
        <p:nvPicPr>
          <p:cNvPr id="7" name="Picture 6"/>
          <p:cNvPicPr>
            <a:picLocks noChangeAspect="1"/>
          </p:cNvPicPr>
          <p:nvPr userDrawn="1"/>
        </p:nvPicPr>
        <p:blipFill>
          <a:blip r:embed="rId3" cstate="email"/>
          <a:srcRect/>
          <a:stretch>
            <a:fillRect/>
          </a:stretch>
        </p:blipFill>
        <p:spPr>
          <a:xfrm>
            <a:off x="1" y="0"/>
            <a:ext cx="12204356" cy="6250905"/>
          </a:xfrm>
          <a:prstGeom prst="rect">
            <a:avLst/>
          </a:prstGeom>
        </p:spPr>
      </p:pic>
      <p:sp>
        <p:nvSpPr>
          <p:cNvPr id="4" name="Rectangle 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a:endParaRPr>
          </a:p>
        </p:txBody>
      </p:sp>
      <p:pic>
        <p:nvPicPr>
          <p:cNvPr id="14" name="Picture 13"/>
          <p:cNvPicPr>
            <a:picLocks noChangeAspect="1"/>
          </p:cNvPicPr>
          <p:nvPr userDrawn="1"/>
        </p:nvPicPr>
        <p:blipFill>
          <a:blip r:embed="rId4" cstate="email"/>
          <a:srcRect/>
          <a:stretch>
            <a:fill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5" cstate="email"/>
          <a:srcRect/>
          <a:stretch>
            <a:fillRect/>
          </a:stretch>
        </p:blipFill>
        <p:spPr>
          <a:xfrm>
            <a:off x="242771" y="215797"/>
            <a:ext cx="2124660" cy="745379"/>
          </a:xfrm>
          <a:prstGeom prst="rect">
            <a:avLst/>
          </a:prstGeom>
        </p:spPr>
      </p:pic>
      <p:sp>
        <p:nvSpPr>
          <p:cNvPr id="19" name="Text Placeholder 18"/>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p:cNvPicPr>
            <a:picLocks noChangeAspect="1"/>
          </p:cNvPicPr>
          <p:nvPr userDrawn="1"/>
        </p:nvPicPr>
        <p:blipFill>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181881" y="6335488"/>
            <a:ext cx="2151952" cy="476188"/>
          </a:xfrm>
          <a:prstGeom prst="rect">
            <a:avLst/>
          </a:prstGeom>
          <a:noFill/>
        </p:spPr>
      </p:pic>
      <p:pic>
        <p:nvPicPr>
          <p:cNvPr id="6" name="Picture 5"/>
          <p:cNvPicPr>
            <a:picLocks noChangeAspect="1"/>
          </p:cNvPicPr>
          <p:nvPr userDrawn="1"/>
        </p:nvPicPr>
        <p:blipFill rotWithShape="1">
          <a:blip r:embed="rId8"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9">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9" name="Picture 8"/>
          <p:cNvPicPr>
            <a:picLocks noChangeAspect="1"/>
          </p:cNvPicPr>
          <p:nvPr userDrawn="1"/>
        </p:nvPicPr>
        <p:blipFill>
          <a:blip r:embed="rId10" cstate="email"/>
          <a:srcRect/>
          <a:stretch>
            <a:fillRect/>
          </a:stretch>
        </p:blipFill>
        <p:spPr>
          <a:xfrm>
            <a:off x="5062154" y="6375257"/>
            <a:ext cx="1433240" cy="43641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5000"/>
            <a:duotone>
              <a:schemeClr val="accent3">
                <a:shade val="45000"/>
                <a:satMod val="135000"/>
              </a:schemeClr>
              <a:prstClr val="white"/>
            </a:duotone>
          </a:blip>
          <a:srcRect/>
          <a:stretch>
            <a:fill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5">
                <a:solidFill>
                  <a:schemeClr val="tx1"/>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sp>
        <p:nvSpPr>
          <p:cNvPr id="10" name="URL"/>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email"/>
          <a:srcRect/>
          <a:stretch>
            <a:fillRect/>
          </a:stretch>
        </p:blipFill>
        <p:spPr>
          <a:xfrm>
            <a:off x="251796" y="310697"/>
            <a:ext cx="3564276" cy="754180"/>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4" name="Picture 3"/>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email"/>
          <a:srcRect/>
          <a:stretch>
            <a:fillRect/>
          </a:stretch>
        </p:blipFill>
        <p:spPr>
          <a:xfrm>
            <a:off x="272595" y="6353621"/>
            <a:ext cx="1871412" cy="3959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6" name="Picture 5"/>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3" cstate="email"/>
          <a:srcRect/>
          <a:stretch>
            <a:fillRect/>
          </a:stretch>
        </p:blipFill>
        <p:spPr>
          <a:xfrm>
            <a:off x="272594" y="6353621"/>
            <a:ext cx="1871414" cy="395980"/>
          </a:xfrm>
          <a:prstGeom prst="rect">
            <a:avLst/>
          </a:prstGeom>
        </p:spPr>
      </p:pic>
      <p:sp>
        <p:nvSpPr>
          <p:cNvPr id="4"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6000"/>
            <a:duotone>
              <a:schemeClr val="accent3">
                <a:shade val="45000"/>
                <a:satMod val="135000"/>
              </a:schemeClr>
              <a:prstClr val="white"/>
            </a:duotone>
          </a:blip>
          <a:srcRect/>
          <a:stretch>
            <a:fillRect/>
          </a:stretch>
        </p:blipFill>
        <p:spPr>
          <a:xfrm>
            <a:off x="-1" y="0"/>
            <a:ext cx="12192001" cy="6277831"/>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 cstate="email"/>
          <a:srcRect/>
          <a:stretch>
            <a:fillRect/>
          </a:stretch>
        </p:blipFill>
        <p:spPr>
          <a:xfrm>
            <a:off x="272594" y="6353621"/>
            <a:ext cx="1871414" cy="395980"/>
          </a:xfrm>
          <a:prstGeom prst="rect">
            <a:avLst/>
          </a:prstGeom>
        </p:spPr>
      </p:pic>
      <p:sp>
        <p:nvSpPr>
          <p:cNvPr id="9"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p:cNvPicPr>
            <a:picLocks noChangeAspect="1"/>
          </p:cNvPicPr>
          <p:nvPr userDrawn="1"/>
        </p:nvPicPr>
        <p:blipFill rotWithShape="1">
          <a:blip r:embed="rId4" cstate="email"/>
          <a:srcRect/>
          <a:stretch>
            <a:fillRect/>
          </a:stretch>
        </p:blipFill>
        <p:spPr>
          <a:xfrm>
            <a:off x="-2" y="0"/>
            <a:ext cx="4172314" cy="43107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9079658" y="140708"/>
            <a:ext cx="2896355" cy="945597"/>
          </a:xfrm>
          <a:prstGeom prst="rect">
            <a:avLst/>
          </a:prstGeom>
        </p:spPr>
      </p:pic>
      <p:sp>
        <p:nvSpPr>
          <p:cNvPr id="4" name="Rectangle 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panose="020B0604020202020204"/>
            </a:endParaRPr>
          </a:p>
        </p:txBody>
      </p:sp>
      <p:pic>
        <p:nvPicPr>
          <p:cNvPr id="14" name="Picture 13" descr="gcesc-globe.png"/>
          <p:cNvPicPr>
            <a:picLocks noChangeAspect="1"/>
          </p:cNvPicPr>
          <p:nvPr userDrawn="1"/>
        </p:nvPicPr>
        <p:blipFill rotWithShape="1">
          <a:blip r:embed="rId5" cstate="email"/>
          <a:srcRect/>
          <a:stretch>
            <a:fill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5">
                <a:solidFill>
                  <a:srgbClr val="464F55"/>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sp>
        <p:nvSpPr>
          <p:cNvPr id="8"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9079658" y="140708"/>
            <a:ext cx="2896355" cy="945597"/>
          </a:xfrm>
          <a:prstGeom prst="rect">
            <a:avLst/>
          </a:prstGeom>
        </p:spPr>
      </p:pic>
      <p:sp>
        <p:nvSpPr>
          <p:cNvPr id="15" name="URL"/>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p:cNvPicPr>
            <a:picLocks noChangeAspect="1"/>
          </p:cNvPicPr>
          <p:nvPr userDrawn="1"/>
        </p:nvPicPr>
        <p:blipFill>
          <a:blip r:embed="rId5" cstate="email">
            <a:grayscl/>
          </a:blip>
          <a:stretch>
            <a:fillRect/>
          </a:stretch>
        </p:blipFill>
        <p:spPr>
          <a:xfrm>
            <a:off x="190848" y="6334533"/>
            <a:ext cx="122703" cy="122703"/>
          </a:xfrm>
          <a:prstGeom prst="rect">
            <a:avLst/>
          </a:prstGeom>
        </p:spPr>
      </p:pic>
      <p:pic>
        <p:nvPicPr>
          <p:cNvPr id="17" name="Picture 16"/>
          <p:cNvPicPr>
            <a:picLocks noChangeAspect="1"/>
          </p:cNvPicPr>
          <p:nvPr userDrawn="1"/>
        </p:nvPicPr>
        <p:blipFill>
          <a:blip r:embed="rId6" cstate="email">
            <a:grayscl/>
          </a:blip>
          <a:stretch>
            <a:fillRect/>
          </a:stretch>
        </p:blipFill>
        <p:spPr>
          <a:xfrm>
            <a:off x="194438" y="6654903"/>
            <a:ext cx="126293" cy="126293"/>
          </a:xfrm>
          <a:prstGeom prst="rect">
            <a:avLst/>
          </a:prstGeom>
        </p:spPr>
      </p:pic>
      <p:pic>
        <p:nvPicPr>
          <p:cNvPr id="18" name="Picture 17"/>
          <p:cNvPicPr>
            <a:picLocks noChangeAspect="1"/>
          </p:cNvPicPr>
          <p:nvPr userDrawn="1"/>
        </p:nvPicPr>
        <p:blipFill>
          <a:blip r:embed="rId7" cstate="email">
            <a:grayscl/>
          </a:blip>
          <a:stretch>
            <a:fillRect/>
          </a:stretch>
        </p:blipFill>
        <p:spPr>
          <a:xfrm>
            <a:off x="194438" y="6499691"/>
            <a:ext cx="126293" cy="126293"/>
          </a:xfrm>
          <a:prstGeom prst="rect">
            <a:avLst/>
          </a:prstGeom>
        </p:spPr>
      </p:pic>
      <p:sp>
        <p:nvSpPr>
          <p:cNvPr id="19" name="TextBox 18"/>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p:cNvPicPr>
            <a:picLocks noChangeAspect="1"/>
          </p:cNvPicPr>
          <p:nvPr userDrawn="1"/>
        </p:nvPicPr>
        <p:blipFill>
          <a:blip r:embed="rId4" cstate="email">
            <a:grayscl/>
          </a:blip>
          <a:stretch>
            <a:fillRect/>
          </a:stretch>
        </p:blipFill>
        <p:spPr>
          <a:xfrm>
            <a:off x="190844" y="6334530"/>
            <a:ext cx="122703" cy="122703"/>
          </a:xfrm>
          <a:prstGeom prst="rect">
            <a:avLst/>
          </a:prstGeom>
        </p:spPr>
      </p:pic>
      <p:pic>
        <p:nvPicPr>
          <p:cNvPr id="12" name="Picture 11"/>
          <p:cNvPicPr>
            <a:picLocks noChangeAspect="1"/>
          </p:cNvPicPr>
          <p:nvPr userDrawn="1"/>
        </p:nvPicPr>
        <p:blipFill>
          <a:blip r:embed="rId5" cstate="email">
            <a:grayscl/>
          </a:blip>
          <a:stretch>
            <a:fillRect/>
          </a:stretch>
        </p:blipFill>
        <p:spPr>
          <a:xfrm>
            <a:off x="194434" y="6654900"/>
            <a:ext cx="126293" cy="126293"/>
          </a:xfrm>
          <a:prstGeom prst="rect">
            <a:avLst/>
          </a:prstGeom>
        </p:spPr>
      </p:pic>
      <p:pic>
        <p:nvPicPr>
          <p:cNvPr id="13" name="Picture 12"/>
          <p:cNvPicPr>
            <a:picLocks noChangeAspect="1"/>
          </p:cNvPicPr>
          <p:nvPr userDrawn="1"/>
        </p:nvPicPr>
        <p:blipFill>
          <a:blip r:embed="rId6" cstate="email">
            <a:grayscl/>
          </a:blip>
          <a:stretch>
            <a:fillRect/>
          </a:stretch>
        </p:blipFill>
        <p:spPr>
          <a:xfrm>
            <a:off x="194434" y="6499688"/>
            <a:ext cx="126293" cy="126293"/>
          </a:xfrm>
          <a:prstGeom prst="rect">
            <a:avLst/>
          </a:prstGeom>
        </p:spPr>
      </p:pic>
      <p:sp>
        <p:nvSpPr>
          <p:cNvPr id="14" name="TextBox 13"/>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srcRect/>
          <a:stretch>
            <a:fill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5">
                <a:solidFill>
                  <a:schemeClr val="tx1"/>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pic>
        <p:nvPicPr>
          <p:cNvPr id="8" name="Picture 7"/>
          <p:cNvPicPr>
            <a:picLocks noChangeAspect="1"/>
          </p:cNvPicPr>
          <p:nvPr userDrawn="1"/>
        </p:nvPicPr>
        <p:blipFill>
          <a:blip r:embed="rId3" cstate="email"/>
          <a:srcRect/>
          <a:stretch>
            <a:fillRect/>
          </a:stretch>
        </p:blipFill>
        <p:spPr>
          <a:xfrm>
            <a:off x="258036" y="292661"/>
            <a:ext cx="2590676" cy="908868"/>
          </a:xfrm>
          <a:prstGeom prst="rect">
            <a:avLst/>
          </a:prstGeom>
        </p:spPr>
      </p:pic>
      <p:pic>
        <p:nvPicPr>
          <p:cNvPr id="4" name="Picture 3"/>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5" name="Picture 4"/>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10" name="Picture 9"/>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9" name="URL"/>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t>Click to edit Master title style</a:t>
            </a:r>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89645" y="6328045"/>
            <a:ext cx="1448179" cy="472799"/>
          </a:xfrm>
          <a:prstGeom prst="rect">
            <a:avLst/>
          </a:prstGeom>
        </p:spPr>
      </p:pic>
      <p:sp>
        <p:nvSpPr>
          <p:cNvPr id="2" name="URL"/>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p:cNvPicPr>
            <a:picLocks noChangeAspect="1"/>
          </p:cNvPicPr>
          <p:nvPr userDrawn="1"/>
        </p:nvPicPr>
        <p:blipFill rotWithShape="1">
          <a:blip r:embed="rId5" cstate="email"/>
          <a:srcRect/>
          <a:stretch>
            <a:fillRect/>
          </a:stretch>
        </p:blipFill>
        <p:spPr>
          <a:xfrm>
            <a:off x="-1" y="0"/>
            <a:ext cx="4611702" cy="4905157"/>
          </a:xfrm>
          <a:prstGeom prst="rect">
            <a:avLst/>
          </a:prstGeom>
        </p:spPr>
      </p:pic>
      <p:sp>
        <p:nvSpPr>
          <p:cNvPr id="3"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4" name="Picture 3"/>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email"/>
          <a:srcRect/>
          <a:stretch>
            <a:fillRect/>
          </a:stretch>
        </p:blipFill>
        <p:spPr>
          <a:xfrm>
            <a:off x="272594" y="6363807"/>
            <a:ext cx="1871414" cy="41218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
        <p:nvSpPr>
          <p:cNvPr id="10"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alphaModFix amt="50000"/>
          </a:blip>
          <a:srcRect/>
          <a:stretch>
            <a:fill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p:cNvSpPr txBox="1"/>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t>‹#›</a:t>
            </a:fld>
            <a:endParaRPr lang="en-GB">
              <a:solidFill>
                <a:srgbClr val="002C44"/>
              </a:solidFill>
              <a:latin typeface="Wellcome"/>
            </a:endParaRPr>
          </a:p>
        </p:txBody>
      </p:sp>
      <p:sp>
        <p:nvSpPr>
          <p:cNvPr id="14" name="Freeform 5"/>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0"/>
          </a:blip>
          <a:srcRect/>
          <a:stretch>
            <a:fill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p:cNvSpPr txBox="1"/>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600" rtl="0" eaLnBrk="1" latinLnBrk="0" hangingPunct="1">
              <a:defRPr sz="1350" kern="1200">
                <a:solidFill>
                  <a:schemeClr val="tx2"/>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GB" sz="1350" b="0" i="0" u="none" strike="noStrike" kern="1200" cap="none" spc="0" normalizeH="0" baseline="0" noProof="0">
                <a:ln>
                  <a:noFill/>
                </a:ln>
                <a:solidFill>
                  <a:srgbClr val="002C44"/>
                </a:solidFill>
                <a:effectLst/>
                <a:uLnTx/>
                <a:uFillTx/>
                <a:latin typeface="Arial" panose="020B0604020202020204"/>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panose="020B0604020202020204"/>
              <a:ea typeface="+mn-ea"/>
              <a:cs typeface="+mn-cs"/>
            </a:endParaRPr>
          </a:p>
        </p:txBody>
      </p:sp>
      <p:sp>
        <p:nvSpPr>
          <p:cNvPr id="13" name="Slide Number Placeholder 5"/>
          <p:cNvSpPr txBox="1"/>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t>‹#›</a:t>
            </a:fld>
            <a:endParaRPr lang="en-GB">
              <a:solidFill>
                <a:srgbClr val="002C44"/>
              </a:solidFill>
              <a:latin typeface="Wellcome"/>
            </a:endParaRPr>
          </a:p>
        </p:txBody>
      </p:sp>
      <p:sp>
        <p:nvSpPr>
          <p:cNvPr id="14" name="Freeform 5"/>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p:cNvPicPr>
            <a:picLocks noChangeAspect="1"/>
          </p:cNvPicPr>
          <p:nvPr userDrawn="1"/>
        </p:nvPicPr>
        <p:blipFill>
          <a:blip r:embed="rId3" cstate="email"/>
          <a:srcRect/>
          <a:stretch>
            <a:fillRect/>
          </a:stretch>
        </p:blipFill>
        <p:spPr>
          <a:xfrm>
            <a:off x="9449538" y="173908"/>
            <a:ext cx="2590676" cy="908868"/>
          </a:xfrm>
          <a:prstGeom prst="rect">
            <a:avLst/>
          </a:prstGeom>
        </p:spPr>
      </p:pic>
      <p:pic>
        <p:nvPicPr>
          <p:cNvPr id="6" name="Picture 5"/>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8" name="Picture 7"/>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9" name="Picture 8"/>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2" name="Subtitle Placeholder" descr="Slide sub title"/>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4" name="Content Placeholder" descr="Slide content"/>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p:cNvPicPr>
            <a:picLocks noChangeAspect="1"/>
          </p:cNvPicPr>
          <p:nvPr userDrawn="1"/>
        </p:nvPicPr>
        <p:blipFill>
          <a:blip r:embed="rId3" cstate="email"/>
          <a:srcRect/>
          <a:stretch>
            <a:fillRect/>
          </a:stretch>
        </p:blipFill>
        <p:spPr>
          <a:xfrm>
            <a:off x="9449538" y="173908"/>
            <a:ext cx="2590676" cy="908868"/>
          </a:xfrm>
          <a:prstGeom prst="rect">
            <a:avLst/>
          </a:prstGeom>
        </p:spPr>
      </p:pic>
      <p:pic>
        <p:nvPicPr>
          <p:cNvPr id="3" name="Picture 2"/>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4" name="Picture 3"/>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5" name="Picture 4"/>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6"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p:cNvSpPr txBox="1"/>
          <p:nvPr userDrawn="1"/>
        </p:nvSpPr>
        <p:spPr>
          <a:xfrm>
            <a:off x="5921595" y="6438489"/>
            <a:ext cx="400594" cy="276999"/>
          </a:xfrm>
          <a:prstGeom prst="rect">
            <a:avLst/>
          </a:prstGeom>
          <a:noFill/>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panose="020B0604020202020204" pitchFamily="34" charset="0"/>
                <a:cs typeface="Arial" panose="020B0604020202020204" pitchFamily="34" charset="0"/>
              </a:rPr>
              <a:t>‹#›</a:t>
            </a:fld>
            <a:endParaRPr lang="en-US" dirty="0"/>
          </a:p>
        </p:txBody>
      </p:sp>
      <p:sp>
        <p:nvSpPr>
          <p:cNvPr id="1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userDrawn="1"/>
        </p:nvPicPr>
        <p:blipFill>
          <a:blip r:embed="rId2" cstate="email"/>
          <a:srcRect/>
          <a:stretch>
            <a:fillRect/>
          </a:stretch>
        </p:blipFill>
        <p:spPr>
          <a:xfrm>
            <a:off x="202537" y="6363974"/>
            <a:ext cx="1214377" cy="426031"/>
          </a:xfrm>
          <a:prstGeom prst="rect">
            <a:avLst/>
          </a:prstGeom>
        </p:spPr>
      </p:pic>
      <p:pic>
        <p:nvPicPr>
          <p:cNvPr id="3" name="Picture 2"/>
          <p:cNvPicPr>
            <a:picLocks noChangeAspect="1"/>
          </p:cNvPicPr>
          <p:nvPr userDrawn="1"/>
        </p:nvPicPr>
        <p:blipFill>
          <a:blip r:embed="rId3"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p:cNvPicPr>
            <a:picLocks noChangeAspect="1"/>
          </p:cNvPicPr>
          <p:nvPr userDrawn="1"/>
        </p:nvPicPr>
        <p:blipFill>
          <a:blip r:embed="rId4" cstate="email"/>
          <a:srcRect/>
          <a:stretch>
            <a:fillRect/>
          </a:stretch>
        </p:blipFill>
        <p:spPr>
          <a:xfrm>
            <a:off x="9449538" y="173908"/>
            <a:ext cx="2590676" cy="9088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p:cNvPicPr>
            <a:picLocks noChangeAspect="1"/>
          </p:cNvPicPr>
          <p:nvPr userDrawn="1"/>
        </p:nvPicPr>
        <p:blipFill>
          <a:blip r:embed="rId3" cstate="email"/>
          <a:srcRect/>
          <a:stretch>
            <a:fillRect/>
          </a:stretch>
        </p:blipFill>
        <p:spPr>
          <a:xfrm>
            <a:off x="9449538" y="173908"/>
            <a:ext cx="2590676" cy="908868"/>
          </a:xfrm>
          <a:prstGeom prst="rect">
            <a:avLst/>
          </a:prstGeom>
        </p:spPr>
      </p:pic>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solidFill>
                  <a:schemeClr val="tx1"/>
                </a:solidFill>
              </a:rPr>
              <a:t>Click to edit Master title style</a:t>
            </a:r>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alphaModFix amt="16000"/>
          </a:blip>
          <a:srcRect/>
          <a:stretch>
            <a:fillRect/>
          </a:stretch>
        </p:blipFill>
        <p:spPr>
          <a:xfrm>
            <a:off x="0" y="0"/>
            <a:ext cx="12192000" cy="6250905"/>
          </a:xfrm>
          <a:prstGeom prst="rect">
            <a:avLst/>
          </a:prstGeom>
        </p:spPr>
      </p:pic>
      <p:pic>
        <p:nvPicPr>
          <p:cNvPr id="7" name="Picture 6"/>
          <p:cNvPicPr>
            <a:picLocks noChangeAspect="1"/>
          </p:cNvPicPr>
          <p:nvPr userDrawn="1"/>
        </p:nvPicPr>
        <p:blipFill>
          <a:blip r:embed="rId3" cstate="email"/>
          <a:srcRect/>
          <a:stretch>
            <a:fillRect/>
          </a:stretch>
        </p:blipFill>
        <p:spPr>
          <a:xfrm>
            <a:off x="1" y="0"/>
            <a:ext cx="12204356" cy="6250905"/>
          </a:xfrm>
          <a:prstGeom prst="rect">
            <a:avLst/>
          </a:prstGeom>
        </p:spPr>
      </p:pic>
      <p:pic>
        <p:nvPicPr>
          <p:cNvPr id="9" name="Picture 8"/>
          <p:cNvPicPr>
            <a:picLocks noChangeAspect="1"/>
          </p:cNvPicPr>
          <p:nvPr userDrawn="1"/>
        </p:nvPicPr>
        <p:blipFill rotWithShape="1">
          <a:blip r:embed="rId4" cstate="email"/>
          <a:srcRect/>
          <a:stretch>
            <a:fill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5" cstate="email"/>
          <a:srcRect/>
          <a:stretch>
            <a:fillRect/>
          </a:stretch>
        </p:blipFill>
        <p:spPr>
          <a:xfrm>
            <a:off x="119544" y="6338696"/>
            <a:ext cx="1190753" cy="417743"/>
          </a:xfrm>
          <a:prstGeom prst="rect">
            <a:avLst/>
          </a:prstGeom>
        </p:spPr>
      </p:pic>
      <p:sp>
        <p:nvSpPr>
          <p:cNvPr id="6"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6000"/>
            <a:duotone>
              <a:schemeClr val="accent3">
                <a:shade val="45000"/>
                <a:satMod val="135000"/>
              </a:schemeClr>
              <a:prstClr val="white"/>
            </a:duotone>
          </a:blip>
          <a:srcRect/>
          <a:stretch>
            <a:fillRect/>
          </a:stretch>
        </p:blipFill>
        <p:spPr>
          <a:xfrm>
            <a:off x="-1" y="0"/>
            <a:ext cx="12192001" cy="6277831"/>
          </a:xfrm>
          <a:prstGeom prst="rect">
            <a:avLst/>
          </a:prstGeom>
        </p:spPr>
      </p:pic>
      <p:sp>
        <p:nvSpPr>
          <p:cNvPr id="10" name="URL"/>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email"/>
          <a:srcRect/>
          <a:stretch>
            <a:fillRect/>
          </a:stretch>
        </p:blipFill>
        <p:spPr>
          <a:xfrm>
            <a:off x="251796" y="310697"/>
            <a:ext cx="3161329" cy="668919"/>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a:endParaRPr>
          </a:p>
        </p:txBody>
      </p:sp>
      <p:pic>
        <p:nvPicPr>
          <p:cNvPr id="22" name="Picture 21" descr="A person writing on a whiteboard&#10;&#10;Description automatically generated"/>
          <p:cNvPicPr>
            <a:picLocks noChangeAspect="1"/>
          </p:cNvPicPr>
          <p:nvPr userDrawn="1"/>
        </p:nvPicPr>
        <p:blipFill>
          <a:blip r:embed="rId4" cstate="email"/>
          <a:stretch>
            <a:fillRect/>
          </a:stretch>
        </p:blipFill>
        <p:spPr>
          <a:xfrm>
            <a:off x="870168" y="1177836"/>
            <a:ext cx="2260588" cy="2260588"/>
          </a:xfrm>
          <a:prstGeom prst="rect">
            <a:avLst/>
          </a:prstGeom>
        </p:spPr>
      </p:pic>
      <p:sp>
        <p:nvSpPr>
          <p:cNvPr id="3" name="Text Placeholder 2"/>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3300" b="0" i="0" u="none" strike="noStrike" cap="none" spc="0" normalizeH="0" baseline="0" dirty="0">
              <a:ln>
                <a:noFill/>
              </a:ln>
              <a:solidFill>
                <a:srgbClr val="4086C8"/>
              </a:solidFill>
              <a:effectLst/>
              <a:uFillTx/>
              <a:latin typeface="+mj-lt"/>
              <a:ea typeface="+mj-ea"/>
              <a:cs typeface="+mj-cs"/>
              <a:sym typeface="Arial" panose="020B0604020202020204"/>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p:txStyles>
    <p:title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p:titleStyle>
    <p:bodyStyle>
      <a:lvl1pPr marL="0" indent="0" algn="l" defTabSz="457200"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panose="020B0604020202020204" pitchFamily="34" charset="0"/>
          <a:ea typeface="+mn-ea"/>
          <a:cs typeface="+mn-cs"/>
        </a:defRPr>
      </a:lvl1pPr>
      <a:lvl2pPr marL="233045" indent="0" algn="l" defTabSz="457200"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panose="020B0604020202020204" pitchFamily="34" charset="0"/>
          <a:ea typeface="+mn-ea"/>
          <a:cs typeface="+mn-cs"/>
        </a:defRPr>
      </a:lvl2pPr>
      <a:lvl3pPr marL="485775" indent="0" algn="l" defTabSz="457200" rtl="0" eaLnBrk="1" latinLnBrk="0" hangingPunct="1">
        <a:lnSpc>
          <a:spcPct val="100000"/>
        </a:lnSpc>
        <a:spcBef>
          <a:spcPts val="0"/>
        </a:spcBef>
        <a:spcAft>
          <a:spcPts val="300"/>
        </a:spcAft>
        <a:buClr>
          <a:schemeClr val="tx1"/>
        </a:buClr>
        <a:buFont typeface="Arial" panose="020B0604020202020204"/>
        <a:buNone/>
        <a:defRPr sz="1800" b="0" i="0" kern="1200">
          <a:solidFill>
            <a:schemeClr val="tx1"/>
          </a:solidFill>
          <a:latin typeface="Arial" panose="020B0604020202020204" pitchFamily="34" charset="0"/>
          <a:ea typeface="+mn-ea"/>
          <a:cs typeface="+mn-cs"/>
        </a:defRPr>
      </a:lvl3pPr>
      <a:lvl4pPr marL="760095" indent="0" algn="l" defTabSz="457200"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panose="020B0604020202020204" pitchFamily="34" charset="0"/>
          <a:ea typeface="+mn-ea"/>
          <a:cs typeface="+mn-cs"/>
        </a:defRPr>
      </a:lvl4pPr>
      <a:lvl5pPr marL="1025525" indent="0" algn="l" defTabSz="457200"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cxnSp>
        <p:nvCxnSpPr>
          <p:cNvPr id="8" name="Straight Connector 7"/>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cxnSp>
        <p:nvCxnSpPr>
          <p:cNvPr id="10" name="Straight Connector 9"/>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p:txStyles>
    <p:title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p:titleStyle>
    <p:bodyStyle>
      <a:lvl1pPr marL="285750" indent="-285750" algn="l" defTabSz="457200"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panose="020B0604020202020204" pitchFamily="34" charset="0"/>
          <a:ea typeface="+mn-ea"/>
          <a:cs typeface="+mn-cs"/>
        </a:defRPr>
      </a:lvl1pPr>
      <a:lvl2pPr marL="647065" indent="-285750" algn="l" defTabSz="457200"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2pPr>
      <a:lvl3pPr marL="902970"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a:buChar char="•"/>
        <a:defRPr sz="1800" b="0" i="0" kern="1200">
          <a:solidFill>
            <a:schemeClr val="tx1"/>
          </a:solidFill>
          <a:latin typeface="Arial" panose="020B0604020202020204" pitchFamily="34" charset="0"/>
          <a:ea typeface="+mn-ea"/>
          <a:cs typeface="+mn-cs"/>
        </a:defRPr>
      </a:lvl3pPr>
      <a:lvl4pPr marL="1168400" indent="-228600" algn="l" defTabSz="457200"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4pPr>
      <a:lvl5pPr marL="1433195"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svg"/><Relationship Id="rId18" Type="http://schemas.openxmlformats.org/officeDocument/2006/relationships/image" Target="../media/image48.emf"/><Relationship Id="rId26" Type="http://schemas.openxmlformats.org/officeDocument/2006/relationships/image" Target="../media/image56.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png"/><Relationship Id="rId2" Type="http://schemas.openxmlformats.org/officeDocument/2006/relationships/notesSlide" Target="../notesSlides/notesSlide2.xml"/><Relationship Id="rId16" Type="http://schemas.openxmlformats.org/officeDocument/2006/relationships/image" Target="../media/image46.png"/><Relationship Id="rId20" Type="http://schemas.openxmlformats.org/officeDocument/2006/relationships/image" Target="../media/image50.svg"/><Relationship Id="rId29" Type="http://schemas.openxmlformats.org/officeDocument/2006/relationships/image" Target="../media/image59.png"/><Relationship Id="rId1" Type="http://schemas.openxmlformats.org/officeDocument/2006/relationships/slideLayout" Target="../slideLayouts/slideLayout21.xml"/><Relationship Id="rId6" Type="http://schemas.openxmlformats.org/officeDocument/2006/relationships/image" Target="../media/image36.svg"/><Relationship Id="rId11" Type="http://schemas.openxmlformats.org/officeDocument/2006/relationships/image" Target="../media/image41.svg"/><Relationship Id="rId24" Type="http://schemas.openxmlformats.org/officeDocument/2006/relationships/image" Target="../media/image54.svg"/><Relationship Id="rId32" Type="http://schemas.openxmlformats.org/officeDocument/2006/relationships/image" Target="../media/image62.svg"/><Relationship Id="rId5" Type="http://schemas.openxmlformats.org/officeDocument/2006/relationships/image" Target="../media/image35.png"/><Relationship Id="rId15" Type="http://schemas.openxmlformats.org/officeDocument/2006/relationships/image" Target="../media/image45.svg"/><Relationship Id="rId23" Type="http://schemas.openxmlformats.org/officeDocument/2006/relationships/image" Target="../media/image53.png"/><Relationship Id="rId28" Type="http://schemas.openxmlformats.org/officeDocument/2006/relationships/image" Target="../media/image58.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2461610" y="1301904"/>
            <a:ext cx="6975690" cy="906749"/>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cs typeface="+mn-ea"/>
              <a:sym typeface="+mn-lt"/>
            </a:endParaRPr>
          </a:p>
        </p:txBody>
      </p:sp>
      <p:graphicFrame>
        <p:nvGraphicFramePr>
          <p:cNvPr id="47" name="Table 46"/>
          <p:cNvGraphicFramePr>
            <a:graphicFrameLocks noGrp="1"/>
          </p:cNvGraphicFramePr>
          <p:nvPr/>
        </p:nvGraphicFramePr>
        <p:xfrm>
          <a:off x="2239769" y="1335380"/>
          <a:ext cx="7324912" cy="792480"/>
        </p:xfrm>
        <a:graphic>
          <a:graphicData uri="http://schemas.openxmlformats.org/drawingml/2006/table">
            <a:tbl>
              <a:tblPr firstRow="1" firstCol="1" bandRow="1"/>
              <a:tblGrid>
                <a:gridCol w="7324912">
                  <a:extLst>
                    <a:ext uri="{9D8B030D-6E8A-4147-A177-3AD203B41FA5}">
                      <a16:colId xmlns:a16="http://schemas.microsoft.com/office/drawing/2014/main" val="20000"/>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b="1" dirty="0">
                          <a:solidFill>
                            <a:srgbClr val="254776"/>
                          </a:solidFill>
                          <a:latin typeface="+mn-lt"/>
                          <a:ea typeface="+mn-ea"/>
                          <a:cs typeface="+mn-ea"/>
                          <a:sym typeface="+mn-lt"/>
                        </a:rPr>
                        <a:t>证据需求方的结构和流程：</a:t>
                      </a:r>
                    </a:p>
                    <a:p>
                      <a:pPr marL="0" marR="0" indent="0" algn="ctr" defTabSz="914400" rtl="0" eaLnBrk="1" fontAlgn="auto" latinLnBrk="0" hangingPunct="1">
                        <a:lnSpc>
                          <a:spcPct val="100000"/>
                        </a:lnSpc>
                        <a:spcBef>
                          <a:spcPts val="0"/>
                        </a:spcBef>
                        <a:spcAft>
                          <a:spcPts val="0"/>
                        </a:spcAft>
                        <a:buClrTx/>
                        <a:buSzTx/>
                        <a:buFontTx/>
                        <a:buNone/>
                        <a:defRPr/>
                      </a:pPr>
                      <a:r>
                        <a:rPr lang="en-CA" sz="1300" b="0" dirty="0">
                          <a:solidFill>
                            <a:srgbClr val="254776"/>
                          </a:solidFill>
                          <a:latin typeface="+mn-lt"/>
                          <a:ea typeface="+mn-ea"/>
                          <a:cs typeface="+mn-ea"/>
                          <a:sym typeface="+mn-lt"/>
                        </a:rPr>
                        <a:t>1</a:t>
                      </a:r>
                      <a:r>
                        <a:rPr lang="zh-CN" altLang="en-US" sz="1300" b="0" dirty="0">
                          <a:solidFill>
                            <a:srgbClr val="254776"/>
                          </a:solidFill>
                          <a:latin typeface="+mn-lt"/>
                          <a:ea typeface="+mn-ea"/>
                          <a:cs typeface="+mn-ea"/>
                          <a:sym typeface="+mn-lt"/>
                        </a:rPr>
                        <a:t>）将证据应用于日常咨询和决策过程，并融入学习与改进平台（</a:t>
                      </a:r>
                      <a:r>
                        <a:rPr lang="zh-CN" altLang="en-US" sz="1300" b="1" dirty="0">
                          <a:solidFill>
                            <a:srgbClr val="254776"/>
                          </a:solidFill>
                          <a:latin typeface="+mn-lt"/>
                          <a:ea typeface="+mn-ea"/>
                          <a:cs typeface="+mn-ea"/>
                          <a:sym typeface="+mn-lt"/>
                        </a:rPr>
                        <a:t>促进因素</a:t>
                      </a:r>
                      <a:r>
                        <a:rPr lang="zh-CN" altLang="en-US" sz="1300" b="0" dirty="0">
                          <a:solidFill>
                            <a:srgbClr val="254776"/>
                          </a:solidFill>
                          <a:latin typeface="+mn-lt"/>
                          <a:ea typeface="+mn-ea"/>
                          <a:cs typeface="+mn-ea"/>
                          <a:sym typeface="+mn-lt"/>
                        </a:rPr>
                        <a:t>）</a:t>
                      </a:r>
                      <a:br>
                        <a:rPr lang="en-US" sz="1300" b="0" dirty="0">
                          <a:solidFill>
                            <a:srgbClr val="254776"/>
                          </a:solidFill>
                          <a:latin typeface="+mn-lt"/>
                          <a:ea typeface="+mn-ea"/>
                          <a:cs typeface="+mn-ea"/>
                          <a:sym typeface="+mn-lt"/>
                        </a:rPr>
                      </a:br>
                      <a:r>
                        <a:rPr lang="en-US" sz="1300" b="0" dirty="0">
                          <a:solidFill>
                            <a:srgbClr val="254776"/>
                          </a:solidFill>
                          <a:latin typeface="+mn-lt"/>
                          <a:ea typeface="+mn-ea"/>
                          <a:cs typeface="+mn-ea"/>
                          <a:sym typeface="+mn-lt"/>
                        </a:rPr>
                        <a:t>2</a:t>
                      </a:r>
                      <a:r>
                        <a:rPr lang="zh-CN" altLang="en-US" sz="1300" b="0" dirty="0">
                          <a:solidFill>
                            <a:srgbClr val="254776"/>
                          </a:solidFill>
                          <a:latin typeface="+mn-lt"/>
                          <a:ea typeface="+mn-ea"/>
                          <a:cs typeface="+mn-ea"/>
                          <a:sym typeface="+mn-lt"/>
                        </a:rPr>
                        <a:t>）构建并传承一种证据</a:t>
                      </a:r>
                      <a:r>
                        <a:rPr lang="zh-CN" altLang="en-US" sz="1300" b="1" dirty="0">
                          <a:solidFill>
                            <a:srgbClr val="254776"/>
                          </a:solidFill>
                          <a:latin typeface="+mn-lt"/>
                          <a:ea typeface="+mn-ea"/>
                          <a:cs typeface="+mn-ea"/>
                          <a:sym typeface="+mn-lt"/>
                        </a:rPr>
                        <a:t>文化</a:t>
                      </a:r>
                      <a:r>
                        <a:rPr lang="zh-CN" altLang="en-US" sz="1300" b="0" dirty="0">
                          <a:solidFill>
                            <a:srgbClr val="254776"/>
                          </a:solidFill>
                          <a:latin typeface="+mn-lt"/>
                          <a:ea typeface="+mn-ea"/>
                          <a:cs typeface="+mn-ea"/>
                          <a:sym typeface="+mn-lt"/>
                        </a:rPr>
                        <a:t>；</a:t>
                      </a:r>
                      <a:r>
                        <a:rPr lang="en-US" sz="1300" b="0" dirty="0">
                          <a:solidFill>
                            <a:srgbClr val="254776"/>
                          </a:solidFill>
                          <a:latin typeface="+mn-lt"/>
                          <a:ea typeface="+mn-ea"/>
                          <a:cs typeface="+mn-ea"/>
                          <a:sym typeface="+mn-lt"/>
                        </a:rPr>
                        <a:t>3</a:t>
                      </a:r>
                      <a:r>
                        <a:rPr lang="zh-CN" altLang="en-US" sz="1300" b="0" dirty="0">
                          <a:solidFill>
                            <a:srgbClr val="254776"/>
                          </a:solidFill>
                          <a:latin typeface="+mn-lt"/>
                          <a:ea typeface="+mn-ea"/>
                          <a:cs typeface="+mn-ea"/>
                          <a:sym typeface="+mn-lt"/>
                        </a:rPr>
                        <a:t>）加强使用证据的</a:t>
                      </a:r>
                      <a:r>
                        <a:rPr lang="zh-CN" altLang="en-US" sz="1300" b="1" dirty="0">
                          <a:solidFill>
                            <a:srgbClr val="254776"/>
                          </a:solidFill>
                          <a:latin typeface="+mn-lt"/>
                          <a:ea typeface="+mn-ea"/>
                          <a:cs typeface="+mn-ea"/>
                          <a:sym typeface="+mn-lt"/>
                        </a:rPr>
                        <a:t>能力</a:t>
                      </a:r>
                      <a:endParaRPr lang="en-US" sz="1300" b="1" dirty="0">
                        <a:solidFill>
                          <a:srgbClr val="254776"/>
                        </a:solidFill>
                        <a:latin typeface="+mn-lt"/>
                        <a:ea typeface="+mn-ea"/>
                        <a:cs typeface="+mn-ea"/>
                        <a:sym typeface="+mn-lt"/>
                      </a:endParaRPr>
                    </a:p>
                    <a:p>
                      <a:pPr marL="0" marR="0" indent="0" algn="ctr" defTabSz="914400" rtl="0" eaLnBrk="1" fontAlgn="auto" latinLnBrk="0" hangingPunct="1">
                        <a:lnSpc>
                          <a:spcPct val="100000"/>
                        </a:lnSpc>
                        <a:spcBef>
                          <a:spcPts val="0"/>
                        </a:spcBef>
                        <a:spcAft>
                          <a:spcPts val="0"/>
                        </a:spcAft>
                        <a:buClrTx/>
                        <a:buSzTx/>
                        <a:buFontTx/>
                        <a:buNone/>
                        <a:defRPr/>
                      </a:pPr>
                      <a:r>
                        <a:rPr lang="en-CA" sz="1300" b="1" dirty="0">
                          <a:solidFill>
                            <a:srgbClr val="254776"/>
                          </a:solidFill>
                          <a:latin typeface="+mn-lt"/>
                          <a:ea typeface="+mn-ea"/>
                          <a:cs typeface="+mn-ea"/>
                          <a:sym typeface="+mn-lt"/>
                        </a:rPr>
                        <a:t> </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1" name="Rounded Rectangle 50"/>
          <p:cNvSpPr/>
          <p:nvPr/>
        </p:nvSpPr>
        <p:spPr>
          <a:xfrm>
            <a:off x="2301555" y="4559341"/>
            <a:ext cx="7391084" cy="2222940"/>
          </a:xfrm>
          <a:prstGeom prst="roundRect">
            <a:avLst/>
          </a:prstGeom>
          <a:noFill/>
          <a:ln w="28575">
            <a:solidFill>
              <a:srgbClr val="99CC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4" name="Title 1"/>
          <p:cNvSpPr txBox="1"/>
          <p:nvPr/>
        </p:nvSpPr>
        <p:spPr>
          <a:xfrm>
            <a:off x="359462" y="211479"/>
            <a:ext cx="11830427" cy="793011"/>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a:lstStyle>
          <a:p>
            <a:pPr lvl="0" defTabSz="914400" hangingPunct="0">
              <a:spcBef>
                <a:spcPts val="0"/>
              </a:spcBef>
              <a:defRPr/>
            </a:pPr>
            <a:r>
              <a:rPr lang="zh-CN" altLang="en-US" sz="2300" dirty="0">
                <a:solidFill>
                  <a:schemeClr val="tx1"/>
                </a:solidFill>
                <a:latin typeface="+mn-lt"/>
                <a:ea typeface="+mn-ea"/>
                <a:cs typeface="+mn-ea"/>
                <a:sym typeface="+mn-lt"/>
              </a:rPr>
              <a:t>在国家（和地方）证据支持体系中运行的及时、需求驱动的证据支持机构，可应用由</a:t>
            </a:r>
            <a:r>
              <a:rPr lang="en-US" altLang="zh-CN" sz="2300" dirty="0">
                <a:solidFill>
                  <a:schemeClr val="tx1"/>
                </a:solidFill>
                <a:latin typeface="+mn-lt"/>
                <a:ea typeface="+mn-ea"/>
                <a:cs typeface="+mn-ea"/>
                <a:sym typeface="+mn-lt"/>
              </a:rPr>
              <a:t>ESIC</a:t>
            </a:r>
            <a:r>
              <a:rPr lang="zh-CN" altLang="en-US" sz="2300" dirty="0">
                <a:solidFill>
                  <a:schemeClr val="tx1"/>
                </a:solidFill>
                <a:latin typeface="+mn-lt"/>
                <a:ea typeface="+mn-ea"/>
                <a:cs typeface="+mn-ea"/>
                <a:sym typeface="+mn-lt"/>
              </a:rPr>
              <a:t>提供的切实可行的见解 、动态证据综合以及支持性基础设施</a:t>
            </a:r>
            <a:endParaRPr lang="en-CA" sz="2300" kern="0" dirty="0">
              <a:solidFill>
                <a:schemeClr val="tx1"/>
              </a:solidFill>
              <a:latin typeface="+mn-lt"/>
              <a:ea typeface="+mn-ea"/>
              <a:cs typeface="+mn-ea"/>
              <a:sym typeface="+mn-lt"/>
            </a:endParaRPr>
          </a:p>
        </p:txBody>
      </p:sp>
      <p:sp>
        <p:nvSpPr>
          <p:cNvPr id="16" name="Rounded Rectangle 15"/>
          <p:cNvSpPr/>
          <p:nvPr/>
        </p:nvSpPr>
        <p:spPr>
          <a:xfrm>
            <a:off x="2763823" y="2572369"/>
            <a:ext cx="6384040" cy="1632455"/>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mn-ea"/>
              <a:sym typeface="+mn-lt"/>
            </a:endParaRPr>
          </a:p>
        </p:txBody>
      </p:sp>
      <p:graphicFrame>
        <p:nvGraphicFramePr>
          <p:cNvPr id="17" name="Table 16"/>
          <p:cNvGraphicFramePr>
            <a:graphicFrameLocks noGrp="1"/>
          </p:cNvGraphicFramePr>
          <p:nvPr/>
        </p:nvGraphicFramePr>
        <p:xfrm>
          <a:off x="2907671" y="2705908"/>
          <a:ext cx="6101540" cy="1520283"/>
        </p:xfrm>
        <a:graphic>
          <a:graphicData uri="http://schemas.openxmlformats.org/drawingml/2006/table">
            <a:tbl>
              <a:tblPr firstRow="1" firstCol="1" bandRow="1"/>
              <a:tblGrid>
                <a:gridCol w="3050770">
                  <a:extLst>
                    <a:ext uri="{9D8B030D-6E8A-4147-A177-3AD203B41FA5}">
                      <a16:colId xmlns:a16="http://schemas.microsoft.com/office/drawing/2014/main" val="20000"/>
                    </a:ext>
                  </a:extLst>
                </a:gridCol>
                <a:gridCol w="3050770">
                  <a:extLst>
                    <a:ext uri="{9D8B030D-6E8A-4147-A177-3AD203B41FA5}">
                      <a16:colId xmlns:a16="http://schemas.microsoft.com/office/drawing/2014/main" val="20001"/>
                    </a:ext>
                  </a:extLst>
                </a:gridCol>
              </a:tblGrid>
              <a:tr h="409148">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300" b="1" dirty="0">
                          <a:solidFill>
                            <a:srgbClr val="254776"/>
                          </a:solidFill>
                          <a:latin typeface="+mn-lt"/>
                          <a:ea typeface="+mn-ea"/>
                          <a:cs typeface="+mn-ea"/>
                          <a:sym typeface="+mn-lt"/>
                        </a:rPr>
                        <a:t>证据需求优先级排序机制</a:t>
                      </a:r>
                      <a:endParaRPr lang="en-CA" altLang="zh-CN" sz="1300" b="1" dirty="0">
                        <a:solidFill>
                          <a:srgbClr val="254776"/>
                        </a:solidFill>
                        <a:latin typeface="+mn-lt"/>
                        <a:ea typeface="+mn-ea"/>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0" i="0" dirty="0">
                          <a:solidFill>
                            <a:srgbClr val="254776"/>
                          </a:solidFill>
                          <a:latin typeface="+mn-lt"/>
                          <a:ea typeface="+mn-ea"/>
                          <a:cs typeface="+mn-ea"/>
                          <a:sym typeface="+mn-lt"/>
                        </a:rPr>
                        <a:t>（范围审查及重点问题）</a:t>
                      </a:r>
                      <a:endParaRPr lang="en-CA" sz="1200" b="0" i="0" dirty="0">
                        <a:solidFill>
                          <a:srgbClr val="254776"/>
                        </a:solidFill>
                        <a:latin typeface="+mn-lt"/>
                        <a:ea typeface="+mn-ea"/>
                        <a:cs typeface="+mn-ea"/>
                        <a:sym typeface="+mn-lt"/>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201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100" b="0" i="0" dirty="0">
                          <a:solidFill>
                            <a:srgbClr val="254776"/>
                          </a:solidFill>
                          <a:latin typeface="+mn-lt"/>
                          <a:ea typeface="+mn-ea"/>
                          <a:cs typeface="+mn-ea"/>
                          <a:sym typeface="+mn-lt"/>
                        </a:rPr>
                        <a:t>单方需求</a:t>
                      </a:r>
                      <a:endParaRPr lang="en-US" altLang="zh-CN" sz="1100" b="0" i="0" dirty="0">
                        <a:solidFill>
                          <a:srgbClr val="254776"/>
                        </a:solidFill>
                        <a:latin typeface="+mn-lt"/>
                        <a:ea typeface="+mn-ea"/>
                        <a:cs typeface="+mn-ea"/>
                        <a:sym typeface="+mn-lt"/>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1100" b="0" i="0" dirty="0">
                          <a:solidFill>
                            <a:srgbClr val="254776"/>
                          </a:solidFill>
                          <a:latin typeface="+mn-lt"/>
                          <a:ea typeface="+mn-ea"/>
                          <a:cs typeface="+mn-ea"/>
                          <a:sym typeface="+mn-lt"/>
                        </a:rPr>
                        <a:t>（复杂问题）</a:t>
                      </a:r>
                      <a:endParaRPr lang="en-CA" sz="1100" b="1" i="0" dirty="0">
                        <a:solidFill>
                          <a:srgbClr val="254776"/>
                        </a:solidFill>
                        <a:latin typeface="+mn-lt"/>
                        <a:ea typeface="+mn-ea"/>
                        <a:cs typeface="+mn-ea"/>
                        <a:sym typeface="+mn-lt"/>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CA" sz="1100" b="0" i="0" dirty="0">
                          <a:solidFill>
                            <a:srgbClr val="254776"/>
                          </a:solidFill>
                          <a:latin typeface="+mn-lt"/>
                          <a:ea typeface="+mn-ea"/>
                          <a:cs typeface="+mn-ea"/>
                          <a:sym typeface="+mn-lt"/>
                        </a:rPr>
                        <a:t>        </a:t>
                      </a:r>
                      <a:r>
                        <a:rPr lang="zh-CN" altLang="en-US" sz="1100" b="0" i="0" dirty="0">
                          <a:solidFill>
                            <a:srgbClr val="254776"/>
                          </a:solidFill>
                          <a:latin typeface="+mn-lt"/>
                          <a:ea typeface="+mn-ea"/>
                          <a:cs typeface="+mn-ea"/>
                          <a:sym typeface="+mn-lt"/>
                        </a:rPr>
                        <a:t>符合决策过程</a:t>
                      </a:r>
                      <a:endParaRPr lang="en-US" altLang="zh-CN" sz="1100" b="0" i="0" dirty="0">
                        <a:solidFill>
                          <a:srgbClr val="254776"/>
                        </a:solidFill>
                        <a:latin typeface="+mn-lt"/>
                        <a:ea typeface="+mn-ea"/>
                        <a:cs typeface="+mn-ea"/>
                        <a:sym typeface="+mn-lt"/>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CN" sz="1100" b="0" i="0" dirty="0">
                          <a:solidFill>
                            <a:srgbClr val="254776"/>
                          </a:solidFill>
                          <a:latin typeface="+mn-lt"/>
                          <a:ea typeface="+mn-ea"/>
                          <a:cs typeface="+mn-ea"/>
                          <a:sym typeface="+mn-lt"/>
                        </a:rPr>
                        <a:t>        </a:t>
                      </a:r>
                      <a:r>
                        <a:rPr lang="zh-CN" altLang="en-US" sz="1100" b="0" i="0" dirty="0">
                          <a:solidFill>
                            <a:srgbClr val="254776"/>
                          </a:solidFill>
                          <a:latin typeface="+mn-lt"/>
                          <a:ea typeface="+mn-ea"/>
                          <a:cs typeface="+mn-ea"/>
                          <a:sym typeface="+mn-lt"/>
                        </a:rPr>
                        <a:t>的一揽子响应</a:t>
                      </a:r>
                      <a:endParaRPr lang="en-CA" sz="1100" b="0" i="0" dirty="0">
                        <a:solidFill>
                          <a:srgbClr val="254776"/>
                        </a:solidFill>
                        <a:latin typeface="+mn-lt"/>
                        <a:ea typeface="+mn-ea"/>
                        <a:cs typeface="+mn-ea"/>
                        <a:sym typeface="+mn-lt"/>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8471">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b="1" dirty="0">
                          <a:solidFill>
                            <a:srgbClr val="254776"/>
                          </a:solidFill>
                          <a:latin typeface="+mn-lt"/>
                          <a:ea typeface="+mn-ea"/>
                          <a:cs typeface="+mn-ea"/>
                          <a:sym typeface="+mn-lt"/>
                        </a:rPr>
                        <a:t>证据供给协作机制</a:t>
                      </a:r>
                      <a:br>
                        <a:rPr lang="en-CA" sz="1300" b="1" dirty="0">
                          <a:solidFill>
                            <a:srgbClr val="254776"/>
                          </a:solidFill>
                          <a:latin typeface="+mn-lt"/>
                          <a:ea typeface="+mn-ea"/>
                          <a:cs typeface="+mn-ea"/>
                          <a:sym typeface="+mn-lt"/>
                        </a:rPr>
                      </a:br>
                      <a:r>
                        <a:rPr lang="en-CA" sz="1300" b="1" i="0" dirty="0">
                          <a:solidFill>
                            <a:srgbClr val="40B5D3"/>
                          </a:solidFill>
                          <a:latin typeface="+mn-lt"/>
                          <a:ea typeface="+mn-ea"/>
                          <a:cs typeface="+mn-ea"/>
                          <a:sym typeface="+mn-lt"/>
                        </a:rPr>
                        <a:t> </a:t>
                      </a:r>
                      <a:r>
                        <a:rPr lang="zh-CN" altLang="en-US" sz="1200" b="0" i="0" dirty="0">
                          <a:solidFill>
                            <a:srgbClr val="254776"/>
                          </a:solidFill>
                          <a:latin typeface="+mn-lt"/>
                          <a:ea typeface="+mn-ea"/>
                          <a:cs typeface="+mn-ea"/>
                          <a:sym typeface="+mn-lt"/>
                        </a:rPr>
                        <a:t>（超快速证据支持提供所需形式的</a:t>
                      </a:r>
                      <a:r>
                        <a:rPr lang="zh-CN" altLang="en-US" sz="1200" b="0" i="0" u="sng" dirty="0">
                          <a:solidFill>
                            <a:srgbClr val="254776"/>
                          </a:solidFill>
                          <a:latin typeface="+mn-lt"/>
                          <a:ea typeface="+mn-ea"/>
                          <a:cs typeface="+mn-ea"/>
                          <a:sym typeface="+mn-lt"/>
                        </a:rPr>
                        <a:t>现有</a:t>
                      </a:r>
                      <a:r>
                        <a:rPr lang="zh-CN" altLang="en-US" sz="1200" b="0" i="0" dirty="0">
                          <a:solidFill>
                            <a:srgbClr val="254776"/>
                          </a:solidFill>
                          <a:latin typeface="+mn-lt"/>
                          <a:ea typeface="+mn-ea"/>
                          <a:cs typeface="+mn-ea"/>
                          <a:sym typeface="+mn-lt"/>
                        </a:rPr>
                        <a:t>证据，</a:t>
                      </a:r>
                      <a:r>
                        <a:rPr lang="zh-CN" altLang="en-US" sz="1200" b="0" i="0" kern="1200" dirty="0">
                          <a:solidFill>
                            <a:srgbClr val="254776"/>
                          </a:solidFill>
                          <a:latin typeface="+mn-lt"/>
                          <a:ea typeface="+mn-ea"/>
                          <a:cs typeface="+mn-ea"/>
                          <a:sym typeface="+mn-lt"/>
                        </a:rPr>
                        <a:t>“</a:t>
                      </a:r>
                      <a:r>
                        <a:rPr lang="zh-CN" altLang="en-US" sz="1200" b="0" i="0" dirty="0">
                          <a:solidFill>
                            <a:srgbClr val="254776"/>
                          </a:solidFill>
                          <a:latin typeface="+mn-lt"/>
                          <a:ea typeface="+mn-ea"/>
                          <a:cs typeface="+mn-ea"/>
                          <a:sym typeface="+mn-lt"/>
                        </a:rPr>
                        <a:t>总承包商</a:t>
                      </a:r>
                      <a:r>
                        <a:rPr lang="zh-CN" altLang="en-US" sz="1200" b="0" i="0" kern="1200" dirty="0">
                          <a:solidFill>
                            <a:srgbClr val="254776"/>
                          </a:solidFill>
                          <a:latin typeface="+mn-lt"/>
                          <a:ea typeface="+mn-ea"/>
                          <a:cs typeface="+mn-ea"/>
                          <a:sym typeface="+mn-lt"/>
                        </a:rPr>
                        <a:t>”</a:t>
                      </a:r>
                      <a:r>
                        <a:rPr lang="zh-CN" altLang="en-US" sz="1200" b="0" i="0" dirty="0">
                          <a:solidFill>
                            <a:srgbClr val="254776"/>
                          </a:solidFill>
                          <a:latin typeface="+mn-lt"/>
                          <a:ea typeface="+mn-ea"/>
                          <a:cs typeface="+mn-ea"/>
                          <a:sym typeface="+mn-lt"/>
                        </a:rPr>
                        <a:t>模式促成合适的</a:t>
                      </a:r>
                      <a:r>
                        <a:rPr lang="zh-CN" altLang="en-US" sz="1200" b="0" i="0" kern="1200" dirty="0">
                          <a:solidFill>
                            <a:srgbClr val="254776"/>
                          </a:solidFill>
                          <a:latin typeface="+mn-lt"/>
                          <a:ea typeface="+mn-ea"/>
                          <a:cs typeface="+mn-ea"/>
                          <a:sym typeface="+mn-lt"/>
                        </a:rPr>
                        <a:t>“</a:t>
                      </a:r>
                      <a:r>
                        <a:rPr lang="zh-CN" altLang="en-US" sz="1200" b="0" i="0" dirty="0">
                          <a:solidFill>
                            <a:srgbClr val="254776"/>
                          </a:solidFill>
                          <a:latin typeface="+mn-lt"/>
                          <a:ea typeface="+mn-ea"/>
                          <a:cs typeface="+mn-ea"/>
                          <a:sym typeface="+mn-lt"/>
                        </a:rPr>
                        <a:t>交易</a:t>
                      </a:r>
                      <a:r>
                        <a:rPr lang="zh-CN" altLang="en-US" sz="1200" b="0" i="0" kern="1200" dirty="0">
                          <a:solidFill>
                            <a:srgbClr val="254776"/>
                          </a:solidFill>
                          <a:latin typeface="+mn-lt"/>
                          <a:ea typeface="+mn-ea"/>
                          <a:cs typeface="+mn-ea"/>
                          <a:sym typeface="+mn-lt"/>
                        </a:rPr>
                        <a:t>”</a:t>
                      </a:r>
                      <a:r>
                        <a:rPr lang="zh-CN" altLang="en-US" sz="1200" b="0" i="0" dirty="0">
                          <a:solidFill>
                            <a:srgbClr val="254776"/>
                          </a:solidFill>
                          <a:latin typeface="+mn-lt"/>
                          <a:ea typeface="+mn-ea"/>
                          <a:cs typeface="+mn-ea"/>
                          <a:sym typeface="+mn-lt"/>
                        </a:rPr>
                        <a:t>生产</a:t>
                      </a:r>
                      <a:r>
                        <a:rPr lang="zh-CN" altLang="en-US" sz="1200" b="0" i="0" u="sng" dirty="0">
                          <a:solidFill>
                            <a:srgbClr val="254776"/>
                          </a:solidFill>
                          <a:latin typeface="+mn-lt"/>
                          <a:ea typeface="+mn-ea"/>
                          <a:cs typeface="+mn-ea"/>
                          <a:sym typeface="+mn-lt"/>
                        </a:rPr>
                        <a:t>新</a:t>
                      </a:r>
                      <a:r>
                        <a:rPr lang="zh-CN" altLang="en-US" sz="1200" b="0" i="0" dirty="0">
                          <a:solidFill>
                            <a:srgbClr val="254776"/>
                          </a:solidFill>
                          <a:latin typeface="+mn-lt"/>
                          <a:ea typeface="+mn-ea"/>
                          <a:cs typeface="+mn-ea"/>
                          <a:sym typeface="+mn-lt"/>
                        </a:rPr>
                        <a:t>证据）</a:t>
                      </a:r>
                      <a:endParaRPr lang="en-CA" sz="1300" b="1" dirty="0">
                        <a:solidFill>
                          <a:srgbClr val="254776"/>
                        </a:solidFill>
                        <a:latin typeface="+mn-lt"/>
                        <a:ea typeface="+mn-ea"/>
                        <a:cs typeface="+mn-ea"/>
                        <a:sym typeface="+mn-lt"/>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1" name="Rounded Rectangle 40"/>
          <p:cNvSpPr/>
          <p:nvPr/>
        </p:nvSpPr>
        <p:spPr>
          <a:xfrm>
            <a:off x="2405478" y="4626240"/>
            <a:ext cx="5152306" cy="2090033"/>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mn-ea"/>
              <a:sym typeface="+mn-lt"/>
            </a:endParaRPr>
          </a:p>
        </p:txBody>
      </p:sp>
      <p:graphicFrame>
        <p:nvGraphicFramePr>
          <p:cNvPr id="43" name="Table 42"/>
          <p:cNvGraphicFramePr>
            <a:graphicFrameLocks noGrp="1"/>
          </p:cNvGraphicFramePr>
          <p:nvPr/>
        </p:nvGraphicFramePr>
        <p:xfrm>
          <a:off x="2542438" y="4709175"/>
          <a:ext cx="5057395" cy="1981180"/>
        </p:xfrm>
        <a:graphic>
          <a:graphicData uri="http://schemas.openxmlformats.org/drawingml/2006/table">
            <a:tbl>
              <a:tblPr firstRow="1" firstCol="1" bandRow="1"/>
              <a:tblGrid>
                <a:gridCol w="2745876">
                  <a:extLst>
                    <a:ext uri="{9D8B030D-6E8A-4147-A177-3AD203B41FA5}">
                      <a16:colId xmlns:a16="http://schemas.microsoft.com/office/drawing/2014/main" val="20000"/>
                    </a:ext>
                  </a:extLst>
                </a:gridCol>
                <a:gridCol w="2311519">
                  <a:extLst>
                    <a:ext uri="{9D8B030D-6E8A-4147-A177-3AD203B41FA5}">
                      <a16:colId xmlns:a16="http://schemas.microsoft.com/office/drawing/2014/main" val="20001"/>
                    </a:ext>
                  </a:extLst>
                </a:gridCol>
              </a:tblGrid>
              <a:tr h="18892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1300" b="1" dirty="0">
                          <a:solidFill>
                            <a:srgbClr val="254776"/>
                          </a:solidFill>
                          <a:latin typeface="+mn-lt"/>
                          <a:ea typeface="+mn-ea"/>
                          <a:cs typeface="+mn-ea"/>
                          <a:sym typeface="+mn-lt"/>
                        </a:rPr>
                        <a:t>及时的以需求为导向的证据支持机构</a:t>
                      </a:r>
                      <a:r>
                        <a:rPr lang="zh-CN" altLang="en-US" sz="1300" b="0" dirty="0">
                          <a:solidFill>
                            <a:srgbClr val="254776"/>
                          </a:solidFill>
                          <a:latin typeface="+mn-lt"/>
                          <a:ea typeface="+mn-ea"/>
                          <a:cs typeface="+mn-ea"/>
                          <a:sym typeface="+mn-lt"/>
                        </a:rPr>
                        <a:t>（“交易”）</a:t>
                      </a:r>
                      <a:br>
                        <a:rPr lang="en-CA" sz="1300" b="1" dirty="0">
                          <a:solidFill>
                            <a:srgbClr val="254776"/>
                          </a:solidFill>
                          <a:latin typeface="+mn-lt"/>
                          <a:ea typeface="+mn-ea"/>
                          <a:cs typeface="+mn-ea"/>
                          <a:sym typeface="+mn-lt"/>
                        </a:rPr>
                      </a:br>
                      <a:r>
                        <a:rPr lang="en-CA" sz="1300" b="0" dirty="0">
                          <a:solidFill>
                            <a:srgbClr val="254776"/>
                          </a:solidFill>
                          <a:latin typeface="+mn-lt"/>
                          <a:ea typeface="+mn-ea"/>
                          <a:cs typeface="+mn-ea"/>
                          <a:sym typeface="+mn-lt"/>
                        </a:rPr>
                        <a:t>…</a:t>
                      </a:r>
                      <a:r>
                        <a:rPr lang="zh-CN" altLang="en-US" sz="1300" b="0" dirty="0">
                          <a:solidFill>
                            <a:srgbClr val="254776"/>
                          </a:solidFill>
                          <a:latin typeface="+mn-lt"/>
                          <a:ea typeface="+mn-ea"/>
                          <a:cs typeface="+mn-ea"/>
                          <a:sym typeface="+mn-lt"/>
                        </a:rPr>
                        <a:t>侧重于特定证据形式的</a:t>
                      </a:r>
                      <a:endParaRPr lang="en-CA" sz="1300" b="0" dirty="0">
                        <a:solidFill>
                          <a:srgbClr val="254776"/>
                        </a:solidFill>
                        <a:latin typeface="+mn-lt"/>
                        <a:ea typeface="+mn-ea"/>
                        <a:cs typeface="+mn-ea"/>
                        <a:sym typeface="+mn-lt"/>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75256">
                <a:tc>
                  <a:txBody>
                    <a:bodyPr/>
                    <a:lstStyle/>
                    <a:p>
                      <a:pPr marL="26987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rgbClr val="254776"/>
                          </a:solidFill>
                          <a:latin typeface="+mn-lt"/>
                          <a:ea typeface="+mn-ea"/>
                          <a:cs typeface="+mn-ea"/>
                          <a:sym typeface="+mn-lt"/>
                        </a:rPr>
                        <a:t>数据分析</a:t>
                      </a:r>
                      <a:endParaRPr lang="en-CA" sz="1100" b="0" dirty="0">
                        <a:solidFill>
                          <a:srgbClr val="254776"/>
                        </a:solidFill>
                        <a:latin typeface="+mn-lt"/>
                        <a:ea typeface="+mn-ea"/>
                        <a:cs typeface="+mn-ea"/>
                        <a:sym typeface="+mn-lt"/>
                      </a:endParaRPr>
                    </a:p>
                    <a:p>
                      <a:pPr marL="26987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rgbClr val="254776"/>
                          </a:solidFill>
                          <a:latin typeface="+mn-lt"/>
                          <a:ea typeface="+mn-ea"/>
                          <a:cs typeface="+mn-ea"/>
                          <a:sym typeface="+mn-lt"/>
                        </a:rPr>
                        <a:t>建模</a:t>
                      </a:r>
                      <a:endParaRPr lang="en-CA" sz="1100" b="0" dirty="0">
                        <a:solidFill>
                          <a:srgbClr val="254776"/>
                        </a:solidFill>
                        <a:latin typeface="+mn-lt"/>
                        <a:ea typeface="+mn-ea"/>
                        <a:cs typeface="+mn-ea"/>
                        <a:sym typeface="+mn-lt"/>
                      </a:endParaRPr>
                    </a:p>
                    <a:p>
                      <a:pPr marL="26987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rgbClr val="254776"/>
                          </a:solidFill>
                          <a:latin typeface="+mn-lt"/>
                          <a:ea typeface="+mn-ea"/>
                          <a:cs typeface="+mn-ea"/>
                          <a:sym typeface="+mn-lt"/>
                        </a:rPr>
                        <a:t>评价</a:t>
                      </a:r>
                      <a:endParaRPr lang="en-CA" sz="1100" b="0" dirty="0">
                        <a:solidFill>
                          <a:srgbClr val="254776"/>
                        </a:solidFill>
                        <a:latin typeface="+mn-lt"/>
                        <a:ea typeface="+mn-ea"/>
                        <a:cs typeface="+mn-ea"/>
                        <a:sym typeface="+mn-lt"/>
                      </a:endParaRPr>
                    </a:p>
                    <a:p>
                      <a:pPr marL="26987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rgbClr val="254776"/>
                          </a:solidFill>
                          <a:latin typeface="+mn-lt"/>
                          <a:ea typeface="+mn-ea"/>
                          <a:cs typeface="+mn-ea"/>
                          <a:sym typeface="+mn-lt"/>
                        </a:rPr>
                        <a:t>行为</a:t>
                      </a:r>
                      <a:r>
                        <a:rPr lang="en-US" altLang="zh-CN" sz="1100" b="0" dirty="0">
                          <a:solidFill>
                            <a:srgbClr val="254776"/>
                          </a:solidFill>
                          <a:latin typeface="+mn-lt"/>
                          <a:ea typeface="+mn-ea"/>
                          <a:cs typeface="+mn-ea"/>
                          <a:sym typeface="+mn-lt"/>
                        </a:rPr>
                        <a:t>/</a:t>
                      </a:r>
                      <a:r>
                        <a:rPr lang="zh-CN" altLang="en-US" sz="1100" b="0" dirty="0">
                          <a:solidFill>
                            <a:srgbClr val="254776"/>
                          </a:solidFill>
                          <a:latin typeface="+mn-lt"/>
                          <a:ea typeface="+mn-ea"/>
                          <a:cs typeface="+mn-ea"/>
                          <a:sym typeface="+mn-lt"/>
                        </a:rPr>
                        <a:t>实施研究</a:t>
                      </a:r>
                      <a:endParaRPr lang="en-US" altLang="zh-CN" sz="1100" b="0" dirty="0">
                        <a:solidFill>
                          <a:srgbClr val="254776"/>
                        </a:solidFill>
                        <a:latin typeface="+mn-lt"/>
                        <a:ea typeface="+mn-ea"/>
                        <a:cs typeface="+mn-ea"/>
                        <a:sym typeface="+mn-lt"/>
                      </a:endParaRPr>
                    </a:p>
                    <a:p>
                      <a:pPr marL="26987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rgbClr val="254776"/>
                          </a:solidFill>
                          <a:latin typeface="+mn-lt"/>
                          <a:ea typeface="+mn-ea"/>
                          <a:cs typeface="+mn-ea"/>
                          <a:sym typeface="+mn-lt"/>
                        </a:rPr>
                        <a:t>定性见解</a:t>
                      </a:r>
                      <a:endParaRPr lang="en-CA" sz="1100" b="0" dirty="0">
                        <a:solidFill>
                          <a:srgbClr val="254776"/>
                        </a:solidFill>
                        <a:latin typeface="+mn-lt"/>
                        <a:ea typeface="+mn-ea"/>
                        <a:cs typeface="+mn-ea"/>
                        <a:sym typeface="+mn-lt"/>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80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050" b="0" dirty="0">
                          <a:solidFill>
                            <a:srgbClr val="254776"/>
                          </a:solidFill>
                          <a:latin typeface="+mn-lt"/>
                          <a:ea typeface="+mn-ea"/>
                          <a:cs typeface="+mn-ea"/>
                          <a:sym typeface="+mn-lt"/>
                        </a:rPr>
                        <a:t>证据综合（本土化）</a:t>
                      </a:r>
                      <a:endParaRPr lang="en-CA" sz="1050" b="0" dirty="0">
                        <a:solidFill>
                          <a:srgbClr val="254776"/>
                        </a:solidFill>
                        <a:latin typeface="+mn-lt"/>
                        <a:ea typeface="+mn-ea"/>
                        <a:cs typeface="+mn-ea"/>
                        <a:sym typeface="+mn-lt"/>
                      </a:endParaRPr>
                    </a:p>
                    <a:p>
                      <a:pPr marL="9080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050" b="0" dirty="0">
                          <a:solidFill>
                            <a:srgbClr val="254776"/>
                          </a:solidFill>
                          <a:latin typeface="+mn-lt"/>
                          <a:ea typeface="+mn-ea"/>
                          <a:cs typeface="+mn-ea"/>
                          <a:sym typeface="+mn-lt"/>
                        </a:rPr>
                        <a:t>技术评估</a:t>
                      </a:r>
                      <a:r>
                        <a:rPr lang="en-US" altLang="zh-CN" sz="1050" b="0" dirty="0">
                          <a:solidFill>
                            <a:srgbClr val="254776"/>
                          </a:solidFill>
                          <a:latin typeface="+mn-lt"/>
                          <a:ea typeface="+mn-ea"/>
                          <a:cs typeface="+mn-ea"/>
                          <a:sym typeface="+mn-lt"/>
                        </a:rPr>
                        <a:t>/</a:t>
                      </a:r>
                      <a:r>
                        <a:rPr lang="zh-CN" altLang="en-US" sz="1050" b="0" dirty="0">
                          <a:solidFill>
                            <a:srgbClr val="254776"/>
                          </a:solidFill>
                          <a:latin typeface="+mn-lt"/>
                          <a:ea typeface="+mn-ea"/>
                          <a:cs typeface="+mn-ea"/>
                          <a:sym typeface="+mn-lt"/>
                        </a:rPr>
                        <a:t>成本效果分析</a:t>
                      </a:r>
                      <a:endParaRPr lang="en-US" altLang="zh-CN" sz="1050" b="0" dirty="0">
                        <a:solidFill>
                          <a:srgbClr val="254776"/>
                        </a:solidFill>
                        <a:latin typeface="+mn-lt"/>
                        <a:ea typeface="+mn-ea"/>
                        <a:cs typeface="+mn-ea"/>
                        <a:sym typeface="+mn-lt"/>
                      </a:endParaRPr>
                    </a:p>
                    <a:p>
                      <a:pPr marL="9080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050" b="0" dirty="0">
                          <a:solidFill>
                            <a:srgbClr val="254776"/>
                          </a:solidFill>
                          <a:latin typeface="+mn-lt"/>
                          <a:ea typeface="+mn-ea"/>
                          <a:cs typeface="+mn-ea"/>
                          <a:sym typeface="+mn-lt"/>
                        </a:rPr>
                        <a:t>指南</a:t>
                      </a:r>
                      <a:endParaRPr lang="en-CA" sz="1050" b="0" dirty="0">
                        <a:solidFill>
                          <a:srgbClr val="254776"/>
                        </a:solidFill>
                        <a:latin typeface="+mn-lt"/>
                        <a:ea typeface="+mn-ea"/>
                        <a:cs typeface="+mn-ea"/>
                        <a:sym typeface="+mn-lt"/>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9684">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CA" sz="1300" b="0" dirty="0">
                          <a:solidFill>
                            <a:srgbClr val="254776"/>
                          </a:solidFill>
                          <a:latin typeface="+mn-lt"/>
                          <a:ea typeface="+mn-ea"/>
                          <a:cs typeface="+mn-ea"/>
                          <a:sym typeface="+mn-lt"/>
                        </a:rPr>
                        <a:t>… </a:t>
                      </a:r>
                      <a:r>
                        <a:rPr lang="zh-CN" altLang="en-US" sz="1300" b="0" dirty="0">
                          <a:solidFill>
                            <a:srgbClr val="254776"/>
                          </a:solidFill>
                          <a:latin typeface="+mn-lt"/>
                          <a:ea typeface="+mn-ea"/>
                          <a:cs typeface="+mn-ea"/>
                          <a:sym typeface="+mn-lt"/>
                        </a:rPr>
                        <a:t>侧重于特定领域的（并提供多种证据形式）</a:t>
                      </a:r>
                      <a:endParaRPr lang="en-CA" sz="1300" b="0" dirty="0">
                        <a:solidFill>
                          <a:srgbClr val="254776"/>
                        </a:solidFill>
                        <a:latin typeface="+mn-lt"/>
                        <a:ea typeface="+mn-ea"/>
                        <a:cs typeface="+mn-ea"/>
                        <a:sym typeface="+mn-lt"/>
                      </a:endParaRPr>
                    </a:p>
                    <a:p>
                      <a:pPr marL="26987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chemeClr val="tx1"/>
                          </a:solidFill>
                          <a:latin typeface="+mn-lt"/>
                          <a:ea typeface="+mn-ea"/>
                          <a:cs typeface="+mn-ea"/>
                          <a:sym typeface="+mn-lt"/>
                        </a:rPr>
                        <a:t>气候行动</a:t>
                      </a:r>
                      <a:endParaRPr lang="en-CA" sz="1100" b="0" dirty="0">
                        <a:solidFill>
                          <a:schemeClr val="tx1"/>
                        </a:solidFill>
                        <a:latin typeface="+mn-lt"/>
                        <a:ea typeface="+mn-ea"/>
                        <a:cs typeface="+mn-ea"/>
                        <a:sym typeface="+mn-lt"/>
                      </a:endParaRPr>
                    </a:p>
                    <a:p>
                      <a:pPr marL="26987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chemeClr val="tx1"/>
                          </a:solidFill>
                          <a:latin typeface="+mn-lt"/>
                          <a:ea typeface="+mn-ea"/>
                          <a:cs typeface="+mn-ea"/>
                          <a:sym typeface="+mn-lt"/>
                        </a:rPr>
                        <a:t>教育、卫生、公共安全和社会服务等</a:t>
                      </a:r>
                      <a:endParaRPr lang="en-US" altLang="zh-CN" sz="1100" b="0" dirty="0">
                        <a:solidFill>
                          <a:schemeClr val="tx1"/>
                        </a:solidFill>
                        <a:latin typeface="+mn-lt"/>
                        <a:ea typeface="+mn-ea"/>
                        <a:cs typeface="+mn-ea"/>
                        <a:sym typeface="+mn-lt"/>
                      </a:endParaRPr>
                    </a:p>
                    <a:p>
                      <a:pPr marL="269875" marR="0" lvl="1"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chemeClr val="tx1"/>
                          </a:solidFill>
                          <a:latin typeface="+mn-lt"/>
                          <a:ea typeface="+mn-ea"/>
                          <a:cs typeface="+mn-ea"/>
                          <a:sym typeface="+mn-lt"/>
                        </a:rPr>
                        <a:t>国际发展</a:t>
                      </a:r>
                      <a:endParaRPr lang="en-CA" sz="1100" b="0" dirty="0">
                        <a:solidFill>
                          <a:schemeClr val="tx1"/>
                        </a:solidFill>
                        <a:latin typeface="+mn-lt"/>
                        <a:ea typeface="+mn-ea"/>
                        <a:cs typeface="+mn-ea"/>
                        <a:sym typeface="+mn-lt"/>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78" name="Group 77"/>
          <p:cNvGrpSpPr/>
          <p:nvPr/>
        </p:nvGrpSpPr>
        <p:grpSpPr>
          <a:xfrm rot="16200000" flipH="1">
            <a:off x="7577467" y="5454051"/>
            <a:ext cx="173233" cy="145420"/>
            <a:chOff x="5830099" y="0"/>
            <a:chExt cx="64895" cy="288001"/>
          </a:xfrm>
        </p:grpSpPr>
        <p:cxnSp>
          <p:nvCxnSpPr>
            <p:cNvPr id="79" name="Straight Arrow Connector 78"/>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cxnSp>
        <p:nvCxnSpPr>
          <p:cNvPr id="36" name="Straight Arrow Connector 35"/>
          <p:cNvCxnSpPr/>
          <p:nvPr/>
        </p:nvCxnSpPr>
        <p:spPr>
          <a:xfrm flipV="1">
            <a:off x="6432241" y="3195772"/>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5492892" y="3210930"/>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nvGrpSpPr>
          <p:cNvPr id="8" name="Group 7"/>
          <p:cNvGrpSpPr/>
          <p:nvPr/>
        </p:nvGrpSpPr>
        <p:grpSpPr>
          <a:xfrm rot="10800000" flipH="1">
            <a:off x="5769520" y="2254091"/>
            <a:ext cx="188921" cy="288000"/>
            <a:chOff x="5706073" y="0"/>
            <a:chExt cx="188921" cy="288000"/>
          </a:xfrm>
        </p:grpSpPr>
        <p:cxnSp>
          <p:nvCxnSpPr>
            <p:cNvPr id="9" name="Straight Arrow Connector 8"/>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42" name="Rounded Rectangle 41"/>
          <p:cNvSpPr/>
          <p:nvPr/>
        </p:nvSpPr>
        <p:spPr>
          <a:xfrm>
            <a:off x="7780572" y="4616993"/>
            <a:ext cx="1821235" cy="2090031"/>
          </a:xfrm>
          <a:prstGeom prst="roundRect">
            <a:avLst/>
          </a:prstGeom>
          <a:solidFill>
            <a:srgbClr val="CC76A6">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mn-ea"/>
              <a:sym typeface="+mn-lt"/>
            </a:endParaRPr>
          </a:p>
        </p:txBody>
      </p:sp>
      <p:graphicFrame>
        <p:nvGraphicFramePr>
          <p:cNvPr id="38" name="Table 37"/>
          <p:cNvGraphicFramePr>
            <a:graphicFrameLocks noGrp="1"/>
          </p:cNvGraphicFramePr>
          <p:nvPr>
            <p:extLst>
              <p:ext uri="{D42A27DB-BD31-4B8C-83A1-F6EECF244321}">
                <p14:modId xmlns:p14="http://schemas.microsoft.com/office/powerpoint/2010/main" val="2618723741"/>
              </p:ext>
            </p:extLst>
          </p:nvPr>
        </p:nvGraphicFramePr>
        <p:xfrm>
          <a:off x="7822621" y="4736996"/>
          <a:ext cx="1876592" cy="1981179"/>
        </p:xfrm>
        <a:graphic>
          <a:graphicData uri="http://schemas.openxmlformats.org/drawingml/2006/table">
            <a:tbl>
              <a:tblPr firstRow="1" firstCol="1" bandRow="1"/>
              <a:tblGrid>
                <a:gridCol w="1876592">
                  <a:extLst>
                    <a:ext uri="{9D8B030D-6E8A-4147-A177-3AD203B41FA5}">
                      <a16:colId xmlns:a16="http://schemas.microsoft.com/office/drawing/2014/main" val="20000"/>
                    </a:ext>
                  </a:extLst>
                </a:gridCol>
              </a:tblGrid>
              <a:tr h="1981179">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CA" sz="200" b="1" dirty="0">
                        <a:solidFill>
                          <a:schemeClr val="tx1"/>
                        </a:solidFill>
                        <a:latin typeface="+mn-lt"/>
                        <a:ea typeface="+mn-ea"/>
                        <a:cs typeface="+mn-ea"/>
                        <a:sym typeface="+mn-lt"/>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300" b="1" dirty="0">
                          <a:solidFill>
                            <a:srgbClr val="254776"/>
                          </a:solidFill>
                          <a:latin typeface="+mn-lt"/>
                          <a:ea typeface="+mn-ea"/>
                          <a:cs typeface="+mn-ea"/>
                          <a:sym typeface="+mn-lt"/>
                        </a:rPr>
                        <a:t>证据综合基础设施协作</a:t>
                      </a:r>
                      <a:endParaRPr lang="en-US" altLang="zh-CN" sz="1300" b="1" dirty="0">
                        <a:solidFill>
                          <a:srgbClr val="254776"/>
                        </a:solidFill>
                        <a:latin typeface="+mn-lt"/>
                        <a:ea typeface="+mn-ea"/>
                        <a:cs typeface="+mn-ea"/>
                        <a:sym typeface="+mn-lt"/>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300" b="1" dirty="0">
                          <a:solidFill>
                            <a:srgbClr val="254776"/>
                          </a:solidFill>
                          <a:latin typeface="+mn-lt"/>
                          <a:ea typeface="+mn-ea"/>
                          <a:cs typeface="+mn-ea"/>
                          <a:sym typeface="+mn-lt"/>
                        </a:rPr>
                        <a:t>组织</a:t>
                      </a:r>
                      <a:endParaRPr lang="zh-CN" altLang="en-US" sz="1300" b="1" dirty="0">
                        <a:solidFill>
                          <a:srgbClr val="254776"/>
                        </a:solidFill>
                        <a:highlight>
                          <a:srgbClr val="FFFF00"/>
                        </a:highlight>
                        <a:latin typeface="+mn-lt"/>
                        <a:ea typeface="+mn-ea"/>
                        <a:cs typeface="+mn-ea"/>
                        <a:sym typeface="+mn-lt"/>
                      </a:endParaRPr>
                    </a:p>
                    <a:p>
                      <a:pPr marL="90805" marR="0"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rgbClr val="254776"/>
                          </a:solidFill>
                          <a:latin typeface="+mn-lt"/>
                          <a:ea typeface="+mn-ea"/>
                          <a:cs typeface="+mn-ea"/>
                          <a:sym typeface="+mn-lt"/>
                        </a:rPr>
                        <a:t>切实可行的见解</a:t>
                      </a:r>
                    </a:p>
                    <a:p>
                      <a:pPr marL="90805" marR="0"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rgbClr val="254776"/>
                          </a:solidFill>
                          <a:latin typeface="+mn-lt"/>
                          <a:ea typeface="+mn-ea"/>
                          <a:cs typeface="+mn-ea"/>
                          <a:sym typeface="+mn-lt"/>
                        </a:rPr>
                        <a:t>动态证据综合</a:t>
                      </a:r>
                    </a:p>
                    <a:p>
                      <a:pPr marL="90805" marR="0" indent="-9080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100" b="0" dirty="0">
                          <a:solidFill>
                            <a:srgbClr val="254776"/>
                          </a:solidFill>
                          <a:latin typeface="+mn-lt"/>
                          <a:ea typeface="+mn-ea"/>
                          <a:cs typeface="+mn-ea"/>
                          <a:sym typeface="+mn-lt"/>
                        </a:rPr>
                        <a:t>支持需求方参与、数据共享和再利用、人工智能的使用、方法创新和资源共享的基础设施</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5" name="Group 34"/>
          <p:cNvGrpSpPr/>
          <p:nvPr/>
        </p:nvGrpSpPr>
        <p:grpSpPr>
          <a:xfrm rot="10800000" flipH="1">
            <a:off x="5760534" y="4229538"/>
            <a:ext cx="188921" cy="288000"/>
            <a:chOff x="5706073" y="0"/>
            <a:chExt cx="188921" cy="288000"/>
          </a:xfrm>
        </p:grpSpPr>
        <p:cxnSp>
          <p:nvCxnSpPr>
            <p:cNvPr id="40" name="Straight Arrow Connector 39"/>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7" name="Slide Number Placeholder 4"/>
          <p:cNvSpPr>
            <a:spLocks noGrp="1"/>
          </p:cNvSpPr>
          <p:nvPr>
            <p:ph type="sldNum" sz="quarter" idx="4"/>
          </p:nvPr>
        </p:nvSpPr>
        <p:spPr>
          <a:xfrm>
            <a:off x="11783932" y="6463958"/>
            <a:ext cx="357352" cy="365125"/>
          </a:xfrm>
        </p:spPr>
        <p:txBody>
          <a:bodyPr/>
          <a:lstStyle/>
          <a:p>
            <a:fld id="{E2CB33EA-91D6-F140-A440-0A130B2A34DE}" type="slidenum">
              <a:rPr lang="en-US" smtClean="0">
                <a:latin typeface="+mn-lt"/>
                <a:ea typeface="+mn-ea"/>
                <a:cs typeface="+mn-ea"/>
                <a:sym typeface="+mn-lt"/>
              </a:rPr>
              <a:t>1</a:t>
            </a:fld>
            <a:endParaRPr lang="en-US" dirty="0">
              <a:latin typeface="+mn-lt"/>
              <a:ea typeface="+mn-ea"/>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rot="10800000">
            <a:off x="4765773" y="5572862"/>
            <a:ext cx="1716048" cy="319995"/>
            <a:chOff x="101017" y="2582243"/>
            <a:chExt cx="1716048" cy="319995"/>
          </a:xfrm>
        </p:grpSpPr>
        <p:pic>
          <p:nvPicPr>
            <p:cNvPr id="81" name="Picture 80"/>
            <p:cNvPicPr>
              <a:picLocks noChangeAspect="1"/>
            </p:cNvPicPr>
            <p:nvPr/>
          </p:nvPicPr>
          <p:blipFill rotWithShape="1">
            <a:blip r:embed="rId3" cstate="email"/>
            <a:srcRect/>
            <a:stretch>
              <a:fillRect/>
            </a:stretch>
          </p:blipFill>
          <p:spPr>
            <a:xfrm>
              <a:off x="101017" y="2582243"/>
              <a:ext cx="1716048" cy="319995"/>
            </a:xfrm>
            <a:prstGeom prst="rect">
              <a:avLst/>
            </a:prstGeom>
          </p:spPr>
        </p:pic>
        <p:pic>
          <p:nvPicPr>
            <p:cNvPr id="82" name="Picture 81"/>
            <p:cNvPicPr>
              <a:picLocks noChangeAspect="1"/>
            </p:cNvPicPr>
            <p:nvPr/>
          </p:nvPicPr>
          <p:blipFill rotWithShape="1">
            <a:blip r:embed="rId3" cstate="email"/>
            <a:srcRect/>
            <a:stretch>
              <a:fillRect/>
            </a:stretch>
          </p:blipFill>
          <p:spPr>
            <a:xfrm>
              <a:off x="101017" y="2582243"/>
              <a:ext cx="1716048" cy="319995"/>
            </a:xfrm>
            <a:prstGeom prst="rect">
              <a:avLst/>
            </a:prstGeom>
          </p:spPr>
        </p:pic>
      </p:grpSp>
      <p:grpSp>
        <p:nvGrpSpPr>
          <p:cNvPr id="56" name="Group 55"/>
          <p:cNvGrpSpPr/>
          <p:nvPr/>
        </p:nvGrpSpPr>
        <p:grpSpPr>
          <a:xfrm rot="10800000">
            <a:off x="4795262" y="3073873"/>
            <a:ext cx="1716048" cy="319995"/>
            <a:chOff x="101017" y="2582243"/>
            <a:chExt cx="1716048" cy="319995"/>
          </a:xfrm>
        </p:grpSpPr>
        <p:pic>
          <p:nvPicPr>
            <p:cNvPr id="57" name="Picture 56"/>
            <p:cNvPicPr>
              <a:picLocks noChangeAspect="1"/>
            </p:cNvPicPr>
            <p:nvPr/>
          </p:nvPicPr>
          <p:blipFill rotWithShape="1">
            <a:blip r:embed="rId3" cstate="email"/>
            <a:srcRect/>
            <a:stretch>
              <a:fillRect/>
            </a:stretch>
          </p:blipFill>
          <p:spPr>
            <a:xfrm>
              <a:off x="101017" y="2582243"/>
              <a:ext cx="1716048" cy="319995"/>
            </a:xfrm>
            <a:prstGeom prst="rect">
              <a:avLst/>
            </a:prstGeom>
          </p:spPr>
        </p:pic>
        <p:pic>
          <p:nvPicPr>
            <p:cNvPr id="58" name="Picture 57"/>
            <p:cNvPicPr>
              <a:picLocks noChangeAspect="1"/>
            </p:cNvPicPr>
            <p:nvPr/>
          </p:nvPicPr>
          <p:blipFill rotWithShape="1">
            <a:blip r:embed="rId3" cstate="email"/>
            <a:srcRect/>
            <a:stretch>
              <a:fillRect/>
            </a:stretch>
          </p:blipFill>
          <p:spPr>
            <a:xfrm>
              <a:off x="101017" y="2582243"/>
              <a:ext cx="1716048" cy="319995"/>
            </a:xfrm>
            <a:prstGeom prst="rect">
              <a:avLst/>
            </a:prstGeom>
          </p:spPr>
        </p:pic>
      </p:grpSp>
      <p:graphicFrame>
        <p:nvGraphicFramePr>
          <p:cNvPr id="67" name="Table 66"/>
          <p:cNvGraphicFramePr>
            <a:graphicFrameLocks noGrp="1"/>
          </p:cNvGraphicFramePr>
          <p:nvPr/>
        </p:nvGraphicFramePr>
        <p:xfrm>
          <a:off x="187703" y="5429788"/>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20000"/>
                    </a:ext>
                  </a:extLst>
                </a:gridCol>
                <a:gridCol w="1530229">
                  <a:extLst>
                    <a:ext uri="{9D8B030D-6E8A-4147-A177-3AD203B41FA5}">
                      <a16:colId xmlns:a16="http://schemas.microsoft.com/office/drawing/2014/main" val="20001"/>
                    </a:ext>
                  </a:extLst>
                </a:gridCol>
              </a:tblGrid>
              <a:tr h="373385">
                <a:tc>
                  <a:txBody>
                    <a:bodyPr/>
                    <a:lstStyle/>
                    <a:p>
                      <a:endParaRPr lang="en-US" sz="1600" dirty="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数据分析</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3385">
                <a:tc>
                  <a:txBody>
                    <a:bodyPr/>
                    <a:lstStyle/>
                    <a:p>
                      <a:endParaRPr lang="en-US" sz="1600" dirty="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评价</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3385">
                <a:tc>
                  <a:txBody>
                    <a:bodyPr/>
                    <a:lstStyle/>
                    <a:p>
                      <a:endParaRPr lang="en-US" sz="160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定性见解</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59" name="Table 58"/>
          <p:cNvGraphicFramePr>
            <a:graphicFrameLocks noGrp="1"/>
          </p:cNvGraphicFramePr>
          <p:nvPr/>
        </p:nvGraphicFramePr>
        <p:xfrm>
          <a:off x="4830064" y="2938208"/>
          <a:ext cx="2186639" cy="1866925"/>
        </p:xfrm>
        <a:graphic>
          <a:graphicData uri="http://schemas.openxmlformats.org/drawingml/2006/table">
            <a:tbl>
              <a:tblPr firstRow="1" firstCol="1" bandRow="1"/>
              <a:tblGrid>
                <a:gridCol w="370803">
                  <a:extLst>
                    <a:ext uri="{9D8B030D-6E8A-4147-A177-3AD203B41FA5}">
                      <a16:colId xmlns:a16="http://schemas.microsoft.com/office/drawing/2014/main" val="20000"/>
                    </a:ext>
                  </a:extLst>
                </a:gridCol>
                <a:gridCol w="1815836">
                  <a:extLst>
                    <a:ext uri="{9D8B030D-6E8A-4147-A177-3AD203B41FA5}">
                      <a16:colId xmlns:a16="http://schemas.microsoft.com/office/drawing/2014/main" val="20001"/>
                    </a:ext>
                  </a:extLst>
                </a:gridCol>
              </a:tblGrid>
              <a:tr h="373385">
                <a:tc>
                  <a:txBody>
                    <a:bodyPr/>
                    <a:lstStyle/>
                    <a:p>
                      <a:endParaRPr lang="en-US" sz="1600" dirty="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建模</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3385">
                <a:tc>
                  <a:txBody>
                    <a:bodyPr/>
                    <a:lstStyle/>
                    <a:p>
                      <a:endParaRPr lang="en-US" sz="1600" dirty="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评价</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3385">
                <a:tc>
                  <a:txBody>
                    <a:bodyPr/>
                    <a:lstStyle/>
                    <a:p>
                      <a:endParaRPr lang="en-US" sz="160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定性见解</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3385">
                <a:tc>
                  <a:txBody>
                    <a:bodyPr/>
                    <a:lstStyle/>
                    <a:p>
                      <a:endParaRPr lang="en-US" sz="160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CA" sz="1050" b="0" i="0" u="none" strike="noStrike" kern="1200" cap="none" spc="0" normalizeH="0" baseline="0" noProof="0" dirty="0">
                          <a:ln>
                            <a:noFill/>
                          </a:ln>
                          <a:solidFill>
                            <a:srgbClr val="254776"/>
                          </a:solidFill>
                          <a:effectLst/>
                          <a:uLnTx/>
                          <a:uFillTx/>
                          <a:latin typeface="+mn-lt"/>
                          <a:ea typeface="+mn-ea"/>
                          <a:cs typeface="+mn-ea"/>
                          <a:sym typeface="+mn-lt"/>
                        </a:rPr>
                        <a:t>   </a:t>
                      </a:r>
                      <a:r>
                        <a:rPr kumimoji="0" lang="zh-CN" altLang="en-US" sz="1050" b="0" i="0" u="none" strike="noStrike" kern="1200" cap="none" spc="0" normalizeH="0" baseline="0" noProof="0" dirty="0">
                          <a:ln>
                            <a:noFill/>
                          </a:ln>
                          <a:solidFill>
                            <a:srgbClr val="254776"/>
                          </a:solidFill>
                          <a:effectLst/>
                          <a:uLnTx/>
                          <a:uFillTx/>
                          <a:latin typeface="+mn-lt"/>
                          <a:ea typeface="+mn-ea"/>
                          <a:cs typeface="+mn-ea"/>
                          <a:sym typeface="+mn-lt"/>
                        </a:rPr>
                        <a:t>指南</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3385">
                <a:tc>
                  <a:txBody>
                    <a:bodyPr/>
                    <a:lstStyle/>
                    <a:p>
                      <a:endParaRPr lang="en-US" sz="1600" dirty="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CA" sz="1050" b="0" i="0" u="none" strike="noStrike" kern="1200" cap="none" spc="0" normalizeH="0" baseline="0" noProof="0" dirty="0">
                          <a:ln>
                            <a:noFill/>
                          </a:ln>
                          <a:solidFill>
                            <a:srgbClr val="254776"/>
                          </a:solidFill>
                          <a:effectLst/>
                          <a:uLnTx/>
                          <a:uFillTx/>
                          <a:latin typeface="+mn-lt"/>
                          <a:ea typeface="+mn-ea"/>
                          <a:cs typeface="+mn-ea"/>
                          <a:sym typeface="+mn-lt"/>
                        </a:rPr>
                        <a:t>   </a:t>
                      </a:r>
                      <a:r>
                        <a:rPr kumimoji="0" lang="zh-CN" altLang="en-US" sz="1050" b="0" i="0" u="none" strike="noStrike" kern="1200" cap="none" spc="0" normalizeH="0" baseline="0" noProof="0" dirty="0">
                          <a:ln>
                            <a:noFill/>
                          </a:ln>
                          <a:solidFill>
                            <a:srgbClr val="254776"/>
                          </a:solidFill>
                          <a:effectLst/>
                          <a:uLnTx/>
                          <a:uFillTx/>
                          <a:latin typeface="+mn-lt"/>
                          <a:ea typeface="+mn-ea"/>
                          <a:cs typeface="+mn-ea"/>
                          <a:sym typeface="+mn-lt"/>
                        </a:rPr>
                        <a:t>技术评估</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75" name="Table 74"/>
          <p:cNvGraphicFramePr>
            <a:graphicFrameLocks noGrp="1"/>
          </p:cNvGraphicFramePr>
          <p:nvPr/>
        </p:nvGraphicFramePr>
        <p:xfrm>
          <a:off x="4777360" y="5495929"/>
          <a:ext cx="2280606" cy="1120155"/>
        </p:xfrm>
        <a:graphic>
          <a:graphicData uri="http://schemas.openxmlformats.org/drawingml/2006/table">
            <a:tbl>
              <a:tblPr firstRow="1" firstCol="1" bandRow="1"/>
              <a:tblGrid>
                <a:gridCol w="386737">
                  <a:extLst>
                    <a:ext uri="{9D8B030D-6E8A-4147-A177-3AD203B41FA5}">
                      <a16:colId xmlns:a16="http://schemas.microsoft.com/office/drawing/2014/main" val="20000"/>
                    </a:ext>
                  </a:extLst>
                </a:gridCol>
                <a:gridCol w="1893869">
                  <a:extLst>
                    <a:ext uri="{9D8B030D-6E8A-4147-A177-3AD203B41FA5}">
                      <a16:colId xmlns:a16="http://schemas.microsoft.com/office/drawing/2014/main" val="20001"/>
                    </a:ext>
                  </a:extLst>
                </a:gridCol>
              </a:tblGrid>
              <a:tr h="373385">
                <a:tc>
                  <a:txBody>
                    <a:bodyPr/>
                    <a:lstStyle/>
                    <a:p>
                      <a:endParaRPr lang="en-US" sz="1600" dirty="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行为</a:t>
                      </a:r>
                      <a:r>
                        <a:rPr lang="en-US" altLang="zh-CN" sz="1050" b="0" dirty="0">
                          <a:solidFill>
                            <a:srgbClr val="254776"/>
                          </a:solidFill>
                          <a:effectLst/>
                          <a:latin typeface="+mn-lt"/>
                          <a:ea typeface="+mn-ea"/>
                          <a:cs typeface="+mn-ea"/>
                          <a:sym typeface="+mn-lt"/>
                        </a:rPr>
                        <a:t>/</a:t>
                      </a:r>
                      <a:r>
                        <a:rPr lang="zh-CN" altLang="en-US" sz="1050" b="0" dirty="0">
                          <a:solidFill>
                            <a:srgbClr val="254776"/>
                          </a:solidFill>
                          <a:effectLst/>
                          <a:latin typeface="+mn-lt"/>
                          <a:ea typeface="+mn-ea"/>
                          <a:cs typeface="+mn-ea"/>
                          <a:sym typeface="+mn-lt"/>
                        </a:rPr>
                        <a:t>实施研究</a:t>
                      </a:r>
                      <a:endParaRPr lang="en-CA" sz="9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3385">
                <a:tc>
                  <a:txBody>
                    <a:bodyPr/>
                    <a:lstStyle/>
                    <a:p>
                      <a:endParaRPr lang="en-US" sz="1600" dirty="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定性见解</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3385">
                <a:tc>
                  <a:txBody>
                    <a:bodyPr/>
                    <a:lstStyle/>
                    <a:p>
                      <a:endParaRPr lang="en-US" sz="160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lang="en-CA" sz="9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nvGraphicFramePr>
        <p:xfrm>
          <a:off x="169484" y="2928986"/>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20000"/>
                    </a:ext>
                  </a:extLst>
                </a:gridCol>
                <a:gridCol w="1530229">
                  <a:extLst>
                    <a:ext uri="{9D8B030D-6E8A-4147-A177-3AD203B41FA5}">
                      <a16:colId xmlns:a16="http://schemas.microsoft.com/office/drawing/2014/main" val="20001"/>
                    </a:ext>
                  </a:extLst>
                </a:gridCol>
              </a:tblGrid>
              <a:tr h="373385">
                <a:tc>
                  <a:txBody>
                    <a:bodyPr/>
                    <a:lstStyle/>
                    <a:p>
                      <a:endParaRPr lang="en-US" sz="160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sz="1050" b="0" dirty="0">
                          <a:solidFill>
                            <a:srgbClr val="254776"/>
                          </a:solidFill>
                          <a:effectLst/>
                          <a:latin typeface="+mn-lt"/>
                          <a:ea typeface="+mn-ea"/>
                          <a:cs typeface="+mn-ea"/>
                          <a:sym typeface="+mn-lt"/>
                        </a:rPr>
                        <a:t>   </a:t>
                      </a:r>
                      <a:r>
                        <a:rPr lang="zh-CN" altLang="en-US" sz="1050" b="0" dirty="0">
                          <a:solidFill>
                            <a:schemeClr val="tx1"/>
                          </a:solidFill>
                          <a:effectLst/>
                          <a:latin typeface="+mn-lt"/>
                          <a:ea typeface="+mn-ea"/>
                          <a:cs typeface="+mn-ea"/>
                          <a:sym typeface="+mn-lt"/>
                        </a:rPr>
                        <a:t>数据分析</a:t>
                      </a:r>
                      <a:endParaRPr lang="en-CA" sz="700" b="0" dirty="0">
                        <a:solidFill>
                          <a:schemeClr val="tx1"/>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3385">
                <a:tc>
                  <a:txBody>
                    <a:bodyPr/>
                    <a:lstStyle/>
                    <a:p>
                      <a:endParaRPr lang="en-US" sz="1600" dirty="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建模</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3385">
                <a:tc>
                  <a:txBody>
                    <a:bodyPr/>
                    <a:lstStyle/>
                    <a:p>
                      <a:endParaRPr lang="en-US" sz="1600">
                        <a:latin typeface="+mn-lt"/>
                        <a:ea typeface="+mn-ea"/>
                        <a:cs typeface="+mn-ea"/>
                        <a:sym typeface="+mn-lt"/>
                      </a:endParaRPr>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sz="1050" b="0" dirty="0">
                          <a:solidFill>
                            <a:srgbClr val="254776"/>
                          </a:solidFill>
                          <a:effectLst/>
                          <a:latin typeface="+mn-lt"/>
                          <a:ea typeface="+mn-ea"/>
                          <a:cs typeface="+mn-ea"/>
                          <a:sym typeface="+mn-lt"/>
                        </a:rPr>
                        <a:t>   </a:t>
                      </a:r>
                      <a:r>
                        <a:rPr lang="zh-CN" altLang="en-US" sz="1050" b="0" dirty="0">
                          <a:solidFill>
                            <a:srgbClr val="254776"/>
                          </a:solidFill>
                          <a:effectLst/>
                          <a:latin typeface="+mn-lt"/>
                          <a:ea typeface="+mn-ea"/>
                          <a:cs typeface="+mn-ea"/>
                          <a:sym typeface="+mn-lt"/>
                        </a:rPr>
                        <a:t>定性见解</a:t>
                      </a:r>
                      <a:endParaRPr lang="en-CA" sz="700" b="0" dirty="0">
                        <a:solidFill>
                          <a:srgbClr val="254776"/>
                        </a:solidFill>
                        <a:effectLst/>
                        <a:latin typeface="+mn-lt"/>
                        <a:ea typeface="+mn-ea"/>
                        <a:cs typeface="+mn-ea"/>
                        <a:sym typeface="+mn-lt"/>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0" name="Title 14"/>
          <p:cNvSpPr>
            <a:spLocks noGrp="1"/>
          </p:cNvSpPr>
          <p:nvPr>
            <p:ph type="title"/>
          </p:nvPr>
        </p:nvSpPr>
        <p:spPr/>
        <p:txBody>
          <a:bodyPr>
            <a:noAutofit/>
          </a:bodyPr>
          <a:lstStyle/>
          <a:p>
            <a:pPr defTabSz="914400" hangingPunct="0">
              <a:spcBef>
                <a:spcPts val="0"/>
              </a:spcBef>
              <a:defRPr/>
            </a:pPr>
            <a:r>
              <a:rPr lang="zh-CN" altLang="en-US" sz="2300" dirty="0">
                <a:solidFill>
                  <a:schemeClr val="tx1"/>
                </a:solidFill>
                <a:latin typeface="+mn-lt"/>
                <a:ea typeface="+mn-ea"/>
                <a:cs typeface="+mn-ea"/>
                <a:sym typeface="+mn-lt"/>
              </a:rPr>
              <a:t>证据支持机构</a:t>
            </a:r>
            <a:r>
              <a:rPr kumimoji="0" lang="zh-CN" altLang="en-US" sz="2300" i="0" u="none" strike="noStrike" kern="0" cap="none" spc="0" normalizeH="0" baseline="0" noProof="0" dirty="0">
                <a:ln>
                  <a:noFill/>
                </a:ln>
                <a:solidFill>
                  <a:schemeClr val="tx1"/>
                </a:solidFill>
                <a:effectLst/>
                <a:uLnTx/>
                <a:uFillTx/>
                <a:latin typeface="+mn-lt"/>
                <a:ea typeface="+mn-ea"/>
                <a:cs typeface="+mn-ea"/>
                <a:sym typeface="+mn-lt"/>
              </a:rPr>
              <a:t>将支持政府决策者</a:t>
            </a:r>
            <a:r>
              <a:rPr lang="zh-CN" altLang="en-US" sz="2300" kern="0" dirty="0">
                <a:solidFill>
                  <a:schemeClr val="tx1"/>
                </a:solidFill>
                <a:latin typeface="+mn-lt"/>
                <a:ea typeface="+mn-ea"/>
                <a:cs typeface="+mn-ea"/>
                <a:sym typeface="+mn-lt"/>
              </a:rPr>
              <a:t>快速访问</a:t>
            </a:r>
            <a:r>
              <a:rPr kumimoji="0" lang="zh-CN" altLang="en-US" sz="2300" i="0" u="none" strike="noStrike" kern="0" cap="none" spc="0" normalizeH="0" baseline="0" noProof="0" dirty="0">
                <a:ln>
                  <a:noFill/>
                </a:ln>
                <a:solidFill>
                  <a:schemeClr val="tx1"/>
                </a:solidFill>
                <a:effectLst/>
                <a:uLnTx/>
                <a:uFillTx/>
                <a:latin typeface="+mn-lt"/>
                <a:ea typeface="+mn-ea"/>
                <a:cs typeface="+mn-ea"/>
                <a:sym typeface="+mn-lt"/>
              </a:rPr>
              <a:t>全球证据，提供高度本土化的见解，同时提供从国家（和地方）层面证据中所得的见解</a:t>
            </a:r>
            <a:endParaRPr kumimoji="0" lang="en-US" sz="2300" i="0" u="none" strike="noStrike" kern="0" cap="none" spc="0" normalizeH="0" baseline="0" noProof="0" dirty="0">
              <a:ln>
                <a:noFill/>
              </a:ln>
              <a:solidFill>
                <a:srgbClr val="FF0000"/>
              </a:solidFill>
              <a:effectLst/>
              <a:uLnTx/>
              <a:uFillTx/>
              <a:latin typeface="+mn-lt"/>
              <a:ea typeface="+mn-ea"/>
              <a:cs typeface="+mn-ea"/>
              <a:sym typeface="+mn-lt"/>
            </a:endParaRPr>
          </a:p>
        </p:txBody>
      </p:sp>
      <p:cxnSp>
        <p:nvCxnSpPr>
          <p:cNvPr id="26" name="Straight Connector 25"/>
          <p:cNvCxnSpPr/>
          <p:nvPr/>
        </p:nvCxnSpPr>
        <p:spPr>
          <a:xfrm flipH="1">
            <a:off x="6883537" y="1392835"/>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3043" y="2415936"/>
            <a:ext cx="2044391"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6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cs typeface="+mn-ea"/>
                <a:sym typeface="+mn-lt"/>
              </a:rPr>
              <a:t>理解问题及原因</a:t>
            </a:r>
            <a:endParaRPr kumimoji="0" lang="en-CA" sz="1200" b="0" i="0" u="none" strike="noStrike" kern="1200" cap="none" spc="0" normalizeH="0" baseline="0" noProof="0" dirty="0">
              <a:ln>
                <a:noFill/>
              </a:ln>
              <a:effectLst/>
              <a:uLnTx/>
              <a:uFillTx/>
              <a:cs typeface="+mn-ea"/>
              <a:sym typeface="+mn-lt"/>
            </a:endParaRPr>
          </a:p>
        </p:txBody>
      </p:sp>
      <p:sp>
        <p:nvSpPr>
          <p:cNvPr id="28" name="TextBox 27"/>
          <p:cNvSpPr txBox="1"/>
          <p:nvPr/>
        </p:nvSpPr>
        <p:spPr>
          <a:xfrm>
            <a:off x="4619333" y="2418335"/>
            <a:ext cx="183262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cs typeface="+mn-ea"/>
                <a:sym typeface="+mn-lt"/>
              </a:rPr>
              <a:t>选择解决问题的方案</a:t>
            </a:r>
            <a:endParaRPr kumimoji="0" lang="en-CA" sz="1200" b="0" i="0" u="none" strike="noStrike" kern="1200" cap="none" spc="0" normalizeH="0" baseline="0" noProof="0" dirty="0">
              <a:ln>
                <a:noFill/>
              </a:ln>
              <a:effectLst/>
              <a:uLnTx/>
              <a:uFillTx/>
              <a:cs typeface="+mn-ea"/>
              <a:sym typeface="+mn-lt"/>
            </a:endParaRPr>
          </a:p>
        </p:txBody>
      </p:sp>
      <p:sp>
        <p:nvSpPr>
          <p:cNvPr id="29" name="TextBox 28"/>
          <p:cNvSpPr txBox="1"/>
          <p:nvPr/>
        </p:nvSpPr>
        <p:spPr>
          <a:xfrm>
            <a:off x="4636567" y="4970236"/>
            <a:ext cx="209968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cs typeface="+mn-ea"/>
                <a:sym typeface="+mn-lt"/>
              </a:rPr>
              <a:t>确认实施考虑的因素</a:t>
            </a:r>
            <a:endParaRPr kumimoji="0" lang="en-CA" sz="1200" b="0" i="0" u="none" strike="noStrike" kern="1200" cap="none" spc="0" normalizeH="0" baseline="0" noProof="0" dirty="0">
              <a:ln>
                <a:noFill/>
              </a:ln>
              <a:effectLst/>
              <a:uLnTx/>
              <a:uFillTx/>
              <a:cs typeface="+mn-ea"/>
              <a:sym typeface="+mn-lt"/>
            </a:endParaRPr>
          </a:p>
        </p:txBody>
      </p:sp>
      <p:sp>
        <p:nvSpPr>
          <p:cNvPr id="31" name="TextBox 30"/>
          <p:cNvSpPr txBox="1"/>
          <p:nvPr/>
        </p:nvSpPr>
        <p:spPr>
          <a:xfrm>
            <a:off x="-254086" y="4913351"/>
            <a:ext cx="21895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600" rtl="0" eaLnBrk="1" fontAlgn="auto" latinLnBrk="0" hangingPunct="1">
              <a:lnSpc>
                <a:spcPct val="100000"/>
              </a:lnSpc>
              <a:spcBef>
                <a:spcPts val="0"/>
              </a:spcBef>
              <a:spcAft>
                <a:spcPts val="0"/>
              </a:spcAft>
              <a:buClrTx/>
              <a:buSzTx/>
              <a:buFontTx/>
              <a:buNone/>
              <a:defRPr/>
            </a:pPr>
            <a:r>
              <a:rPr lang="zh-CN" altLang="en-US" sz="1200" dirty="0">
                <a:cs typeface="+mn-ea"/>
                <a:sym typeface="+mn-lt"/>
              </a:rPr>
              <a:t>监测</a:t>
            </a:r>
            <a:r>
              <a:rPr kumimoji="0" lang="zh-CN" altLang="en-US" sz="1200" b="0" i="0" u="none" strike="noStrike" kern="1200" cap="none" spc="0" normalizeH="0" baseline="0" noProof="0" dirty="0">
                <a:ln>
                  <a:noFill/>
                </a:ln>
                <a:effectLst/>
                <a:uLnTx/>
                <a:uFillTx/>
                <a:cs typeface="+mn-ea"/>
                <a:sym typeface="+mn-lt"/>
              </a:rPr>
              <a:t>实施和评估的效果</a:t>
            </a:r>
            <a:endParaRPr kumimoji="0" lang="en-CA" sz="1200" b="0" i="0" u="none" strike="noStrike" kern="1200" cap="none" spc="0" normalizeH="0" baseline="0" noProof="0" dirty="0">
              <a:ln>
                <a:noFill/>
              </a:ln>
              <a:effectLst/>
              <a:uLnTx/>
              <a:uFillTx/>
              <a:cs typeface="+mn-ea"/>
              <a:sym typeface="+mn-lt"/>
            </a:endParaRPr>
          </a:p>
        </p:txBody>
      </p:sp>
      <p:sp>
        <p:nvSpPr>
          <p:cNvPr id="18" name="TextBox 17"/>
          <p:cNvSpPr txBox="1"/>
          <p:nvPr/>
        </p:nvSpPr>
        <p:spPr>
          <a:xfrm>
            <a:off x="9983807" y="3438616"/>
            <a:ext cx="215970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effectLst/>
                <a:uLnTx/>
                <a:uFillTx/>
                <a:cs typeface="+mn-ea"/>
                <a:sym typeface="+mn-lt"/>
              </a:rPr>
              <a:t>范围审查</a:t>
            </a:r>
            <a:br>
              <a:rPr kumimoji="0" lang="en-CA" sz="1000" b="0" i="0" u="none" strike="noStrike" kern="1200" cap="none" spc="0" normalizeH="0" baseline="0" noProof="0" dirty="0">
                <a:ln>
                  <a:noFill/>
                </a:ln>
                <a:effectLst/>
                <a:uLnTx/>
                <a:uFillTx/>
                <a:cs typeface="+mn-ea"/>
                <a:sym typeface="+mn-lt"/>
              </a:rPr>
            </a:br>
            <a:r>
              <a:rPr lang="zh-CN" altLang="en-US" sz="1000" dirty="0">
                <a:cs typeface="+mn-ea"/>
                <a:sym typeface="+mn-lt"/>
              </a:rPr>
              <a:t>（基于国家和全球层面完成的前瞻性工作）</a:t>
            </a:r>
            <a:endParaRPr kumimoji="0" lang="en-CA" sz="1000" b="0" i="0" u="none" strike="noStrike" kern="1200" cap="none" spc="0" normalizeH="0" baseline="0" noProof="0" dirty="0">
              <a:ln>
                <a:noFill/>
              </a:ln>
              <a:effectLst/>
              <a:uLnTx/>
              <a:uFillTx/>
              <a:cs typeface="+mn-ea"/>
              <a:sym typeface="+mn-lt"/>
            </a:endParaRPr>
          </a:p>
        </p:txBody>
      </p:sp>
      <p:sp>
        <p:nvSpPr>
          <p:cNvPr id="19" name="TextBox 18"/>
          <p:cNvSpPr txBox="1"/>
          <p:nvPr/>
        </p:nvSpPr>
        <p:spPr>
          <a:xfrm>
            <a:off x="9990826" y="4116399"/>
            <a:ext cx="214566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effectLst/>
                <a:uLnTx/>
                <a:uFillTx/>
                <a:cs typeface="+mn-ea"/>
                <a:sym typeface="+mn-lt"/>
              </a:rPr>
              <a:t>关键知情者访谈总结</a:t>
            </a:r>
            <a:r>
              <a:rPr kumimoji="0" lang="zh-CN" altLang="en-US" sz="1000" b="0" i="0" u="none" strike="noStrike" kern="1200" cap="none" spc="0" normalizeH="0" baseline="0" noProof="0" dirty="0">
                <a:ln>
                  <a:noFill/>
                </a:ln>
                <a:effectLst/>
                <a:uLnTx/>
                <a:uFillTx/>
                <a:cs typeface="+mn-ea"/>
                <a:sym typeface="+mn-lt"/>
              </a:rPr>
              <a:t>（借助丰富的经验）和</a:t>
            </a:r>
            <a:r>
              <a:rPr kumimoji="0" lang="zh-CN" altLang="en-US" sz="1000" b="1" i="0" u="none" strike="noStrike" kern="1200" cap="none" spc="0" normalizeH="0" baseline="0" noProof="0" dirty="0">
                <a:ln>
                  <a:noFill/>
                </a:ln>
                <a:effectLst/>
                <a:uLnTx/>
                <a:uFillTx/>
                <a:cs typeface="+mn-ea"/>
                <a:sym typeface="+mn-lt"/>
              </a:rPr>
              <a:t>民意调查</a:t>
            </a:r>
            <a:r>
              <a:rPr lang="zh-CN" altLang="en-US" sz="1000" dirty="0">
                <a:cs typeface="+mn-ea"/>
                <a:sym typeface="+mn-lt"/>
              </a:rPr>
              <a:t>（</a:t>
            </a:r>
            <a:r>
              <a:rPr kumimoji="0" lang="zh-CN" altLang="en-US" sz="1000" b="0" i="0" u="none" strike="noStrike" kern="1200" cap="none" spc="0" normalizeH="0" baseline="0" noProof="0" dirty="0">
                <a:ln>
                  <a:noFill/>
                </a:ln>
                <a:effectLst/>
                <a:uLnTx/>
                <a:uFillTx/>
                <a:cs typeface="+mn-ea"/>
                <a:sym typeface="+mn-lt"/>
              </a:rPr>
              <a:t>收集意见</a:t>
            </a:r>
            <a:r>
              <a:rPr lang="zh-CN" altLang="en-US" sz="1000" dirty="0">
                <a:cs typeface="+mn-ea"/>
                <a:sym typeface="+mn-lt"/>
              </a:rPr>
              <a:t>）</a:t>
            </a:r>
            <a:endParaRPr kumimoji="0" lang="en-CA" sz="1000" b="0" i="0" u="none" strike="noStrike" kern="1200" cap="none" spc="0" normalizeH="0" baseline="0" noProof="0" dirty="0">
              <a:ln>
                <a:noFill/>
              </a:ln>
              <a:effectLst/>
              <a:uLnTx/>
              <a:uFillTx/>
              <a:cs typeface="+mn-ea"/>
              <a:sym typeface="+mn-lt"/>
            </a:endParaRPr>
          </a:p>
        </p:txBody>
      </p:sp>
      <p:sp>
        <p:nvSpPr>
          <p:cNvPr id="20" name="TextBox 19"/>
          <p:cNvSpPr txBox="1"/>
          <p:nvPr/>
        </p:nvSpPr>
        <p:spPr>
          <a:xfrm>
            <a:off x="9997840" y="4948070"/>
            <a:ext cx="214566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effectLst/>
                <a:uLnTx/>
                <a:uFillTx/>
                <a:cs typeface="+mn-ea"/>
                <a:sym typeface="+mn-lt"/>
              </a:rPr>
              <a:t>协商过程总结</a:t>
            </a:r>
            <a:r>
              <a:rPr lang="zh-CN" altLang="en-US" sz="1000" dirty="0">
                <a:cs typeface="+mn-ea"/>
                <a:sym typeface="+mn-lt"/>
              </a:rPr>
              <a:t>（</a:t>
            </a:r>
            <a:r>
              <a:rPr kumimoji="0" lang="zh-CN" altLang="en-US" sz="1000" b="0" i="0" u="none" strike="noStrike" kern="1200" cap="none" spc="0" normalizeH="0" baseline="0" noProof="0" dirty="0">
                <a:ln>
                  <a:noFill/>
                </a:ln>
                <a:effectLst/>
                <a:uLnTx/>
                <a:uFillTx/>
                <a:cs typeface="+mn-ea"/>
                <a:sym typeface="+mn-lt"/>
              </a:rPr>
              <a:t>让公民和利益相关者参与集体解决问题的过程</a:t>
            </a:r>
            <a:r>
              <a:rPr lang="zh-CN" altLang="en-US" sz="1000" dirty="0">
                <a:cs typeface="+mn-ea"/>
                <a:sym typeface="+mn-lt"/>
              </a:rPr>
              <a:t>）</a:t>
            </a:r>
            <a:r>
              <a:rPr kumimoji="0" lang="zh-CN" altLang="en-US" sz="1000" b="0" i="0" u="none" strike="noStrike" kern="1200" cap="none" spc="0" normalizeH="0" baseline="0" noProof="0" dirty="0">
                <a:ln>
                  <a:noFill/>
                </a:ln>
                <a:effectLst/>
                <a:uLnTx/>
                <a:uFillTx/>
                <a:cs typeface="+mn-ea"/>
                <a:sym typeface="+mn-lt"/>
              </a:rPr>
              <a:t>和</a:t>
            </a:r>
            <a:r>
              <a:rPr kumimoji="0" lang="zh-CN" altLang="en-US" sz="1000" b="1" i="0" u="none" strike="noStrike" kern="1200" cap="none" spc="0" normalizeH="0" baseline="0" noProof="0" dirty="0">
                <a:ln>
                  <a:noFill/>
                </a:ln>
                <a:effectLst/>
                <a:uLnTx/>
                <a:uFillTx/>
                <a:cs typeface="+mn-ea"/>
                <a:sym typeface="+mn-lt"/>
              </a:rPr>
              <a:t>利益相关者参与</a:t>
            </a:r>
            <a:r>
              <a:rPr kumimoji="0" lang="zh-CN" altLang="en-US" sz="1000" b="0" i="0" u="none" strike="noStrike" kern="1200" cap="none" spc="0" normalizeH="0" baseline="0" noProof="0" dirty="0">
                <a:ln>
                  <a:noFill/>
                </a:ln>
                <a:effectLst/>
                <a:uLnTx/>
                <a:uFillTx/>
                <a:cs typeface="+mn-ea"/>
                <a:sym typeface="+mn-lt"/>
              </a:rPr>
              <a:t>更普遍</a:t>
            </a:r>
            <a:endParaRPr kumimoji="0" lang="en-CA" sz="1000" b="0" i="0" u="none" strike="noStrike" kern="1200" cap="none" spc="0" normalizeH="0" baseline="0" noProof="0" dirty="0">
              <a:ln>
                <a:noFill/>
              </a:ln>
              <a:effectLst/>
              <a:uLnTx/>
              <a:uFillTx/>
              <a:cs typeface="+mn-ea"/>
              <a:sym typeface="+mn-lt"/>
            </a:endParaRPr>
          </a:p>
        </p:txBody>
      </p:sp>
      <p:sp>
        <p:nvSpPr>
          <p:cNvPr id="21" name="TextBox 20"/>
          <p:cNvSpPr txBox="1"/>
          <p:nvPr/>
        </p:nvSpPr>
        <p:spPr>
          <a:xfrm>
            <a:off x="7705186" y="2493894"/>
            <a:ext cx="1623445"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defTabSz="4572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effectLst/>
                <a:uLnTx/>
                <a:uFillTx/>
                <a:cs typeface="+mn-ea"/>
                <a:sym typeface="+mn-lt"/>
              </a:rPr>
              <a:t>证据综合，最好是动态的</a:t>
            </a:r>
            <a:br>
              <a:rPr kumimoji="0" lang="en-CA" sz="1000" b="0" i="0" u="none" strike="noStrike" kern="1200" cap="none" spc="0" normalizeH="0" baseline="0" noProof="0" dirty="0">
                <a:ln>
                  <a:noFill/>
                </a:ln>
                <a:effectLst/>
                <a:uLnTx/>
                <a:uFillTx/>
                <a:cs typeface="+mn-ea"/>
                <a:sym typeface="+mn-lt"/>
              </a:rPr>
            </a:br>
            <a:r>
              <a:rPr kumimoji="0" lang="zh-CN" altLang="en-US" sz="1000" b="0" i="0" u="none" strike="noStrike" kern="1200" cap="none" spc="0" normalizeH="0" baseline="0" noProof="0" dirty="0">
                <a:ln>
                  <a:noFill/>
                </a:ln>
                <a:effectLst/>
                <a:uLnTx/>
                <a:uFillTx/>
                <a:cs typeface="+mn-ea"/>
                <a:sym typeface="+mn-lt"/>
              </a:rPr>
              <a:t>（</a:t>
            </a:r>
            <a:r>
              <a:rPr lang="zh-CN" altLang="en-US" sz="1000" dirty="0">
                <a:cs typeface="+mn-ea"/>
                <a:sym typeface="+mn-lt"/>
              </a:rPr>
              <a:t>从世界各地学习到的，包括</a:t>
            </a:r>
            <a:r>
              <a:rPr kumimoji="0" lang="zh-CN" altLang="en-US" sz="1000" b="0" i="0" u="none" strike="noStrike" kern="1200" cap="none" spc="0" normalizeH="0" baseline="0" noProof="0" dirty="0">
                <a:ln>
                  <a:noFill/>
                </a:ln>
                <a:effectLst/>
                <a:uLnTx/>
                <a:uFillTx/>
                <a:cs typeface="+mn-ea"/>
                <a:sym typeface="+mn-lt"/>
              </a:rPr>
              <a:t>不同群体和背景差异）</a:t>
            </a:r>
            <a:endParaRPr kumimoji="0" lang="en-CA" sz="1000" b="0" i="0" u="none" strike="noStrike" kern="1200" cap="none" spc="0" normalizeH="0" baseline="0" noProof="0" dirty="0">
              <a:ln>
                <a:noFill/>
              </a:ln>
              <a:effectLst/>
              <a:uLnTx/>
              <a:uFillTx/>
              <a:cs typeface="+mn-ea"/>
              <a:sym typeface="+mn-lt"/>
            </a:endParaRPr>
          </a:p>
        </p:txBody>
      </p:sp>
      <p:sp>
        <p:nvSpPr>
          <p:cNvPr id="23" name="TextBox 22"/>
          <p:cNvSpPr txBox="1"/>
          <p:nvPr/>
        </p:nvSpPr>
        <p:spPr>
          <a:xfrm>
            <a:off x="9997840" y="2464486"/>
            <a:ext cx="219416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effectLst/>
                <a:uLnTx/>
                <a:uFillTx/>
                <a:cs typeface="+mn-ea"/>
                <a:sym typeface="+mn-lt"/>
              </a:rPr>
              <a:t>辖区审查</a:t>
            </a:r>
            <a:br>
              <a:rPr kumimoji="0" lang="en-CA" sz="1000" b="0" i="0" u="none" strike="noStrike" kern="1200" cap="none" spc="0" normalizeH="0" baseline="0" noProof="0" dirty="0">
                <a:ln>
                  <a:noFill/>
                </a:ln>
                <a:effectLst/>
                <a:uLnTx/>
                <a:uFillTx/>
                <a:cs typeface="+mn-ea"/>
                <a:sym typeface="+mn-lt"/>
              </a:rPr>
            </a:br>
            <a:r>
              <a:rPr lang="zh-CN" altLang="en-US" sz="1000" dirty="0">
                <a:cs typeface="+mn-ea"/>
                <a:sym typeface="+mn-lt"/>
              </a:rPr>
              <a:t>（</a:t>
            </a:r>
            <a:r>
              <a:rPr kumimoji="0" lang="zh-CN" altLang="en-US" sz="1000" b="0" i="0" u="none" strike="noStrike" kern="1200" cap="none" spc="0" normalizeH="0" baseline="0" noProof="0" dirty="0">
                <a:ln>
                  <a:noFill/>
                </a:ln>
                <a:effectLst/>
                <a:uLnTx/>
                <a:uFillTx/>
                <a:cs typeface="+mn-ea"/>
                <a:sym typeface="+mn-lt"/>
              </a:rPr>
              <a:t>记录各省、地区和其他国家的政</a:t>
            </a:r>
          </a:p>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effectLst/>
                <a:uLnTx/>
                <a:uFillTx/>
                <a:cs typeface="+mn-ea"/>
                <a:sym typeface="+mn-lt"/>
              </a:rPr>
              <a:t>策、做法和经验，并对其进行评估</a:t>
            </a:r>
            <a:r>
              <a:rPr lang="zh-CN" altLang="en-US" sz="1000" dirty="0">
                <a:cs typeface="+mn-ea"/>
                <a:sym typeface="+mn-lt"/>
              </a:rPr>
              <a:t>）</a:t>
            </a:r>
            <a:endParaRPr kumimoji="0" lang="en-CA" sz="1000" b="0" i="0" u="none" strike="noStrike" kern="1200" cap="none" spc="0" normalizeH="0" baseline="0" noProof="0" dirty="0">
              <a:ln>
                <a:noFill/>
              </a:ln>
              <a:effectLst/>
              <a:uLnTx/>
              <a:uFillTx/>
              <a:cs typeface="+mn-ea"/>
              <a:sym typeface="+mn-lt"/>
            </a:endParaRPr>
          </a:p>
        </p:txBody>
      </p:sp>
      <p:cxnSp>
        <p:nvCxnSpPr>
          <p:cNvPr id="72" name="Straight Connector 71"/>
          <p:cNvCxnSpPr/>
          <p:nvPr/>
        </p:nvCxnSpPr>
        <p:spPr>
          <a:xfrm>
            <a:off x="9303208" y="2287853"/>
            <a:ext cx="0" cy="408871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1987620" y="1544197"/>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effectLst/>
                <a:uLnTx/>
                <a:uFillTx/>
                <a:cs typeface="+mn-ea"/>
                <a:sym typeface="+mn-lt"/>
              </a:rPr>
              <a:t>国内证据</a:t>
            </a:r>
            <a:endParaRPr kumimoji="0" lang="en-CA" sz="1400" u="none" strike="noStrike" kern="1200" cap="none" spc="0" normalizeH="0" baseline="0" noProof="0" dirty="0">
              <a:ln>
                <a:noFill/>
              </a:ln>
              <a:effectLst/>
              <a:uLnTx/>
              <a:uFillTx/>
              <a:cs typeface="+mn-ea"/>
              <a:sym typeface="+mn-lt"/>
            </a:endParaRPr>
          </a:p>
        </p:txBody>
      </p:sp>
      <p:sp>
        <p:nvSpPr>
          <p:cNvPr id="74" name="TextBox 73"/>
          <p:cNvSpPr txBox="1"/>
          <p:nvPr/>
        </p:nvSpPr>
        <p:spPr>
          <a:xfrm>
            <a:off x="7031923" y="1612161"/>
            <a:ext cx="183262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effectLst/>
                <a:uLnTx/>
                <a:uFillTx/>
                <a:cs typeface="+mn-ea"/>
                <a:sym typeface="+mn-lt"/>
              </a:rPr>
              <a:t>全球证据</a:t>
            </a:r>
            <a:endParaRPr kumimoji="0" lang="en-CA" sz="1400" b="1" i="0" u="none" strike="noStrike" kern="1200" cap="none" spc="0" normalizeH="0" baseline="0" noProof="0" dirty="0">
              <a:ln>
                <a:noFill/>
              </a:ln>
              <a:effectLst/>
              <a:uLnTx/>
              <a:uFillTx/>
              <a:cs typeface="+mn-ea"/>
              <a:sym typeface="+mn-lt"/>
            </a:endParaRPr>
          </a:p>
        </p:txBody>
      </p:sp>
      <p:sp>
        <p:nvSpPr>
          <p:cNvPr id="78" name="TextBox 77"/>
          <p:cNvSpPr txBox="1"/>
          <p:nvPr/>
        </p:nvSpPr>
        <p:spPr>
          <a:xfrm>
            <a:off x="9272831" y="1622505"/>
            <a:ext cx="25543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effectLst/>
                <a:uLnTx/>
                <a:uFillTx/>
                <a:cs typeface="+mn-ea"/>
                <a:sym typeface="+mn-lt"/>
              </a:rPr>
              <a:t>其他类型信息</a:t>
            </a:r>
            <a:endParaRPr kumimoji="0" lang="en-CA" sz="1400" b="1" i="0" u="none" strike="noStrike" kern="1200" cap="none" spc="0" normalizeH="0" baseline="0" noProof="0" dirty="0">
              <a:ln>
                <a:noFill/>
              </a:ln>
              <a:effectLst/>
              <a:uLnTx/>
              <a:uFillTx/>
              <a:cs typeface="+mn-ea"/>
              <a:sym typeface="+mn-lt"/>
            </a:endParaRPr>
          </a:p>
        </p:txBody>
      </p:sp>
      <p:pic>
        <p:nvPicPr>
          <p:cNvPr id="90" name="Picture 89"/>
          <p:cNvPicPr>
            <a:picLocks noChangeAspect="1"/>
          </p:cNvPicPr>
          <p:nvPr/>
        </p:nvPicPr>
        <p:blipFill>
          <a:blip r:embed="rId4"/>
          <a:srcRect/>
          <a:stretch>
            <a:fillRect/>
          </a:stretch>
        </p:blipFill>
        <p:spPr>
          <a:xfrm>
            <a:off x="1682315" y="2852842"/>
            <a:ext cx="3166807" cy="3254774"/>
          </a:xfrm>
          <a:prstGeom prst="rect">
            <a:avLst/>
          </a:prstGeom>
        </p:spPr>
      </p:pic>
      <p:grpSp>
        <p:nvGrpSpPr>
          <p:cNvPr id="107" name="Group 106"/>
          <p:cNvGrpSpPr/>
          <p:nvPr/>
        </p:nvGrpSpPr>
        <p:grpSpPr>
          <a:xfrm>
            <a:off x="177190" y="2945145"/>
            <a:ext cx="330731" cy="1071512"/>
            <a:chOff x="189990" y="2585841"/>
            <a:chExt cx="330731" cy="1071512"/>
          </a:xfrm>
        </p:grpSpPr>
        <p:cxnSp>
          <p:nvCxnSpPr>
            <p:cNvPr id="106" name="Straight Connector 105"/>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95" name="Group 94"/>
            <p:cNvGrpSpPr/>
            <p:nvPr/>
          </p:nvGrpSpPr>
          <p:grpSpPr>
            <a:xfrm>
              <a:off x="193910" y="2585841"/>
              <a:ext cx="326811" cy="326811"/>
              <a:chOff x="193910" y="2585841"/>
              <a:chExt cx="326811" cy="326811"/>
            </a:xfrm>
          </p:grpSpPr>
          <p:sp>
            <p:nvSpPr>
              <p:cNvPr id="91" name="Oval 90"/>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94" name="Graphic 9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461" y="2610824"/>
                <a:ext cx="260089" cy="260089"/>
              </a:xfrm>
              <a:prstGeom prst="rect">
                <a:avLst/>
              </a:prstGeom>
            </p:spPr>
          </p:pic>
        </p:grpSp>
        <p:grpSp>
          <p:nvGrpSpPr>
            <p:cNvPr id="97" name="Group 96"/>
            <p:cNvGrpSpPr/>
            <p:nvPr/>
          </p:nvGrpSpPr>
          <p:grpSpPr>
            <a:xfrm>
              <a:off x="191210" y="2958226"/>
              <a:ext cx="326811" cy="326811"/>
              <a:chOff x="193910" y="2585841"/>
              <a:chExt cx="326811" cy="326811"/>
            </a:xfrm>
          </p:grpSpPr>
          <p:sp>
            <p:nvSpPr>
              <p:cNvPr id="99" name="Oval 98"/>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01" name="Graphic 100"/>
              <p:cNvPicPr>
                <a:picLocks noChangeAspect="1"/>
              </p:cNvPicPr>
              <p:nvPr/>
            </p:nvPicPr>
            <p:blipFill>
              <a:blip r:embed="rId7">
                <a:extLst>
                  <a:ext uri="{96DAC541-7B7A-43D3-8B79-37D633B846F1}">
                    <asvg:svgBlip xmlns:asvg="http://schemas.microsoft.com/office/drawing/2016/SVG/main" r:embed="rId8"/>
                  </a:ext>
                </a:extLst>
              </a:blip>
              <a:srcRect/>
              <a:stretch>
                <a:fillRect/>
              </a:stretch>
            </p:blipFill>
            <p:spPr>
              <a:xfrm>
                <a:off x="237461" y="2610824"/>
                <a:ext cx="260089" cy="260089"/>
              </a:xfrm>
              <a:prstGeom prst="rect">
                <a:avLst/>
              </a:prstGeom>
            </p:spPr>
          </p:pic>
        </p:grpSp>
        <p:grpSp>
          <p:nvGrpSpPr>
            <p:cNvPr id="103" name="Group 102"/>
            <p:cNvGrpSpPr/>
            <p:nvPr/>
          </p:nvGrpSpPr>
          <p:grpSpPr>
            <a:xfrm>
              <a:off x="189990" y="3330542"/>
              <a:ext cx="330298" cy="326811"/>
              <a:chOff x="193910" y="2585841"/>
              <a:chExt cx="330298" cy="326811"/>
            </a:xfrm>
          </p:grpSpPr>
          <p:sp>
            <p:nvSpPr>
              <p:cNvPr id="104" name="Oval 103"/>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05" name="Graphic 104"/>
              <p:cNvPicPr>
                <a:picLocks noChangeAspect="1"/>
              </p:cNvPicPr>
              <p:nvPr/>
            </p:nvPicPr>
            <p:blipFill>
              <a:blip r:embed="rId9">
                <a:extLst>
                  <a:ext uri="{96DAC541-7B7A-43D3-8B79-37D633B846F1}">
                    <asvg:svgBlip xmlns:asvg="http://schemas.microsoft.com/office/drawing/2016/SVG/main" r:embed="rId10"/>
                  </a:ext>
                </a:extLst>
              </a:blip>
              <a:srcRect/>
              <a:stretch>
                <a:fillRect/>
              </a:stretch>
            </p:blipFill>
            <p:spPr>
              <a:xfrm>
                <a:off x="206146" y="2592035"/>
                <a:ext cx="318062" cy="318062"/>
              </a:xfrm>
              <a:prstGeom prst="rect">
                <a:avLst/>
              </a:prstGeom>
            </p:spPr>
          </p:pic>
        </p:grpSp>
      </p:grpSp>
      <p:grpSp>
        <p:nvGrpSpPr>
          <p:cNvPr id="108" name="Group 107"/>
          <p:cNvGrpSpPr/>
          <p:nvPr/>
        </p:nvGrpSpPr>
        <p:grpSpPr>
          <a:xfrm>
            <a:off x="194143" y="5454109"/>
            <a:ext cx="339337" cy="1071512"/>
            <a:chOff x="189990" y="2585841"/>
            <a:chExt cx="339337" cy="1071512"/>
          </a:xfrm>
        </p:grpSpPr>
        <p:cxnSp>
          <p:nvCxnSpPr>
            <p:cNvPr id="109" name="Straight Connector 108"/>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10" name="Group 109"/>
            <p:cNvGrpSpPr/>
            <p:nvPr/>
          </p:nvGrpSpPr>
          <p:grpSpPr>
            <a:xfrm>
              <a:off x="193910" y="2585841"/>
              <a:ext cx="326811" cy="326811"/>
              <a:chOff x="193910" y="2585841"/>
              <a:chExt cx="326811" cy="326811"/>
            </a:xfrm>
          </p:grpSpPr>
          <p:sp>
            <p:nvSpPr>
              <p:cNvPr id="117" name="Oval 116"/>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18" name="Graphic 117"/>
              <p:cNvPicPr>
                <a:picLocks noChangeAspect="1"/>
              </p:cNvPicPr>
              <p:nvPr/>
            </p:nvPicPr>
            <p:blipFill>
              <a:blip r:embed="rId5">
                <a:extLst>
                  <a:ext uri="{96DAC541-7B7A-43D3-8B79-37D633B846F1}">
                    <asvg:svgBlip xmlns:asvg="http://schemas.microsoft.com/office/drawing/2016/SVG/main" r:embed="rId11"/>
                  </a:ext>
                </a:extLst>
              </a:blip>
              <a:stretch>
                <a:fillRect/>
              </a:stretch>
            </p:blipFill>
            <p:spPr>
              <a:xfrm>
                <a:off x="237461" y="2610824"/>
                <a:ext cx="260089" cy="260089"/>
              </a:xfrm>
              <a:prstGeom prst="rect">
                <a:avLst/>
              </a:prstGeom>
            </p:spPr>
          </p:pic>
        </p:grpSp>
        <p:grpSp>
          <p:nvGrpSpPr>
            <p:cNvPr id="111" name="Group 110"/>
            <p:cNvGrpSpPr/>
            <p:nvPr/>
          </p:nvGrpSpPr>
          <p:grpSpPr>
            <a:xfrm>
              <a:off x="191210" y="2958226"/>
              <a:ext cx="326811" cy="326811"/>
              <a:chOff x="193910" y="2585841"/>
              <a:chExt cx="326811" cy="326811"/>
            </a:xfrm>
          </p:grpSpPr>
          <p:sp>
            <p:nvSpPr>
              <p:cNvPr id="115" name="Oval 114"/>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16" name="Graphic 115"/>
              <p:cNvPicPr>
                <a:picLocks noChangeAspect="1"/>
              </p:cNvPicPr>
              <p:nvPr/>
            </p:nvPicPr>
            <p:blipFill rotWithShape="1">
              <a:blip r:embed="rId12">
                <a:extLst>
                  <a:ext uri="{96DAC541-7B7A-43D3-8B79-37D633B846F1}">
                    <asvg:svgBlip xmlns:asvg="http://schemas.microsoft.com/office/drawing/2016/SVG/main" r:embed="rId13"/>
                  </a:ext>
                </a:extLst>
              </a:blip>
              <a:srcRect l="19472" r="8590"/>
              <a:stretch>
                <a:fillRect/>
              </a:stretch>
            </p:blipFill>
            <p:spPr>
              <a:xfrm>
                <a:off x="268043" y="2594460"/>
                <a:ext cx="219548" cy="305189"/>
              </a:xfrm>
              <a:prstGeom prst="rect">
                <a:avLst/>
              </a:prstGeom>
            </p:spPr>
          </p:pic>
        </p:grpSp>
        <p:grpSp>
          <p:nvGrpSpPr>
            <p:cNvPr id="112" name="Group 111"/>
            <p:cNvGrpSpPr/>
            <p:nvPr/>
          </p:nvGrpSpPr>
          <p:grpSpPr>
            <a:xfrm>
              <a:off x="189990" y="3323078"/>
              <a:ext cx="339337" cy="334275"/>
              <a:chOff x="193910" y="2578377"/>
              <a:chExt cx="339337" cy="334275"/>
            </a:xfrm>
          </p:grpSpPr>
          <p:sp>
            <p:nvSpPr>
              <p:cNvPr id="113" name="Oval 112"/>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14" name="Graphic 113"/>
              <p:cNvPicPr>
                <a:picLocks noChangeAspect="1"/>
              </p:cNvPicPr>
              <p:nvPr/>
            </p:nvPicPr>
            <p:blipFill>
              <a:blip r:embed="rId9">
                <a:extLst>
                  <a:ext uri="{96DAC541-7B7A-43D3-8B79-37D633B846F1}">
                    <asvg:svgBlip xmlns:asvg="http://schemas.microsoft.com/office/drawing/2016/SVG/main" r:embed="rId10"/>
                  </a:ext>
                </a:extLst>
              </a:blip>
              <a:srcRect/>
              <a:stretch>
                <a:fillRect/>
              </a:stretch>
            </p:blipFill>
            <p:spPr>
              <a:xfrm>
                <a:off x="206436" y="2578377"/>
                <a:ext cx="326811" cy="326811"/>
              </a:xfrm>
              <a:prstGeom prst="rect">
                <a:avLst/>
              </a:prstGeom>
            </p:spPr>
          </p:pic>
        </p:grpSp>
      </p:grpSp>
      <p:grpSp>
        <p:nvGrpSpPr>
          <p:cNvPr id="119" name="Group 118"/>
          <p:cNvGrpSpPr/>
          <p:nvPr/>
        </p:nvGrpSpPr>
        <p:grpSpPr>
          <a:xfrm>
            <a:off x="4913610" y="2945145"/>
            <a:ext cx="330731" cy="1699594"/>
            <a:chOff x="189990" y="2585841"/>
            <a:chExt cx="330731" cy="1699594"/>
          </a:xfrm>
        </p:grpSpPr>
        <p:cxnSp>
          <p:nvCxnSpPr>
            <p:cNvPr id="120" name="Straight Connector 119"/>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21" name="Group 120"/>
            <p:cNvGrpSpPr/>
            <p:nvPr/>
          </p:nvGrpSpPr>
          <p:grpSpPr>
            <a:xfrm>
              <a:off x="193910" y="2585841"/>
              <a:ext cx="326811" cy="326811"/>
              <a:chOff x="193910" y="2585841"/>
              <a:chExt cx="326811" cy="326811"/>
            </a:xfrm>
          </p:grpSpPr>
          <p:sp>
            <p:nvSpPr>
              <p:cNvPr id="128" name="Oval 127"/>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29" name="Graphic 128"/>
              <p:cNvPicPr>
                <a:picLocks noChangeAspect="1"/>
              </p:cNvPicPr>
              <p:nvPr/>
            </p:nvPicPr>
            <p:blipFill>
              <a:blip r:embed="rId14">
                <a:extLst>
                  <a:ext uri="{96DAC541-7B7A-43D3-8B79-37D633B846F1}">
                    <asvg:svgBlip xmlns:asvg="http://schemas.microsoft.com/office/drawing/2016/SVG/main" r:embed="rId15"/>
                  </a:ext>
                </a:extLst>
              </a:blip>
              <a:srcRect/>
              <a:stretch>
                <a:fillRect/>
              </a:stretch>
            </p:blipFill>
            <p:spPr>
              <a:xfrm>
                <a:off x="237461" y="2610824"/>
                <a:ext cx="260089" cy="260089"/>
              </a:xfrm>
              <a:prstGeom prst="rect">
                <a:avLst/>
              </a:prstGeom>
            </p:spPr>
          </p:pic>
        </p:grpSp>
        <p:grpSp>
          <p:nvGrpSpPr>
            <p:cNvPr id="122" name="Group 121"/>
            <p:cNvGrpSpPr/>
            <p:nvPr/>
          </p:nvGrpSpPr>
          <p:grpSpPr>
            <a:xfrm>
              <a:off x="191210" y="2958226"/>
              <a:ext cx="327735" cy="326811"/>
              <a:chOff x="193910" y="2585841"/>
              <a:chExt cx="327735" cy="326811"/>
            </a:xfrm>
          </p:grpSpPr>
          <p:sp>
            <p:nvSpPr>
              <p:cNvPr id="126" name="Oval 125"/>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27" name="Graphic 126"/>
              <p:cNvPicPr>
                <a:picLocks noChangeAspect="1"/>
              </p:cNvPicPr>
              <p:nvPr/>
            </p:nvPicPr>
            <p:blipFill>
              <a:blip r:embed="rId12">
                <a:extLst>
                  <a:ext uri="{96DAC541-7B7A-43D3-8B79-37D633B846F1}">
                    <asvg:svgBlip xmlns:asvg="http://schemas.microsoft.com/office/drawing/2016/SVG/main" r:embed="rId13"/>
                  </a:ext>
                </a:extLst>
              </a:blip>
              <a:srcRect/>
              <a:stretch>
                <a:fillRect/>
              </a:stretch>
            </p:blipFill>
            <p:spPr>
              <a:xfrm>
                <a:off x="209489" y="2600496"/>
                <a:ext cx="312156" cy="312156"/>
              </a:xfrm>
              <a:prstGeom prst="rect">
                <a:avLst/>
              </a:prstGeom>
            </p:spPr>
          </p:pic>
        </p:grpSp>
        <p:grpSp>
          <p:nvGrpSpPr>
            <p:cNvPr id="123" name="Group 122"/>
            <p:cNvGrpSpPr/>
            <p:nvPr/>
          </p:nvGrpSpPr>
          <p:grpSpPr>
            <a:xfrm>
              <a:off x="189990" y="3330542"/>
              <a:ext cx="326811" cy="326811"/>
              <a:chOff x="193910" y="2585841"/>
              <a:chExt cx="326811" cy="326811"/>
            </a:xfrm>
          </p:grpSpPr>
          <p:sp>
            <p:nvSpPr>
              <p:cNvPr id="124" name="Oval 123"/>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25" name="Graphic 124"/>
              <p:cNvPicPr>
                <a:picLocks noChangeAspect="1"/>
              </p:cNvPicPr>
              <p:nvPr/>
            </p:nvPicPr>
            <p:blipFill>
              <a:blip r:embed="rId9">
                <a:extLst>
                  <a:ext uri="{96DAC541-7B7A-43D3-8B79-37D633B846F1}">
                    <asvg:svgBlip xmlns:asvg="http://schemas.microsoft.com/office/drawing/2016/SVG/main" r:embed="rId10"/>
                  </a:ext>
                </a:extLst>
              </a:blip>
              <a:srcRect/>
              <a:stretch>
                <a:fillRect/>
              </a:stretch>
            </p:blipFill>
            <p:spPr>
              <a:xfrm>
                <a:off x="212409" y="2592035"/>
                <a:ext cx="304125" cy="304125"/>
              </a:xfrm>
              <a:prstGeom prst="rect">
                <a:avLst/>
              </a:prstGeom>
            </p:spPr>
          </p:pic>
        </p:grpSp>
      </p:grpSp>
      <p:grpSp>
        <p:nvGrpSpPr>
          <p:cNvPr id="130" name="Group 129"/>
          <p:cNvGrpSpPr/>
          <p:nvPr/>
        </p:nvGrpSpPr>
        <p:grpSpPr>
          <a:xfrm>
            <a:off x="4913610" y="5454109"/>
            <a:ext cx="338399" cy="762289"/>
            <a:chOff x="189990" y="2585841"/>
            <a:chExt cx="338399" cy="762289"/>
          </a:xfrm>
        </p:grpSpPr>
        <p:cxnSp>
          <p:nvCxnSpPr>
            <p:cNvPr id="131" name="Straight Connector 130"/>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32" name="Group 131"/>
            <p:cNvGrpSpPr/>
            <p:nvPr/>
          </p:nvGrpSpPr>
          <p:grpSpPr>
            <a:xfrm>
              <a:off x="193910" y="2585841"/>
              <a:ext cx="326811" cy="326811"/>
              <a:chOff x="193910" y="2585841"/>
              <a:chExt cx="326811" cy="326811"/>
            </a:xfrm>
          </p:grpSpPr>
          <p:sp>
            <p:nvSpPr>
              <p:cNvPr id="139" name="Oval 138"/>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40" name="Graphic 139"/>
              <p:cNvPicPr>
                <a:picLocks noChangeAspect="1"/>
              </p:cNvPicPr>
              <p:nvPr/>
            </p:nvPicPr>
            <p:blipFill>
              <a:blip r:embed="rId16">
                <a:extLst>
                  <a:ext uri="{96DAC541-7B7A-43D3-8B79-37D633B846F1}">
                    <asvg:svgBlip xmlns:asvg="http://schemas.microsoft.com/office/drawing/2016/SVG/main" r:embed="rId17"/>
                  </a:ext>
                </a:extLst>
              </a:blip>
              <a:srcRect/>
              <a:stretch>
                <a:fillRect/>
              </a:stretch>
            </p:blipFill>
            <p:spPr>
              <a:xfrm>
                <a:off x="237461" y="2610824"/>
                <a:ext cx="260089" cy="260089"/>
              </a:xfrm>
              <a:prstGeom prst="rect">
                <a:avLst/>
              </a:prstGeom>
            </p:spPr>
          </p:pic>
        </p:grpSp>
        <p:grpSp>
          <p:nvGrpSpPr>
            <p:cNvPr id="134" name="Group 133"/>
            <p:cNvGrpSpPr/>
            <p:nvPr/>
          </p:nvGrpSpPr>
          <p:grpSpPr>
            <a:xfrm>
              <a:off x="189990" y="3005280"/>
              <a:ext cx="338399" cy="342850"/>
              <a:chOff x="193910" y="2260579"/>
              <a:chExt cx="338399" cy="342850"/>
            </a:xfrm>
          </p:grpSpPr>
          <p:sp>
            <p:nvSpPr>
              <p:cNvPr id="135" name="Oval 134"/>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36" name="Graphic 135"/>
              <p:cNvPicPr>
                <a:picLocks noChangeAspect="1"/>
              </p:cNvPicPr>
              <p:nvPr/>
            </p:nvPicPr>
            <p:blipFill>
              <a:blip r:embed="rId9">
                <a:extLst>
                  <a:ext uri="{96DAC541-7B7A-43D3-8B79-37D633B846F1}">
                    <asvg:svgBlip xmlns:asvg="http://schemas.microsoft.com/office/drawing/2016/SVG/main" r:embed="rId10"/>
                  </a:ext>
                </a:extLst>
              </a:blip>
              <a:srcRect/>
              <a:stretch>
                <a:fillRect/>
              </a:stretch>
            </p:blipFill>
            <p:spPr>
              <a:xfrm>
                <a:off x="206146" y="2260579"/>
                <a:ext cx="326163" cy="326163"/>
              </a:xfrm>
              <a:prstGeom prst="rect">
                <a:avLst/>
              </a:prstGeom>
            </p:spPr>
          </p:pic>
        </p:grpSp>
      </p:grpSp>
      <p:grpSp>
        <p:nvGrpSpPr>
          <p:cNvPr id="147" name="Group 146"/>
          <p:cNvGrpSpPr/>
          <p:nvPr/>
        </p:nvGrpSpPr>
        <p:grpSpPr>
          <a:xfrm>
            <a:off x="7194830" y="2521721"/>
            <a:ext cx="517784" cy="517784"/>
            <a:chOff x="7207630" y="2168685"/>
            <a:chExt cx="517784" cy="517784"/>
          </a:xfrm>
        </p:grpSpPr>
        <p:sp>
          <p:nvSpPr>
            <p:cNvPr id="142" name="Oval 141"/>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44" name="Graphic 143"/>
            <p:cNvPicPr>
              <a:picLocks noChangeAspect="1"/>
            </p:cNvPicPr>
            <p:nvPr/>
          </p:nvPicPr>
          <p:blipFill>
            <a:blip r:embed="rId18"/>
            <a:srcRect t="2326" b="2326"/>
            <a:stretch>
              <a:fillRect/>
            </a:stretch>
          </p:blipFill>
          <p:spPr>
            <a:xfrm>
              <a:off x="7266611" y="2265208"/>
              <a:ext cx="371486" cy="307654"/>
            </a:xfrm>
            <a:prstGeom prst="rect">
              <a:avLst/>
            </a:prstGeom>
          </p:spPr>
        </p:pic>
      </p:grpSp>
      <p:grpSp>
        <p:nvGrpSpPr>
          <p:cNvPr id="154" name="Group 153"/>
          <p:cNvGrpSpPr/>
          <p:nvPr/>
        </p:nvGrpSpPr>
        <p:grpSpPr>
          <a:xfrm>
            <a:off x="9455820" y="3481578"/>
            <a:ext cx="517784" cy="517784"/>
            <a:chOff x="9473062" y="3004546"/>
            <a:chExt cx="517784" cy="517784"/>
          </a:xfrm>
        </p:grpSpPr>
        <p:sp>
          <p:nvSpPr>
            <p:cNvPr id="146" name="Oval 145"/>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48" name="Graphic 147"/>
            <p:cNvPicPr>
              <a:picLocks noChangeAspect="1"/>
            </p:cNvPicPr>
            <p:nvPr/>
          </p:nvPicPr>
          <p:blipFill>
            <a:blip r:embed="rId19">
              <a:extLst>
                <a:ext uri="{96DAC541-7B7A-43D3-8B79-37D633B846F1}">
                  <asvg:svgBlip xmlns:asvg="http://schemas.microsoft.com/office/drawing/2016/SVG/main" r:embed="rId20"/>
                </a:ext>
              </a:extLst>
            </a:blip>
            <a:srcRect/>
            <a:stretch>
              <a:fillRect/>
            </a:stretch>
          </p:blipFill>
          <p:spPr>
            <a:xfrm>
              <a:off x="9550225" y="3044556"/>
              <a:ext cx="382496" cy="382496"/>
            </a:xfrm>
            <a:prstGeom prst="rect">
              <a:avLst/>
            </a:prstGeom>
          </p:spPr>
        </p:pic>
      </p:grpSp>
      <p:sp>
        <p:nvSpPr>
          <p:cNvPr id="157" name="Oval 156"/>
          <p:cNvSpPr/>
          <p:nvPr/>
        </p:nvSpPr>
        <p:spPr>
          <a:xfrm>
            <a:off x="4920748" y="4059110"/>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59" name="Oval 158"/>
          <p:cNvSpPr/>
          <p:nvPr/>
        </p:nvSpPr>
        <p:spPr>
          <a:xfrm>
            <a:off x="4920748" y="4433923"/>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grpSp>
        <p:nvGrpSpPr>
          <p:cNvPr id="168" name="Group 167"/>
          <p:cNvGrpSpPr/>
          <p:nvPr/>
        </p:nvGrpSpPr>
        <p:grpSpPr>
          <a:xfrm>
            <a:off x="1033946" y="1827610"/>
            <a:ext cx="5049254" cy="481970"/>
            <a:chOff x="1864507" y="1476746"/>
            <a:chExt cx="3191418" cy="175974"/>
          </a:xfrm>
        </p:grpSpPr>
        <p:sp>
          <p:nvSpPr>
            <p:cNvPr id="162" name="Rounded Rectangle 161"/>
            <p:cNvSpPr/>
            <p:nvPr/>
          </p:nvSpPr>
          <p:spPr>
            <a:xfrm>
              <a:off x="1864507" y="1476746"/>
              <a:ext cx="3191418" cy="175974"/>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163" name="TextBox 162"/>
            <p:cNvSpPr txBox="1"/>
            <p:nvPr/>
          </p:nvSpPr>
          <p:spPr>
            <a:xfrm>
              <a:off x="1898061" y="1499112"/>
              <a:ext cx="3094450" cy="134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lang="zh-CN" altLang="en-US" sz="1200" dirty="0">
                  <a:cs typeface="+mn-ea"/>
                  <a:sym typeface="+mn-lt"/>
                </a:rPr>
                <a:t>（在决策周期中逐步进行，</a:t>
              </a:r>
              <a:endParaRPr lang="en-US" altLang="zh-CN" sz="1200" dirty="0">
                <a:cs typeface="+mn-ea"/>
                <a:sym typeface="+mn-lt"/>
              </a:endParaRPr>
            </a:p>
            <a:p>
              <a:pPr marL="0" marR="0" lvl="0" indent="0" algn="ctr" defTabSz="609600" rtl="0" eaLnBrk="1" fontAlgn="auto" latinLnBrk="0" hangingPunct="1">
                <a:lnSpc>
                  <a:spcPct val="100000"/>
                </a:lnSpc>
                <a:spcBef>
                  <a:spcPts val="0"/>
                </a:spcBef>
                <a:spcAft>
                  <a:spcPts val="0"/>
                </a:spcAft>
                <a:buClrTx/>
                <a:buSzTx/>
                <a:buFontTx/>
                <a:buNone/>
                <a:defRPr/>
              </a:pPr>
              <a:r>
                <a:rPr lang="zh-CN" altLang="en-US" sz="1200" dirty="0">
                  <a:cs typeface="+mn-ea"/>
                  <a:sym typeface="+mn-lt"/>
                </a:rPr>
                <a:t>其中任何一个都可能成为本土化证据综合的重点）</a:t>
              </a:r>
              <a:endParaRPr kumimoji="0" lang="en-CA" sz="1200" u="none" strike="noStrike" kern="1200" cap="none" spc="0" normalizeH="0" baseline="0" noProof="0" dirty="0">
                <a:ln>
                  <a:noFill/>
                </a:ln>
                <a:effectLst/>
                <a:uLnTx/>
                <a:uFillTx/>
                <a:cs typeface="+mn-ea"/>
                <a:sym typeface="+mn-lt"/>
              </a:endParaRPr>
            </a:p>
          </p:txBody>
        </p:sp>
      </p:grpSp>
      <p:grpSp>
        <p:nvGrpSpPr>
          <p:cNvPr id="167" name="Group 166"/>
          <p:cNvGrpSpPr/>
          <p:nvPr/>
        </p:nvGrpSpPr>
        <p:grpSpPr>
          <a:xfrm>
            <a:off x="7377909" y="1947361"/>
            <a:ext cx="4354307" cy="269488"/>
            <a:chOff x="7140759" y="1675487"/>
            <a:chExt cx="4986291" cy="269488"/>
          </a:xfrm>
        </p:grpSpPr>
        <p:sp>
          <p:nvSpPr>
            <p:cNvPr id="165" name="Rounded Rectangle 164"/>
            <p:cNvSpPr/>
            <p:nvPr/>
          </p:nvSpPr>
          <p:spPr>
            <a:xfrm>
              <a:off x="7140759" y="1675487"/>
              <a:ext cx="4986291" cy="269488"/>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66" name="TextBox 165"/>
            <p:cNvSpPr txBox="1"/>
            <p:nvPr/>
          </p:nvSpPr>
          <p:spPr>
            <a:xfrm>
              <a:off x="7316705" y="1706850"/>
              <a:ext cx="459623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lang="zh-CN" altLang="en-US" sz="1200" dirty="0">
                  <a:cs typeface="+mn-ea"/>
                  <a:sym typeface="+mn-lt"/>
                </a:rPr>
                <a:t>（适用于决策周期中的一个或多个步骤）</a:t>
              </a:r>
              <a:endParaRPr kumimoji="0" lang="en-CA" sz="1200" u="none" strike="noStrike" kern="1200" cap="none" spc="0" normalizeH="0" baseline="0" noProof="0" dirty="0">
                <a:ln>
                  <a:noFill/>
                </a:ln>
                <a:effectLst/>
                <a:uLnTx/>
                <a:uFillTx/>
                <a:cs typeface="+mn-ea"/>
                <a:sym typeface="+mn-lt"/>
              </a:endParaRPr>
            </a:p>
          </p:txBody>
        </p:sp>
      </p:grpSp>
      <p:grpSp>
        <p:nvGrpSpPr>
          <p:cNvPr id="171" name="Group 170"/>
          <p:cNvGrpSpPr/>
          <p:nvPr/>
        </p:nvGrpSpPr>
        <p:grpSpPr>
          <a:xfrm>
            <a:off x="9460262" y="2563573"/>
            <a:ext cx="517784" cy="517784"/>
            <a:chOff x="9473062" y="2210537"/>
            <a:chExt cx="517784" cy="517784"/>
          </a:xfrm>
        </p:grpSpPr>
        <p:sp>
          <p:nvSpPr>
            <p:cNvPr id="149" name="Oval 148"/>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70" name="Graphic 169"/>
            <p:cNvPicPr>
              <a:picLocks noChangeAspect="1"/>
            </p:cNvPicPr>
            <p:nvPr/>
          </p:nvPicPr>
          <p:blipFill rotWithShape="1">
            <a:blip r:embed="rId21">
              <a:extLst>
                <a:ext uri="{96DAC541-7B7A-43D3-8B79-37D633B846F1}">
                  <asvg:svgBlip xmlns:asvg="http://schemas.microsoft.com/office/drawing/2016/SVG/main" r:embed="rId22"/>
                </a:ext>
              </a:extLst>
            </a:blip>
            <a:srcRect l="17545" t="16967" r="30145" b="30680"/>
            <a:stretch>
              <a:fillRect/>
            </a:stretch>
          </p:blipFill>
          <p:spPr>
            <a:xfrm>
              <a:off x="9567863" y="2301888"/>
              <a:ext cx="336397" cy="336673"/>
            </a:xfrm>
            <a:prstGeom prst="rect">
              <a:avLst/>
            </a:prstGeom>
          </p:spPr>
        </p:pic>
      </p:grpSp>
      <p:grpSp>
        <p:nvGrpSpPr>
          <p:cNvPr id="174" name="Group 173"/>
          <p:cNvGrpSpPr/>
          <p:nvPr/>
        </p:nvGrpSpPr>
        <p:grpSpPr>
          <a:xfrm>
            <a:off x="9455820" y="4205669"/>
            <a:ext cx="517784" cy="517784"/>
            <a:chOff x="9473062" y="3798555"/>
            <a:chExt cx="517784" cy="517784"/>
          </a:xfrm>
        </p:grpSpPr>
        <p:sp>
          <p:nvSpPr>
            <p:cNvPr id="151" name="Oval 150"/>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73" name="Graphic 172"/>
            <p:cNvPicPr>
              <a:picLocks noChangeAspect="1"/>
            </p:cNvPicPr>
            <p:nvPr/>
          </p:nvPicPr>
          <p:blipFill rotWithShape="1">
            <a:blip r:embed="rId23">
              <a:extLst>
                <a:ext uri="{96DAC541-7B7A-43D3-8B79-37D633B846F1}">
                  <asvg:svgBlip xmlns:asvg="http://schemas.microsoft.com/office/drawing/2016/SVG/main" r:embed="rId24"/>
                </a:ext>
              </a:extLst>
            </a:blip>
            <a:srcRect l="9399" r="9106"/>
            <a:stretch>
              <a:fillRect/>
            </a:stretch>
          </p:blipFill>
          <p:spPr>
            <a:xfrm>
              <a:off x="9544787" y="3839633"/>
              <a:ext cx="365450" cy="448432"/>
            </a:xfrm>
            <a:prstGeom prst="rect">
              <a:avLst/>
            </a:prstGeom>
          </p:spPr>
        </p:pic>
      </p:grpSp>
      <p:grpSp>
        <p:nvGrpSpPr>
          <p:cNvPr id="177" name="Group 176"/>
          <p:cNvGrpSpPr/>
          <p:nvPr/>
        </p:nvGrpSpPr>
        <p:grpSpPr>
          <a:xfrm>
            <a:off x="9451378" y="5011925"/>
            <a:ext cx="517784" cy="517784"/>
            <a:chOff x="9473062" y="4592565"/>
            <a:chExt cx="517784" cy="517784"/>
          </a:xfrm>
        </p:grpSpPr>
        <p:sp>
          <p:nvSpPr>
            <p:cNvPr id="153" name="Oval 152"/>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176" name="Graphic 175"/>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527086" y="4598844"/>
              <a:ext cx="420713" cy="420713"/>
            </a:xfrm>
            <a:prstGeom prst="rect">
              <a:avLst/>
            </a:prstGeom>
          </p:spPr>
        </p:pic>
      </p:grpSp>
      <p:pic>
        <p:nvPicPr>
          <p:cNvPr id="6" name="Graphic 5"/>
          <p:cNvPicPr>
            <a:picLocks noChangeAspect="1"/>
          </p:cNvPicPr>
          <p:nvPr/>
        </p:nvPicPr>
        <p:blipFill rotWithShape="1">
          <a:blip r:embed="rId27">
            <a:extLst>
              <a:ext uri="{96DAC541-7B7A-43D3-8B79-37D633B846F1}">
                <asvg:svgBlip xmlns:asvg="http://schemas.microsoft.com/office/drawing/2016/SVG/main" r:embed="rId28"/>
              </a:ext>
            </a:extLst>
          </a:blip>
          <a:srcRect l="25338" t="17662" r="27906" b="25892"/>
          <a:stretch>
            <a:fillRect/>
          </a:stretch>
        </p:blipFill>
        <p:spPr>
          <a:xfrm>
            <a:off x="4970335" y="4092800"/>
            <a:ext cx="232373" cy="260953"/>
          </a:xfrm>
          <a:prstGeom prst="rect">
            <a:avLst/>
          </a:prstGeom>
        </p:spPr>
      </p:pic>
      <p:pic>
        <p:nvPicPr>
          <p:cNvPr id="8" name="Graphic 7"/>
          <p:cNvPicPr>
            <a:picLocks noChangeAspect="1"/>
          </p:cNvPicPr>
          <p:nvPr/>
        </p:nvPicPr>
        <p:blipFill>
          <a:blip r:embed="rId29">
            <a:extLst>
              <a:ext uri="{96DAC541-7B7A-43D3-8B79-37D633B846F1}">
                <asvg:svgBlip xmlns:asvg="http://schemas.microsoft.com/office/drawing/2016/SVG/main" r:embed="rId30"/>
              </a:ext>
            </a:extLst>
          </a:blip>
          <a:srcRect/>
          <a:stretch>
            <a:fillRect/>
          </a:stretch>
        </p:blipFill>
        <p:spPr>
          <a:xfrm>
            <a:off x="4971822" y="4490376"/>
            <a:ext cx="224662" cy="215169"/>
          </a:xfrm>
          <a:prstGeom prst="rect">
            <a:avLst/>
          </a:prstGeom>
        </p:spPr>
      </p:pic>
      <p:sp>
        <p:nvSpPr>
          <p:cNvPr id="96" name="TextBox 95"/>
          <p:cNvSpPr txBox="1"/>
          <p:nvPr/>
        </p:nvSpPr>
        <p:spPr>
          <a:xfrm>
            <a:off x="7690147" y="3841952"/>
            <a:ext cx="1518508"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CA" sz="1000" b="1" i="0" u="none" strike="noStrike" kern="1200" cap="none" spc="0" normalizeH="0" baseline="0" noProof="0" dirty="0">
                <a:ln>
                  <a:noFill/>
                </a:ln>
                <a:effectLst/>
                <a:uLnTx/>
                <a:uFillTx/>
                <a:cs typeface="+mn-ea"/>
                <a:sym typeface="+mn-lt"/>
              </a:rPr>
              <a:t> </a:t>
            </a:r>
            <a:r>
              <a:rPr kumimoji="0" lang="zh-CN" altLang="en-US" sz="1000" b="1" i="0" u="none" strike="noStrike" kern="1200" cap="none" spc="0" normalizeH="0" baseline="0" noProof="0" dirty="0">
                <a:ln>
                  <a:noFill/>
                </a:ln>
                <a:effectLst/>
                <a:uLnTx/>
                <a:uFillTx/>
                <a:cs typeface="+mn-ea"/>
                <a:sym typeface="+mn-lt"/>
              </a:rPr>
              <a:t>新出现的证据</a:t>
            </a:r>
            <a:br>
              <a:rPr kumimoji="0" lang="en-CA" sz="1000" b="0" i="0" u="none" strike="noStrike" kern="1200" cap="none" spc="0" normalizeH="0" baseline="0" noProof="0" dirty="0">
                <a:ln>
                  <a:noFill/>
                </a:ln>
                <a:effectLst/>
                <a:uLnTx/>
                <a:uFillTx/>
                <a:cs typeface="+mn-ea"/>
                <a:sym typeface="+mn-lt"/>
              </a:rPr>
            </a:br>
            <a:r>
              <a:rPr lang="zh-CN" altLang="en-US" sz="1000" dirty="0">
                <a:cs typeface="+mn-ea"/>
                <a:sym typeface="+mn-lt"/>
              </a:rPr>
              <a:t>（</a:t>
            </a:r>
            <a:r>
              <a:rPr kumimoji="0" lang="zh-CN" altLang="en-US" sz="1000" b="0" i="0" u="none" strike="noStrike" kern="1200" cap="none" spc="0" normalizeH="0" baseline="0" noProof="0" dirty="0">
                <a:ln>
                  <a:noFill/>
                </a:ln>
                <a:effectLst/>
                <a:uLnTx/>
                <a:uFillTx/>
                <a:cs typeface="+mn-ea"/>
                <a:sym typeface="+mn-lt"/>
              </a:rPr>
              <a:t>随着证据的迅速发展，</a:t>
            </a: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effectLst/>
                <a:uLnTx/>
                <a:uFillTx/>
                <a:cs typeface="+mn-ea"/>
                <a:sym typeface="+mn-lt"/>
              </a:rPr>
              <a:t>从世界各地学习到的</a:t>
            </a:r>
            <a:r>
              <a:rPr lang="zh-CN" altLang="en-US" sz="1000" dirty="0">
                <a:cs typeface="+mn-ea"/>
                <a:sym typeface="+mn-lt"/>
              </a:rPr>
              <a:t>）</a:t>
            </a:r>
            <a:endParaRPr kumimoji="0" lang="en-CA" sz="1000" b="0" i="0" u="none" strike="noStrike" kern="1200" cap="none" spc="0" normalizeH="0" baseline="0" noProof="0" dirty="0">
              <a:ln>
                <a:noFill/>
              </a:ln>
              <a:effectLst/>
              <a:uLnTx/>
              <a:uFillTx/>
              <a:cs typeface="+mn-ea"/>
              <a:sym typeface="+mn-lt"/>
            </a:endParaRPr>
          </a:p>
        </p:txBody>
      </p:sp>
      <p:sp>
        <p:nvSpPr>
          <p:cNvPr id="4" name="Oval 3"/>
          <p:cNvSpPr/>
          <p:nvPr/>
        </p:nvSpPr>
        <p:spPr>
          <a:xfrm>
            <a:off x="7194830" y="3853018"/>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pic>
        <p:nvPicPr>
          <p:cNvPr id="9" name="Graphic 8"/>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284543" y="3932612"/>
            <a:ext cx="326811" cy="375227"/>
          </a:xfrm>
          <a:prstGeom prst="rect">
            <a:avLst/>
          </a:prstGeom>
        </p:spPr>
      </p:pic>
      <p:sp>
        <p:nvSpPr>
          <p:cNvPr id="3" name="Oval 2"/>
          <p:cNvSpPr/>
          <p:nvPr/>
        </p:nvSpPr>
        <p:spPr>
          <a:xfrm>
            <a:off x="7065074" y="1328797"/>
            <a:ext cx="2253355" cy="3930922"/>
          </a:xfrm>
          <a:prstGeom prst="ellipse">
            <a:avLst/>
          </a:prstGeom>
          <a:solidFill>
            <a:srgbClr val="000000">
              <a:alpha val="0"/>
            </a:srgb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n>
                <a:solidFill>
                  <a:schemeClr val="accent3"/>
                </a:solidFill>
              </a:ln>
              <a:noFill/>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4"/>
          <p:cNvSpPr txBox="1"/>
          <p:nvPr/>
        </p:nvSpPr>
        <p:spPr>
          <a:xfrm>
            <a:off x="267858" y="97077"/>
            <a:ext cx="11613366" cy="1006368"/>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a:lstStyle>
          <a:p>
            <a:pPr defTabSz="914400" hangingPunct="0">
              <a:spcBef>
                <a:spcPts val="0"/>
              </a:spcBef>
              <a:defRPr/>
            </a:pPr>
            <a:r>
              <a:rPr lang="zh-CN" altLang="en-US" sz="2300" kern="0" dirty="0">
                <a:latin typeface="+mn-lt"/>
                <a:ea typeface="+mn-ea"/>
                <a:cs typeface="+mn-ea"/>
                <a:sym typeface="+mn-lt"/>
              </a:rPr>
              <a:t>实施重点</a:t>
            </a:r>
            <a:r>
              <a:rPr lang="en-US" altLang="zh-CN" sz="2300" kern="0" dirty="0">
                <a:latin typeface="+mn-lt"/>
                <a:ea typeface="+mn-ea"/>
                <a:cs typeface="+mn-ea"/>
                <a:sym typeface="+mn-lt"/>
              </a:rPr>
              <a:t>1</a:t>
            </a:r>
            <a:r>
              <a:rPr lang="zh-CN" altLang="en-US" sz="2300" kern="0" dirty="0">
                <a:latin typeface="+mn-lt"/>
                <a:ea typeface="+mn-ea"/>
                <a:cs typeface="+mn-ea"/>
                <a:sym typeface="+mn-lt"/>
              </a:rPr>
              <a:t>中力量积聚的标志仍然存在（如下图所示），但我们尚未看到需求方为规范和加强国家（和地方）证据支持体系作出努力</a:t>
            </a:r>
            <a:endParaRPr lang="en-US" sz="2300" kern="0" dirty="0">
              <a:latin typeface="+mn-lt"/>
              <a:ea typeface="+mn-ea"/>
              <a:cs typeface="+mn-ea"/>
              <a:sym typeface="+mn-lt"/>
            </a:endParaRPr>
          </a:p>
        </p:txBody>
      </p:sp>
      <p:sp>
        <p:nvSpPr>
          <p:cNvPr id="10" name="Slide Number Placeholder 4"/>
          <p:cNvSpPr>
            <a:spLocks noGrp="1"/>
          </p:cNvSpPr>
          <p:nvPr>
            <p:ph type="sldNum" sz="quarter" idx="4"/>
          </p:nvPr>
        </p:nvSpPr>
        <p:spPr>
          <a:xfrm>
            <a:off x="6128340" y="6405093"/>
            <a:ext cx="357352" cy="365125"/>
          </a:xfrm>
        </p:spPr>
        <p:txBody>
          <a:bodyPr/>
          <a:lstStyle/>
          <a:p>
            <a:fld id="{E2CB33EA-91D6-F140-A440-0A130B2A34DE}" type="slidenum">
              <a:rPr lang="en-US" smtClean="0">
                <a:latin typeface="+mn-lt"/>
                <a:ea typeface="+mn-ea"/>
                <a:cs typeface="+mn-ea"/>
                <a:sym typeface="+mn-lt"/>
              </a:rPr>
              <a:t>3</a:t>
            </a:fld>
            <a:endParaRPr lang="en-US" dirty="0">
              <a:latin typeface="+mn-lt"/>
              <a:ea typeface="+mn-ea"/>
              <a:cs typeface="+mn-ea"/>
              <a:sym typeface="+mn-lt"/>
            </a:endParaRPr>
          </a:p>
        </p:txBody>
      </p:sp>
      <p:graphicFrame>
        <p:nvGraphicFramePr>
          <p:cNvPr id="4" name="Diagram 3"/>
          <p:cNvGraphicFramePr/>
          <p:nvPr/>
        </p:nvGraphicFramePr>
        <p:xfrm>
          <a:off x="267858" y="1677324"/>
          <a:ext cx="10818258" cy="412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p:cNvSpPr/>
          <p:nvPr/>
        </p:nvSpPr>
        <p:spPr>
          <a:xfrm>
            <a:off x="1839906" y="1666172"/>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1a</a:t>
            </a:r>
          </a:p>
        </p:txBody>
      </p:sp>
      <p:sp>
        <p:nvSpPr>
          <p:cNvPr id="13" name="Oval 12"/>
          <p:cNvSpPr/>
          <p:nvPr/>
        </p:nvSpPr>
        <p:spPr>
          <a:xfrm>
            <a:off x="1839905" y="2346829"/>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1b</a:t>
            </a:r>
          </a:p>
        </p:txBody>
      </p:sp>
      <p:sp>
        <p:nvSpPr>
          <p:cNvPr id="14" name="Oval 13"/>
          <p:cNvSpPr/>
          <p:nvPr/>
        </p:nvSpPr>
        <p:spPr>
          <a:xfrm>
            <a:off x="1839905" y="3063035"/>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1c</a:t>
            </a:r>
          </a:p>
        </p:txBody>
      </p:sp>
      <p:sp>
        <p:nvSpPr>
          <p:cNvPr id="15" name="Oval 14"/>
          <p:cNvSpPr/>
          <p:nvPr/>
        </p:nvSpPr>
        <p:spPr>
          <a:xfrm>
            <a:off x="1839905" y="3799422"/>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1d</a:t>
            </a:r>
          </a:p>
        </p:txBody>
      </p:sp>
      <p:sp>
        <p:nvSpPr>
          <p:cNvPr id="16" name="Oval 15"/>
          <p:cNvSpPr/>
          <p:nvPr/>
        </p:nvSpPr>
        <p:spPr>
          <a:xfrm>
            <a:off x="1855437" y="4500265"/>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1e</a:t>
            </a:r>
          </a:p>
        </p:txBody>
      </p:sp>
      <p:sp>
        <p:nvSpPr>
          <p:cNvPr id="17" name="Oval 16"/>
          <p:cNvSpPr/>
          <p:nvPr/>
        </p:nvSpPr>
        <p:spPr>
          <a:xfrm>
            <a:off x="1839905" y="5201108"/>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4"/>
          <p:cNvSpPr txBox="1"/>
          <p:nvPr/>
        </p:nvSpPr>
        <p:spPr>
          <a:xfrm>
            <a:off x="267857" y="97077"/>
            <a:ext cx="11255661" cy="1006368"/>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a:lstStyle>
          <a:p>
            <a:pPr defTabSz="914400" hangingPunct="0">
              <a:spcBef>
                <a:spcPts val="0"/>
              </a:spcBef>
              <a:defRPr/>
            </a:pPr>
            <a:r>
              <a:rPr lang="zh-CN" altLang="en-US" sz="2300" kern="0" dirty="0">
                <a:solidFill>
                  <a:schemeClr val="tx1"/>
                </a:solidFill>
                <a:latin typeface="+mn-lt"/>
                <a:ea typeface="+mn-ea"/>
                <a:cs typeface="+mn-ea"/>
                <a:sym typeface="+mn-lt"/>
              </a:rPr>
              <a:t>实施重点</a:t>
            </a:r>
            <a:r>
              <a:rPr lang="en-US" altLang="zh-CN" sz="2300" kern="0" dirty="0">
                <a:solidFill>
                  <a:schemeClr val="tx1"/>
                </a:solidFill>
                <a:latin typeface="+mn-lt"/>
                <a:ea typeface="+mn-ea"/>
                <a:cs typeface="+mn-ea"/>
                <a:sym typeface="+mn-lt"/>
              </a:rPr>
              <a:t>3</a:t>
            </a:r>
            <a:r>
              <a:rPr lang="zh-CN" altLang="en-US" sz="2300" kern="0" dirty="0">
                <a:solidFill>
                  <a:schemeClr val="tx1"/>
                </a:solidFill>
                <a:latin typeface="+mn-lt"/>
                <a:ea typeface="+mn-ea"/>
                <a:cs typeface="+mn-ea"/>
                <a:sym typeface="+mn-lt"/>
              </a:rPr>
              <a:t>中力量积聚的标志同样存在（如下图所示），但让证据成为日常生活中心的承诺尚未履行</a:t>
            </a:r>
            <a:endParaRPr lang="en-CA" sz="2300" kern="0" dirty="0">
              <a:solidFill>
                <a:srgbClr val="FF0000"/>
              </a:solidFill>
              <a:latin typeface="+mn-lt"/>
              <a:ea typeface="+mn-ea"/>
              <a:cs typeface="+mn-ea"/>
              <a:sym typeface="+mn-lt"/>
            </a:endParaRPr>
          </a:p>
        </p:txBody>
      </p:sp>
      <p:sp>
        <p:nvSpPr>
          <p:cNvPr id="10" name="Slide Number Placeholder 4"/>
          <p:cNvSpPr>
            <a:spLocks noGrp="1"/>
          </p:cNvSpPr>
          <p:nvPr>
            <p:ph type="sldNum" sz="quarter" idx="4"/>
          </p:nvPr>
        </p:nvSpPr>
        <p:spPr>
          <a:xfrm>
            <a:off x="5900759" y="6492875"/>
            <a:ext cx="357352" cy="365125"/>
          </a:xfrm>
        </p:spPr>
        <p:txBody>
          <a:bodyPr/>
          <a:lstStyle/>
          <a:p>
            <a:fld id="{E2CB33EA-91D6-F140-A440-0A130B2A34DE}" type="slidenum">
              <a:rPr lang="en-US" smtClean="0">
                <a:latin typeface="+mn-lt"/>
                <a:ea typeface="+mn-ea"/>
                <a:cs typeface="+mn-ea"/>
                <a:sym typeface="+mn-lt"/>
              </a:rPr>
              <a:t>4</a:t>
            </a:fld>
            <a:endParaRPr lang="en-US" dirty="0">
              <a:latin typeface="+mn-lt"/>
              <a:ea typeface="+mn-ea"/>
              <a:cs typeface="+mn-ea"/>
              <a:sym typeface="+mn-lt"/>
            </a:endParaRPr>
          </a:p>
        </p:txBody>
      </p:sp>
      <p:graphicFrame>
        <p:nvGraphicFramePr>
          <p:cNvPr id="6" name="Diagram 5"/>
          <p:cNvGraphicFramePr/>
          <p:nvPr/>
        </p:nvGraphicFramePr>
        <p:xfrm>
          <a:off x="579863" y="1797463"/>
          <a:ext cx="10943655" cy="367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2153774" y="1720623"/>
            <a:ext cx="934426" cy="890438"/>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3a</a:t>
            </a:r>
          </a:p>
        </p:txBody>
      </p:sp>
      <p:sp>
        <p:nvSpPr>
          <p:cNvPr id="8" name="Oval 7"/>
          <p:cNvSpPr/>
          <p:nvPr/>
        </p:nvSpPr>
        <p:spPr>
          <a:xfrm>
            <a:off x="2153774" y="2743361"/>
            <a:ext cx="934426" cy="890438"/>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3b</a:t>
            </a:r>
          </a:p>
        </p:txBody>
      </p:sp>
      <p:sp>
        <p:nvSpPr>
          <p:cNvPr id="9" name="Oval 8"/>
          <p:cNvSpPr/>
          <p:nvPr/>
        </p:nvSpPr>
        <p:spPr>
          <a:xfrm>
            <a:off x="2153774" y="3699949"/>
            <a:ext cx="934426" cy="890438"/>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3c</a:t>
            </a:r>
          </a:p>
        </p:txBody>
      </p:sp>
      <p:sp>
        <p:nvSpPr>
          <p:cNvPr id="14" name="Oval 13"/>
          <p:cNvSpPr/>
          <p:nvPr/>
        </p:nvSpPr>
        <p:spPr>
          <a:xfrm>
            <a:off x="2153774" y="4642849"/>
            <a:ext cx="934426" cy="890438"/>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3d</a:t>
            </a:r>
          </a:p>
        </p:txBody>
      </p:sp>
    </p:spTree>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8BD1-7B99-4C0F-A478-9BA7D4D9D8B0}">
  <ds:schemaRefs/>
</ds:datastoreItem>
</file>

<file path=customXml/itemProps2.xml><?xml version="1.0" encoding="utf-8"?>
<ds:datastoreItem xmlns:ds="http://schemas.openxmlformats.org/officeDocument/2006/customXml" ds:itemID="{769483B2-BEB8-41F2-8FEC-E8F0D26003C6}">
  <ds:schemaRefs>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0408fcbc-2e10-4461-bee0-724c01b46ae9"/>
    <ds:schemaRef ds:uri="599eec1d-e27c-4128-92a4-19001b8afe14"/>
    <ds:schemaRef ds:uri="http://schemas.microsoft.com/office/2006/metadata/properties"/>
  </ds:schemaRefs>
</ds:datastoreItem>
</file>

<file path=customXml/itemProps3.xml><?xml version="1.0" encoding="utf-8"?>
<ds:datastoreItem xmlns:ds="http://schemas.openxmlformats.org/officeDocument/2006/customXml" ds:itemID="{290A3FEE-4E95-40F5-A7D2-D696DE35F0EF}">
  <ds:schemaRefs/>
</ds:datastoreItem>
</file>

<file path=docProps/app.xml><?xml version="1.0" encoding="utf-8"?>
<Properties xmlns="http://schemas.openxmlformats.org/officeDocument/2006/extended-properties" xmlns:vt="http://schemas.openxmlformats.org/officeDocument/2006/docPropsVTypes">
  <TotalTime>835</TotalTime>
  <Words>1275</Words>
  <Application>Microsoft Macintosh PowerPoint</Application>
  <PresentationFormat>Widescreen</PresentationFormat>
  <Paragraphs>88</Paragraphs>
  <Slides>4</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Courier New</vt:lpstr>
      <vt:lpstr>Times New Roman</vt:lpstr>
      <vt:lpstr>Wellcome</vt:lpstr>
      <vt:lpstr>Wingdings</vt:lpstr>
      <vt:lpstr>RISE</vt:lpstr>
      <vt:lpstr>ESN-CA</vt:lpstr>
      <vt:lpstr>GCESC</vt:lpstr>
      <vt:lpstr>PowerPoint Presentation</vt:lpstr>
      <vt:lpstr>证据支持机构将支持政府决策者快速访问全球证据，提供高度本土化的见解，同时提供从国家（和地方）层面证据中所得的见解</vt:lpstr>
      <vt:lpstr>PowerPoint Presentation</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474</cp:revision>
  <cp:lastPrinted>2023-05-24T15:22:00Z</cp:lastPrinted>
  <dcterms:created xsi:type="dcterms:W3CDTF">2017-04-21T15:41:00Z</dcterms:created>
  <dcterms:modified xsi:type="dcterms:W3CDTF">2025-02-21T18:13:53Z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ICV">
    <vt:lpwstr>AEE7EAC4B026476BBFF98C5E0B1AE379_12</vt:lpwstr>
  </property>
  <property fmtid="{D5CDD505-2E9C-101B-9397-08002B2CF9AE}" pid="6" name="KSOProductBuildVer">
    <vt:lpwstr>2052-12.1.0.20260</vt:lpwstr>
  </property>
</Properties>
</file>