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57" r:id="rId5"/>
    <p:sldMasterId id="2147483665" r:id="rId6"/>
  </p:sldMasterIdLst>
  <p:notesMasterIdLst>
    <p:notesMasterId r:id="rId13"/>
  </p:notesMasterIdLst>
  <p:handoutMasterIdLst>
    <p:handoutMasterId r:id="rId14"/>
  </p:handoutMasterIdLst>
  <p:sldIdLst>
    <p:sldId id="1200" r:id="rId7"/>
    <p:sldId id="2066" r:id="rId8"/>
    <p:sldId id="2013" r:id="rId9"/>
    <p:sldId id="2031" r:id="rId10"/>
    <p:sldId id="2029" r:id="rId11"/>
    <p:sldId id="2040" r:id="rId12"/>
  </p:sldIdLst>
  <p:sldSz cx="12192000"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66"/>
    <a:srgbClr val="6699CC"/>
    <a:srgbClr val="254776"/>
    <a:srgbClr val="000000"/>
    <a:srgbClr val="F5E4ED"/>
    <a:srgbClr val="CC76A6"/>
    <a:srgbClr val="E9F7FB"/>
    <a:srgbClr val="F2F2F2"/>
    <a:srgbClr val="FF3156"/>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A145F-7805-5F45-8B71-25D8A2E897F5}" v="1" dt="2025-02-21T18:13:38.84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showGuide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 Steven" userId="7f046239-86f6-4703-8d02-9ed80bcd8ba4" providerId="ADAL" clId="{750A145F-7805-5F45-8B71-25D8A2E897F5}"/>
    <pc:docChg chg="addSld modSld">
      <pc:chgData name="Lott, Steven" userId="7f046239-86f6-4703-8d02-9ed80bcd8ba4" providerId="ADAL" clId="{750A145F-7805-5F45-8B71-25D8A2E897F5}" dt="2025-02-21T18:13:38.844" v="0"/>
      <pc:docMkLst>
        <pc:docMk/>
      </pc:docMkLst>
      <pc:sldChg chg="add">
        <pc:chgData name="Lott, Steven" userId="7f046239-86f6-4703-8d02-9ed80bcd8ba4" providerId="ADAL" clId="{750A145F-7805-5F45-8B71-25D8A2E897F5}" dt="2025-02-21T18:13:38.844" v="0"/>
        <pc:sldMkLst>
          <pc:docMk/>
          <pc:sldMk cId="0" sldId="2029"/>
        </pc:sldMkLst>
      </pc:sldChg>
      <pc:sldChg chg="add">
        <pc:chgData name="Lott, Steven" userId="7f046239-86f6-4703-8d02-9ed80bcd8ba4" providerId="ADAL" clId="{750A145F-7805-5F45-8B71-25D8A2E897F5}" dt="2025-02-21T18:13:38.844" v="0"/>
        <pc:sldMkLst>
          <pc:docMk/>
          <pc:sldMk cId="0" sldId="204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2/21/25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9F3A7FF-300E-B84F-A2D0-CDCDE713DCB9}" type="datetimeFigureOut">
              <a:rPr lang="en-US" smtClean="0"/>
              <a:t>2/21/25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C11621C-3EA7-C342-A130-13C6D43C8C01}"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b="0" i="0" kern="1200">
        <a:solidFill>
          <a:schemeClr val="tx1"/>
        </a:solidFill>
        <a:latin typeface="Arial" panose="020B0604020202020204" pitchFamily="34" charset="0"/>
        <a:ea typeface="+mn-ea"/>
        <a:cs typeface="+mn-cs"/>
      </a:defRPr>
    </a:lvl1pPr>
    <a:lvl2pPr marL="609600" algn="l" defTabSz="1219200" rtl="0" eaLnBrk="1" latinLnBrk="0" hangingPunct="1">
      <a:defRPr sz="1600" b="0" i="0" kern="1200">
        <a:solidFill>
          <a:schemeClr val="tx1"/>
        </a:solidFill>
        <a:latin typeface="Arial" panose="020B0604020202020204" pitchFamily="34" charset="0"/>
        <a:ea typeface="+mn-ea"/>
        <a:cs typeface="+mn-cs"/>
      </a:defRPr>
    </a:lvl2pPr>
    <a:lvl3pPr marL="1219200" algn="l" defTabSz="1219200" rtl="0" eaLnBrk="1" latinLnBrk="0" hangingPunct="1">
      <a:defRPr sz="1600" b="0" i="0" kern="1200">
        <a:solidFill>
          <a:schemeClr val="tx1"/>
        </a:solidFill>
        <a:latin typeface="Arial" panose="020B0604020202020204" pitchFamily="34" charset="0"/>
        <a:ea typeface="+mn-ea"/>
        <a:cs typeface="+mn-cs"/>
      </a:defRPr>
    </a:lvl3pPr>
    <a:lvl4pPr marL="1828800" algn="l" defTabSz="1219200" rtl="0" eaLnBrk="1" latinLnBrk="0" hangingPunct="1">
      <a:defRPr sz="1600" b="0" i="0" kern="1200">
        <a:solidFill>
          <a:schemeClr val="tx1"/>
        </a:solidFill>
        <a:latin typeface="Arial" panose="020B0604020202020204" pitchFamily="34" charset="0"/>
        <a:ea typeface="+mn-ea"/>
        <a:cs typeface="+mn-cs"/>
      </a:defRPr>
    </a:lvl4pPr>
    <a:lvl5pPr marL="2438400" algn="l" defTabSz="1219200" rtl="0" eaLnBrk="1" latinLnBrk="0" hangingPunct="1">
      <a:defRPr sz="1600" b="0" i="0" kern="1200">
        <a:solidFill>
          <a:schemeClr val="tx1"/>
        </a:solidFill>
        <a:latin typeface="Arial" panose="020B0604020202020204" pitchFamily="34" charset="0"/>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609600" rtl="0" eaLnBrk="1" fontAlgn="auto" latinLnBrk="0" hangingPunct="1">
              <a:lnSpc>
                <a:spcPct val="100000"/>
              </a:lnSpc>
              <a:spcBef>
                <a:spcPts val="0"/>
              </a:spcBef>
              <a:spcAft>
                <a:spcPts val="0"/>
              </a:spcAft>
              <a:buClrTx/>
              <a:buSzTx/>
              <a:buFontTx/>
              <a:buNone/>
              <a:defRPr/>
            </a:pPr>
            <a:fld id="{7C11621C-3EA7-C342-A130-13C6D43C8C01}"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2</a:t>
            </a:fld>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C11621C-3EA7-C342-A130-13C6D43C8C01}"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14" name="Picture 13"/>
          <p:cNvPicPr>
            <a:picLocks noChangeAspect="1"/>
          </p:cNvPicPr>
          <p:nvPr userDrawn="1"/>
        </p:nvPicPr>
        <p:blipFill>
          <a:blip r:embed="rId4"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5" cstate="email"/>
          <a:srcRect/>
          <a:stretch>
            <a:fillRect/>
          </a:stretch>
        </p:blipFill>
        <p:spPr>
          <a:xfrm>
            <a:off x="242771" y="215797"/>
            <a:ext cx="2124660" cy="745379"/>
          </a:xfrm>
          <a:prstGeom prst="rect">
            <a:avLst/>
          </a:prstGeom>
        </p:spPr>
      </p:pic>
      <p:sp>
        <p:nvSpPr>
          <p:cNvPr id="19" name="Text Placeholder 18"/>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p:cNvPicPr>
            <a:picLocks noChangeAspect="1"/>
          </p:cNvPicPr>
          <p:nvPr userDrawn="1"/>
        </p:nvPicPr>
        <p:blipFill>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81881" y="6335488"/>
            <a:ext cx="2151952" cy="476188"/>
          </a:xfrm>
          <a:prstGeom prst="rect">
            <a:avLst/>
          </a:prstGeom>
          <a:noFill/>
        </p:spPr>
      </p:pic>
      <p:pic>
        <p:nvPicPr>
          <p:cNvPr id="6" name="Picture 5"/>
          <p:cNvPicPr>
            <a:picLocks noChangeAspect="1"/>
          </p:cNvPicPr>
          <p:nvPr userDrawn="1"/>
        </p:nvPicPr>
        <p:blipFill rotWithShape="1">
          <a:blip r:embed="rId8"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10" cstate="email"/>
          <a:srcRect/>
          <a:stretch>
            <a:fillRect/>
          </a:stretch>
        </p:blipFill>
        <p:spPr>
          <a:xfrm>
            <a:off x="5062154" y="6375257"/>
            <a:ext cx="1433240" cy="4364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5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564276" cy="754180"/>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5" y="6353621"/>
            <a:ext cx="1871412" cy="3959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9"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p:cNvPicPr>
            <a:picLocks noChangeAspect="1"/>
          </p:cNvPicPr>
          <p:nvPr userDrawn="1"/>
        </p:nvPicPr>
        <p:blipFill rotWithShape="1">
          <a:blip r:embed="rId4" cstate="email"/>
          <a:srcRect/>
          <a:stretch>
            <a:fillRect/>
          </a:stretch>
        </p:blipFill>
        <p:spPr>
          <a:xfrm>
            <a:off x="-2" y="0"/>
            <a:ext cx="4172314" cy="43107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panose="020B0604020202020204"/>
            </a:endParaRPr>
          </a:p>
        </p:txBody>
      </p:sp>
      <p:pic>
        <p:nvPicPr>
          <p:cNvPr id="14" name="Picture 13" descr="gcesc-globe.png"/>
          <p:cNvPicPr>
            <a:picLocks noChangeAspect="1"/>
          </p:cNvPicPr>
          <p:nvPr userDrawn="1"/>
        </p:nvPicPr>
        <p:blipFill rotWithShape="1">
          <a:blip r:embed="rId5"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rgbClr val="464F55"/>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8"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15" name="URL"/>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p:cNvPicPr>
            <a:picLocks noChangeAspect="1"/>
          </p:cNvPicPr>
          <p:nvPr userDrawn="1"/>
        </p:nvPicPr>
        <p:blipFill>
          <a:blip r:embed="rId5" cstate="email">
            <a:grayscl/>
          </a:blip>
          <a:stretch>
            <a:fillRect/>
          </a:stretch>
        </p:blipFill>
        <p:spPr>
          <a:xfrm>
            <a:off x="190848" y="6334533"/>
            <a:ext cx="122703" cy="122703"/>
          </a:xfrm>
          <a:prstGeom prst="rect">
            <a:avLst/>
          </a:prstGeom>
        </p:spPr>
      </p:pic>
      <p:pic>
        <p:nvPicPr>
          <p:cNvPr id="17" name="Picture 16"/>
          <p:cNvPicPr>
            <a:picLocks noChangeAspect="1"/>
          </p:cNvPicPr>
          <p:nvPr userDrawn="1"/>
        </p:nvPicPr>
        <p:blipFill>
          <a:blip r:embed="rId6" cstate="email">
            <a:grayscl/>
          </a:blip>
          <a:stretch>
            <a:fillRect/>
          </a:stretch>
        </p:blipFill>
        <p:spPr>
          <a:xfrm>
            <a:off x="194438" y="6654903"/>
            <a:ext cx="126293" cy="126293"/>
          </a:xfrm>
          <a:prstGeom prst="rect">
            <a:avLst/>
          </a:prstGeom>
        </p:spPr>
      </p:pic>
      <p:pic>
        <p:nvPicPr>
          <p:cNvPr id="18" name="Picture 17"/>
          <p:cNvPicPr>
            <a:picLocks noChangeAspect="1"/>
          </p:cNvPicPr>
          <p:nvPr userDrawn="1"/>
        </p:nvPicPr>
        <p:blipFill>
          <a:blip r:embed="rId7" cstate="email">
            <a:grayscl/>
          </a:blip>
          <a:stretch>
            <a:fillRect/>
          </a:stretch>
        </p:blipFill>
        <p:spPr>
          <a:xfrm>
            <a:off x="194438" y="6499691"/>
            <a:ext cx="126293" cy="126293"/>
          </a:xfrm>
          <a:prstGeom prst="rect">
            <a:avLst/>
          </a:prstGeom>
        </p:spPr>
      </p:pic>
      <p:sp>
        <p:nvSpPr>
          <p:cNvPr id="19" name="TextBox 18"/>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p:cNvPicPr>
            <a:picLocks noChangeAspect="1"/>
          </p:cNvPicPr>
          <p:nvPr userDrawn="1"/>
        </p:nvPicPr>
        <p:blipFill>
          <a:blip r:embed="rId4" cstate="email">
            <a:grayscl/>
          </a:blip>
          <a:stretch>
            <a:fillRect/>
          </a:stretch>
        </p:blipFill>
        <p:spPr>
          <a:xfrm>
            <a:off x="190844" y="6334530"/>
            <a:ext cx="122703" cy="122703"/>
          </a:xfrm>
          <a:prstGeom prst="rect">
            <a:avLst/>
          </a:prstGeom>
        </p:spPr>
      </p:pic>
      <p:pic>
        <p:nvPicPr>
          <p:cNvPr id="12" name="Picture 11"/>
          <p:cNvPicPr>
            <a:picLocks noChangeAspect="1"/>
          </p:cNvPicPr>
          <p:nvPr userDrawn="1"/>
        </p:nvPicPr>
        <p:blipFill>
          <a:blip r:embed="rId5" cstate="email">
            <a:grayscl/>
          </a:blip>
          <a:stretch>
            <a:fillRect/>
          </a:stretch>
        </p:blipFill>
        <p:spPr>
          <a:xfrm>
            <a:off x="194434" y="6654900"/>
            <a:ext cx="126293" cy="126293"/>
          </a:xfrm>
          <a:prstGeom prst="rect">
            <a:avLst/>
          </a:prstGeom>
        </p:spPr>
      </p:pic>
      <p:pic>
        <p:nvPicPr>
          <p:cNvPr id="13" name="Picture 12"/>
          <p:cNvPicPr>
            <a:picLocks noChangeAspect="1"/>
          </p:cNvPicPr>
          <p:nvPr userDrawn="1"/>
        </p:nvPicPr>
        <p:blipFill>
          <a:blip r:embed="rId6" cstate="email">
            <a:grayscl/>
          </a:blip>
          <a:stretch>
            <a:fillRect/>
          </a:stretch>
        </p:blipFill>
        <p:spPr>
          <a:xfrm>
            <a:off x="194434" y="6499688"/>
            <a:ext cx="126293" cy="126293"/>
          </a:xfrm>
          <a:prstGeom prst="rect">
            <a:avLst/>
          </a:prstGeom>
        </p:spPr>
      </p:pic>
      <p:sp>
        <p:nvSpPr>
          <p:cNvPr id="14" name="TextBox 13"/>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srcRect/>
          <a:stretch>
            <a:fill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pic>
        <p:nvPicPr>
          <p:cNvPr id="8" name="Picture 7"/>
          <p:cNvPicPr>
            <a:picLocks noChangeAspect="1"/>
          </p:cNvPicPr>
          <p:nvPr userDrawn="1"/>
        </p:nvPicPr>
        <p:blipFill>
          <a:blip r:embed="rId3" cstate="email"/>
          <a:srcRect/>
          <a:stretch>
            <a:fillRect/>
          </a:stretch>
        </p:blipFill>
        <p:spPr>
          <a:xfrm>
            <a:off x="258036" y="292661"/>
            <a:ext cx="2590676" cy="908868"/>
          </a:xfrm>
          <a:prstGeom prst="rect">
            <a:avLst/>
          </a:prstGeom>
        </p:spPr>
      </p:pic>
      <p:pic>
        <p:nvPicPr>
          <p:cNvPr id="4" name="Picture 3"/>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5" name="Picture 4"/>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10" name="Picture 9"/>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9"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89645" y="6328045"/>
            <a:ext cx="1448179" cy="472799"/>
          </a:xfrm>
          <a:prstGeom prst="rect">
            <a:avLst/>
          </a:prstGeom>
        </p:spPr>
      </p:pic>
      <p:sp>
        <p:nvSpPr>
          <p:cNvPr id="2" name="URL"/>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p:cNvPicPr>
            <a:picLocks noChangeAspect="1"/>
          </p:cNvPicPr>
          <p:nvPr userDrawn="1"/>
        </p:nvPicPr>
        <p:blipFill rotWithShape="1">
          <a:blip r:embed="rId5" cstate="email"/>
          <a:srcRect/>
          <a:stretch>
            <a:fillRect/>
          </a:stretch>
        </p:blipFill>
        <p:spPr>
          <a:xfrm>
            <a:off x="-1" y="0"/>
            <a:ext cx="4611702" cy="4905157"/>
          </a:xfrm>
          <a:prstGeom prst="rect">
            <a:avLst/>
          </a:prstGeom>
        </p:spPr>
      </p:pic>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4" y="6363807"/>
            <a:ext cx="1871414" cy="41218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10"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p:cNvSpPr txBox="1"/>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600" rtl="0" eaLnBrk="1" latinLnBrk="0" hangingPunct="1">
              <a:defRPr sz="1350" kern="1200">
                <a:solidFill>
                  <a:schemeClr val="tx2"/>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a:ln>
                  <a:noFill/>
                </a:ln>
                <a:solidFill>
                  <a:srgbClr val="002C44"/>
                </a:solidFill>
                <a:effectLst/>
                <a:uLnTx/>
                <a:uFillTx/>
                <a:latin typeface="Arial" panose="020B0604020202020204"/>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panose="020B0604020202020204"/>
              <a:ea typeface="+mn-ea"/>
              <a:cs typeface="+mn-cs"/>
            </a:endParaRPr>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6" name="Picture 5"/>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8" name="Picture 7"/>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2" name="Subtitle Placeholder" descr="Slide sub title"/>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4" name="Content Placeholder" descr="Slide content"/>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3" name="Picture 2"/>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4" name="Picture 3"/>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5" name="Picture 4"/>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6"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p:cNvSpPr txBox="1"/>
          <p:nvPr userDrawn="1"/>
        </p:nvSpPr>
        <p:spPr>
          <a:xfrm>
            <a:off x="5921595" y="6438489"/>
            <a:ext cx="400594" cy="276999"/>
          </a:xfrm>
          <a:prstGeom prst="rect">
            <a:avLst/>
          </a:prstGeom>
          <a:noFill/>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panose="020B0604020202020204" pitchFamily="34" charset="0"/>
                <a:cs typeface="Arial" panose="020B0604020202020204" pitchFamily="34" charset="0"/>
              </a:rPr>
              <a:t>‹#›</a:t>
            </a:fld>
            <a:endParaRPr lang="en-US" dirty="0"/>
          </a:p>
        </p:txBody>
      </p:sp>
      <p:sp>
        <p:nvSpPr>
          <p:cNvPr id="1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2" cstate="email"/>
          <a:srcRect/>
          <a:stretch>
            <a:fillRect/>
          </a:stretch>
        </p:blipFill>
        <p:spPr>
          <a:xfrm>
            <a:off x="202537" y="6363974"/>
            <a:ext cx="1214377" cy="426031"/>
          </a:xfrm>
          <a:prstGeom prst="rect">
            <a:avLst/>
          </a:prstGeom>
        </p:spPr>
      </p:pic>
      <p:pic>
        <p:nvPicPr>
          <p:cNvPr id="3" name="Picture 2"/>
          <p:cNvPicPr>
            <a:picLocks noChangeAspect="1"/>
          </p:cNvPicPr>
          <p:nvPr userDrawn="1"/>
        </p:nvPicPr>
        <p:blipFill>
          <a:blip r:embed="rId3"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p:cNvPicPr>
            <a:picLocks noChangeAspect="1"/>
          </p:cNvPicPr>
          <p:nvPr userDrawn="1"/>
        </p:nvPicPr>
        <p:blipFill>
          <a:blip r:embed="rId4" cstate="email"/>
          <a:srcRect/>
          <a:stretch>
            <a:fillRect/>
          </a:stretch>
        </p:blipFill>
        <p:spPr>
          <a:xfrm>
            <a:off x="9449538" y="173908"/>
            <a:ext cx="2590676" cy="9088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solidFill>
                  <a:schemeClr val="tx1"/>
                </a:solidFill>
              </a:rPr>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pic>
        <p:nvPicPr>
          <p:cNvPr id="9" name="Picture 8"/>
          <p:cNvPicPr>
            <a:picLocks noChangeAspect="1"/>
          </p:cNvPicPr>
          <p:nvPr userDrawn="1"/>
        </p:nvPicPr>
        <p:blipFill rotWithShape="1">
          <a:blip r:embed="rId4" cstate="email"/>
          <a:srcRect/>
          <a:stretch>
            <a:fill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5" cstate="email"/>
          <a:srcRect/>
          <a:stretch>
            <a:fillRect/>
          </a:stretch>
        </p:blipFill>
        <p:spPr>
          <a:xfrm>
            <a:off x="119544" y="6338696"/>
            <a:ext cx="1190753" cy="417743"/>
          </a:xfrm>
          <a:prstGeom prst="rect">
            <a:avLst/>
          </a:prstGeom>
        </p:spPr>
      </p:pic>
      <p:sp>
        <p:nvSpPr>
          <p:cNvPr id="6"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161329" cy="668919"/>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22" name="Picture 21" descr="A person writing on a whiteboard&#10;&#10;Description automatically generated"/>
          <p:cNvPicPr>
            <a:picLocks noChangeAspect="1"/>
          </p:cNvPicPr>
          <p:nvPr userDrawn="1"/>
        </p:nvPicPr>
        <p:blipFill>
          <a:blip r:embed="rId4" cstate="email"/>
          <a:stretch>
            <a:fillRect/>
          </a:stretch>
        </p:blipFill>
        <p:spPr>
          <a:xfrm>
            <a:off x="870168" y="1177836"/>
            <a:ext cx="2260588" cy="2260588"/>
          </a:xfrm>
          <a:prstGeom prst="rect">
            <a:avLst/>
          </a:prstGeom>
        </p:spPr>
      </p:pic>
      <p:sp>
        <p:nvSpPr>
          <p:cNvPr id="3" name="Text Placeholder 2"/>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3300" b="0" i="0" u="none" strike="noStrike" cap="none" spc="0" normalizeH="0" baseline="0" dirty="0">
              <a:ln>
                <a:noFill/>
              </a:ln>
              <a:solidFill>
                <a:srgbClr val="4086C8"/>
              </a:solidFill>
              <a:effectLst/>
              <a:uFillTx/>
              <a:latin typeface="+mj-lt"/>
              <a:ea typeface="+mj-ea"/>
              <a:cs typeface="+mj-cs"/>
              <a:sym typeface="Arial" panose="020B0604020202020204"/>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0"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1pPr>
      <a:lvl2pPr marL="23304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2pPr>
      <a:lvl3pPr marL="485775" indent="0" algn="l" defTabSz="457200" rtl="0" eaLnBrk="1" latinLnBrk="0" hangingPunct="1">
        <a:lnSpc>
          <a:spcPct val="100000"/>
        </a:lnSpc>
        <a:spcBef>
          <a:spcPts val="0"/>
        </a:spcBef>
        <a:spcAft>
          <a:spcPts val="300"/>
        </a:spcAft>
        <a:buClr>
          <a:schemeClr val="tx1"/>
        </a:buClr>
        <a:buFont typeface="Arial" panose="020B0604020202020204"/>
        <a:buNone/>
        <a:defRPr sz="1800" b="0" i="0" kern="1200">
          <a:solidFill>
            <a:schemeClr val="tx1"/>
          </a:solidFill>
          <a:latin typeface="Arial" panose="020B0604020202020204" pitchFamily="34" charset="0"/>
          <a:ea typeface="+mn-ea"/>
          <a:cs typeface="+mn-cs"/>
        </a:defRPr>
      </a:lvl3pPr>
      <a:lvl4pPr marL="76009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4pPr>
      <a:lvl5pPr marL="1025525"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8" name="Straight Connector 7"/>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10" name="Straight Connector 9"/>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hyperlink" Target="https://www.nature.com/articles/d41586-024-03100-2" TargetMode="External"/><Relationship Id="rId3" Type="http://schemas.openxmlformats.org/officeDocument/2006/relationships/hyperlink" Target="https://www.bi.team/publications/international-collaboration-evidence/" TargetMode="External"/><Relationship Id="rId7" Type="http://schemas.openxmlformats.org/officeDocument/2006/relationships/hyperlink" Target="https://webtv.un.org/en/asset/k17/k170lx3fcb" TargetMode="External"/><Relationship Id="rId2" Type="http://schemas.openxmlformats.org/officeDocument/2006/relationships/hyperlink" Target="https://www.mcmasterforum.org/docs/default-source/evidence-commission/show-me-the-evidence_features.pdf" TargetMode="External"/><Relationship Id="rId1" Type="http://schemas.openxmlformats.org/officeDocument/2006/relationships/slideLayout" Target="../slideLayouts/slideLayout21.xml"/><Relationship Id="rId6" Type="http://schemas.openxmlformats.org/officeDocument/2006/relationships/hyperlink" Target="https://wellcome.org/news/evidence-synthesis-infrastructure-collaborative" TargetMode="External"/><Relationship Id="rId11" Type="http://schemas.openxmlformats.org/officeDocument/2006/relationships/hyperlink" Target="https://www.ft.com/content/cd3dbce8-1c5e-40f2-b371-2649fe709487" TargetMode="External"/><Relationship Id="rId5" Type="http://schemas.openxmlformats.org/officeDocument/2006/relationships/hyperlink" Target="https://www.ukri.org/opportunity/transforming-global-evidence-ai-driven-evidence-synthesis-for-policymaking/" TargetMode="External"/><Relationship Id="rId10" Type="http://schemas.openxmlformats.org/officeDocument/2006/relationships/hyperlink" Target="https://x.com/stianwestlake/status/1838120199100239939" TargetMode="External"/><Relationship Id="rId4" Type="http://schemas.openxmlformats.org/officeDocument/2006/relationships/hyperlink" Target="https://www.nature.com/articles/d41586-024-02991-5" TargetMode="External"/><Relationship Id="rId9" Type="http://schemas.openxmlformats.org/officeDocument/2006/relationships/hyperlink" Target="https://www.sdgsynthesiscoalition.org/news/us74-million-new-investments-sdg-evidence-be-announc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docs.worldbank.org/en/doc/231d98251cf326922518be0cbe306fdc-0200022023/related/GEEAP-Smart-Buys-2023-2-pages.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ies.ed.gov/ncee/WWC/Search/Products?productType=2" TargetMode="External"/><Relationship Id="rId4" Type="http://schemas.openxmlformats.org/officeDocument/2006/relationships/hyperlink" Target="https://educationendowmentfoundation.org.uk/education-evidence/teaching-learning-toolki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25" y="1313513"/>
            <a:ext cx="11883753" cy="1777410"/>
          </a:xfrm>
          <a:prstGeom prst="rect">
            <a:avLst/>
          </a:prstGeom>
          <a:noFill/>
        </p:spPr>
        <p:txBody>
          <a:bodyPr wrap="square">
            <a:spAutoFit/>
          </a:bodyPr>
          <a:lstStyle/>
          <a:p>
            <a:pPr marL="447675" marR="0" lvl="0" indent="-271780" algn="l" defTabSz="609600" rtl="0" eaLnBrk="1" fontAlgn="auto" latinLnBrk="0" hangingPunct="1">
              <a:spcBef>
                <a:spcPts val="0"/>
              </a:spcBef>
              <a:spcAft>
                <a:spcPts val="300"/>
              </a:spcAft>
              <a:buClrTx/>
              <a:buSzTx/>
              <a:buFont typeface="Arial" panose="020B0604020202020204" pitchFamily="34" charset="0"/>
              <a:buChar char="•"/>
              <a:tabLst>
                <a:tab pos="447675" algn="l"/>
              </a:tabLst>
              <a:defRPr/>
            </a:pPr>
            <a:r>
              <a:rPr lang="zh-CN" altLang="en-US" sz="1700" dirty="0">
                <a:solidFill>
                  <a:srgbClr val="254776"/>
                </a:solidFill>
                <a:cs typeface="+mn-ea"/>
                <a:sym typeface="+mn-lt"/>
              </a:rPr>
              <a:t>在柏林举办的气候解决方案峰会，首次提出大规模、人工智能辅助的动态证据综合体系设想。</a:t>
            </a:r>
            <a:endParaRPr lang="en-US" altLang="zh-CN" sz="1700" dirty="0">
              <a:solidFill>
                <a:srgbClr val="254776"/>
              </a:solidFill>
              <a:cs typeface="+mn-ea"/>
              <a:sym typeface="+mn-lt"/>
            </a:endParaRPr>
          </a:p>
          <a:p>
            <a:pPr marL="447675" lvl="0" indent="-271780">
              <a:spcAft>
                <a:spcPts val="300"/>
              </a:spcAft>
              <a:buFont typeface="Arial" panose="020B0604020202020204" pitchFamily="34" charset="0"/>
              <a:buChar char="•"/>
              <a:tabLst>
                <a:tab pos="447675" algn="l"/>
              </a:tabLst>
              <a:defRPr/>
            </a:pPr>
            <a:r>
              <a:rPr lang="zh-CN" altLang="en-US" sz="1700" dirty="0">
                <a:solidFill>
                  <a:srgbClr val="254776"/>
                </a:solidFill>
                <a:cs typeface="+mn-ea"/>
                <a:sym typeface="+mn-lt"/>
              </a:rPr>
              <a:t>“</a:t>
            </a:r>
            <a:r>
              <a:rPr lang="en-US" altLang="zh-CN" sz="1700" dirty="0">
                <a:solidFill>
                  <a:srgbClr val="254776"/>
                </a:solidFill>
                <a:cs typeface="+mn-ea"/>
                <a:sym typeface="+mn-lt"/>
              </a:rPr>
              <a:t>SHOW ME</a:t>
            </a:r>
            <a:r>
              <a:rPr lang="zh-CN" altLang="en-US" sz="1700" dirty="0">
                <a:solidFill>
                  <a:srgbClr val="254776"/>
                </a:solidFill>
                <a:cs typeface="+mn-ea"/>
                <a:sym typeface="+mn-lt"/>
              </a:rPr>
              <a:t>证据” 共识发布，帮助关键“利益相关者”共同描绘更加美好的未来，并向资助者证明，问题的核心在于“资金不足”而非“人力短缺”。</a:t>
            </a:r>
            <a:endParaRPr lang="en-US" sz="1700" dirty="0">
              <a:solidFill>
                <a:srgbClr val="254776"/>
              </a:solidFill>
              <a:cs typeface="+mn-ea"/>
              <a:sym typeface="+mn-lt"/>
            </a:endParaRPr>
          </a:p>
          <a:p>
            <a:pPr marL="447675" marR="0" lvl="0" indent="-271780" algn="l" defTabSz="609600"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zh-CN" altLang="en-US" sz="1700" i="0" u="none" strike="noStrike" kern="1200" cap="none" spc="0" normalizeH="0" baseline="0" noProof="0" dirty="0">
                <a:ln>
                  <a:noFill/>
                </a:ln>
                <a:solidFill>
                  <a:srgbClr val="254776"/>
                </a:solidFill>
                <a:effectLst/>
                <a:uLnTx/>
                <a:uFillTx/>
                <a:cs typeface="+mn-ea"/>
                <a:sym typeface="+mn-lt"/>
              </a:rPr>
              <a:t>在布拉格举办的全球证据峰会上，</a:t>
            </a:r>
            <a:r>
              <a:rPr kumimoji="0" lang="en-US" altLang="zh-CN" sz="1700" i="0" u="none" strike="noStrike" kern="1200" cap="none" spc="0" normalizeH="0" baseline="0" noProof="0" dirty="0">
                <a:ln>
                  <a:noFill/>
                </a:ln>
                <a:solidFill>
                  <a:srgbClr val="254776"/>
                </a:solidFill>
                <a:effectLst/>
                <a:uLnTx/>
                <a:uFillTx/>
                <a:cs typeface="+mn-ea"/>
                <a:sym typeface="+mn-lt"/>
              </a:rPr>
              <a:t>Campbell</a:t>
            </a:r>
            <a:r>
              <a:rPr kumimoji="0" lang="zh-CN" altLang="en-US" sz="1700" i="0" u="none" strike="noStrike" kern="1200" cap="none" spc="0" normalizeH="0" baseline="0" noProof="0" dirty="0">
                <a:ln>
                  <a:noFill/>
                </a:ln>
                <a:solidFill>
                  <a:srgbClr val="254776"/>
                </a:solidFill>
                <a:effectLst/>
                <a:uLnTx/>
                <a:uFillTx/>
                <a:cs typeface="+mn-ea"/>
                <a:sym typeface="+mn-lt"/>
              </a:rPr>
              <a:t>、</a:t>
            </a:r>
            <a:r>
              <a:rPr kumimoji="0" lang="en-US" altLang="zh-CN" sz="1700" i="0" u="none" strike="noStrike" kern="1200" cap="none" spc="0" normalizeH="0" baseline="0" noProof="0" dirty="0">
                <a:ln>
                  <a:noFill/>
                </a:ln>
                <a:solidFill>
                  <a:srgbClr val="254776"/>
                </a:solidFill>
                <a:effectLst/>
                <a:uLnTx/>
                <a:uFillTx/>
                <a:cs typeface="+mn-ea"/>
                <a:sym typeface="+mn-lt"/>
              </a:rPr>
              <a:t>Cochrane </a:t>
            </a:r>
            <a:r>
              <a:rPr kumimoji="0" lang="zh-CN" altLang="en-US" sz="1700" i="0" u="none" strike="noStrike" kern="1200" cap="none" spc="0" normalizeH="0" baseline="0" noProof="0" dirty="0">
                <a:ln>
                  <a:noFill/>
                </a:ln>
                <a:solidFill>
                  <a:srgbClr val="254776"/>
                </a:solidFill>
                <a:effectLst/>
                <a:uLnTx/>
                <a:uFillTx/>
                <a:cs typeface="+mn-ea"/>
                <a:sym typeface="+mn-lt"/>
              </a:rPr>
              <a:t>和 </a:t>
            </a:r>
            <a:r>
              <a:rPr kumimoji="0" lang="en-US" altLang="zh-CN" sz="1700" i="0" u="none" strike="noStrike" kern="1200" cap="none" spc="0" normalizeH="0" baseline="0" noProof="0" dirty="0" err="1">
                <a:ln>
                  <a:noFill/>
                </a:ln>
                <a:solidFill>
                  <a:srgbClr val="254776"/>
                </a:solidFill>
                <a:effectLst/>
                <a:uLnTx/>
                <a:uFillTx/>
                <a:cs typeface="+mn-ea"/>
                <a:sym typeface="+mn-lt"/>
              </a:rPr>
              <a:t>JBI</a:t>
            </a:r>
            <a:r>
              <a:rPr kumimoji="0" lang="en-US" altLang="zh-CN" sz="1700" i="0" u="none" strike="noStrike" kern="1200" cap="none" spc="0" normalizeH="0" baseline="0" noProof="0" dirty="0">
                <a:ln>
                  <a:noFill/>
                </a:ln>
                <a:solidFill>
                  <a:srgbClr val="254776"/>
                </a:solidFill>
                <a:effectLst/>
                <a:uLnTx/>
                <a:uFillTx/>
                <a:cs typeface="+mn-ea"/>
                <a:sym typeface="+mn-lt"/>
              </a:rPr>
              <a:t> </a:t>
            </a:r>
            <a:r>
              <a:rPr kumimoji="0" lang="zh-CN" altLang="en-US" sz="1700" i="0" u="none" strike="noStrike" kern="1200" cap="none" spc="0" normalizeH="0" baseline="0" noProof="0" dirty="0">
                <a:ln>
                  <a:noFill/>
                </a:ln>
                <a:solidFill>
                  <a:srgbClr val="254776"/>
                </a:solidFill>
                <a:effectLst/>
                <a:uLnTx/>
                <a:uFillTx/>
                <a:cs typeface="+mn-ea"/>
                <a:sym typeface="+mn-lt"/>
              </a:rPr>
              <a:t>的领导者承诺将携手更多合作联盟，推动证据应用的根本性变革。</a:t>
            </a:r>
            <a:endParaRPr kumimoji="0" lang="en-US" sz="1700" i="0" u="none" strike="noStrike" kern="1200" cap="none" spc="0" normalizeH="0" baseline="0" noProof="0" dirty="0">
              <a:ln>
                <a:noFill/>
              </a:ln>
              <a:solidFill>
                <a:srgbClr val="254776"/>
              </a:solidFill>
              <a:effectLst/>
              <a:uLnTx/>
              <a:uFillTx/>
              <a:cs typeface="+mn-ea"/>
              <a:sym typeface="+mn-lt"/>
            </a:endParaRPr>
          </a:p>
          <a:p>
            <a:pPr marL="447675" marR="0" lvl="0" indent="-271780" algn="l" defTabSz="609600"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zh-CN" altLang="en-US" sz="1700" i="0" u="none" strike="noStrike" kern="1200" cap="none" spc="0" normalizeH="0" baseline="0" noProof="0" dirty="0">
                <a:ln>
                  <a:noFill/>
                </a:ln>
                <a:solidFill>
                  <a:srgbClr val="254776"/>
                </a:solidFill>
                <a:effectLst/>
                <a:uLnTx/>
                <a:uFillTx/>
                <a:cs typeface="+mn-ea"/>
                <a:sym typeface="+mn-lt"/>
              </a:rPr>
              <a:t>在纽约举办的未来峰会，会议期间发布了一项突破性公告，促成了</a:t>
            </a:r>
            <a:r>
              <a:rPr kumimoji="0" lang="en-US" altLang="zh-CN" sz="1700" i="0" u="none" strike="noStrike" kern="1200" cap="none" spc="0" normalizeH="0" baseline="0" noProof="0" dirty="0">
                <a:ln>
                  <a:noFill/>
                </a:ln>
                <a:solidFill>
                  <a:srgbClr val="254776"/>
                </a:solidFill>
                <a:effectLst/>
                <a:uLnTx/>
                <a:uFillTx/>
                <a:cs typeface="+mn-ea"/>
                <a:sym typeface="+mn-lt"/>
              </a:rPr>
              <a:t>ESIC</a:t>
            </a:r>
            <a:r>
              <a:rPr kumimoji="0" lang="zh-CN" altLang="en-US" sz="1700" i="0" u="none" strike="noStrike" kern="1200" cap="none" spc="0" normalizeH="0" baseline="0" noProof="0" dirty="0">
                <a:ln>
                  <a:noFill/>
                </a:ln>
                <a:solidFill>
                  <a:srgbClr val="254776"/>
                </a:solidFill>
                <a:effectLst/>
                <a:uLnTx/>
                <a:uFillTx/>
                <a:cs typeface="+mn-ea"/>
                <a:sym typeface="+mn-lt"/>
              </a:rPr>
              <a:t>规划流程的正式启动。</a:t>
            </a:r>
            <a:endParaRPr kumimoji="0" lang="en-US" sz="1700" i="0" u="none" strike="noStrike" kern="1200" cap="none" spc="0" normalizeH="0" baseline="0" noProof="0" dirty="0">
              <a:ln>
                <a:noFill/>
              </a:ln>
              <a:solidFill>
                <a:srgbClr val="254776"/>
              </a:solidFill>
              <a:effectLst/>
              <a:uLnTx/>
              <a:uFillTx/>
              <a:cs typeface="+mn-ea"/>
              <a:sym typeface="+mn-lt"/>
            </a:endParaRPr>
          </a:p>
        </p:txBody>
      </p:sp>
      <p:sp>
        <p:nvSpPr>
          <p:cNvPr id="2" name="Title 14"/>
          <p:cNvSpPr txBox="1"/>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a:lstStyle>
          <a:p>
            <a:pPr defTabSz="914400" hangingPunct="0">
              <a:spcBef>
                <a:spcPts val="0"/>
              </a:spcBef>
              <a:defRPr/>
            </a:pPr>
            <a:r>
              <a:rPr lang="en-US" altLang="zh-CN" kern="0" dirty="0">
                <a:latin typeface="+mn-lt"/>
                <a:ea typeface="+mn-ea"/>
                <a:cs typeface="+mn-ea"/>
                <a:sym typeface="+mn-lt"/>
              </a:rPr>
              <a:t>2024</a:t>
            </a:r>
            <a:r>
              <a:rPr lang="zh-CN" altLang="en-US" kern="0" dirty="0">
                <a:latin typeface="+mn-lt"/>
                <a:ea typeface="+mn-ea"/>
                <a:cs typeface="+mn-ea"/>
                <a:sym typeface="+mn-lt"/>
              </a:rPr>
              <a:t>年发生的四个关键事件推动了一系列突破性进展，明确了资助“证据综合基础设施协作组织”（</a:t>
            </a:r>
            <a:r>
              <a:rPr lang="en-US" altLang="zh-CN" kern="0" dirty="0">
                <a:latin typeface="+mn-lt"/>
                <a:ea typeface="+mn-ea"/>
                <a:cs typeface="+mn-ea"/>
                <a:sym typeface="+mn-lt"/>
              </a:rPr>
              <a:t>ESIC</a:t>
            </a:r>
            <a:r>
              <a:rPr lang="zh-CN" altLang="en-US" kern="0" dirty="0">
                <a:latin typeface="+mn-lt"/>
                <a:ea typeface="+mn-ea"/>
                <a:cs typeface="+mn-ea"/>
                <a:sym typeface="+mn-lt"/>
              </a:rPr>
              <a:t>）的意向</a:t>
            </a:r>
            <a:endParaRPr lang="en-CA" kern="0" dirty="0">
              <a:latin typeface="+mn-lt"/>
              <a:ea typeface="+mn-ea"/>
              <a:cs typeface="+mn-ea"/>
              <a:sym typeface="+mn-lt"/>
            </a:endParaRPr>
          </a:p>
        </p:txBody>
      </p:sp>
      <p:sp>
        <p:nvSpPr>
          <p:cNvPr id="10" name="Slide Number Placeholder 4"/>
          <p:cNvSpPr>
            <a:spLocks noGrp="1"/>
          </p:cNvSpPr>
          <p:nvPr>
            <p:ph type="sldNum" sz="quarter" idx="4"/>
          </p:nvPr>
        </p:nvSpPr>
        <p:spPr/>
        <p:txBody>
          <a:bodyPr/>
          <a:lstStyle/>
          <a:p>
            <a:fld id="{E2CB33EA-91D6-F140-A440-0A130B2A34DE}" type="slidenum">
              <a:rPr lang="en-US" smtClean="0">
                <a:latin typeface="+mn-lt"/>
                <a:ea typeface="+mn-ea"/>
                <a:cs typeface="+mn-ea"/>
                <a:sym typeface="+mn-lt"/>
              </a:rPr>
              <a:t>1</a:t>
            </a:fld>
            <a:endParaRPr lang="en-US" dirty="0">
              <a:latin typeface="+mn-lt"/>
              <a:ea typeface="+mn-ea"/>
              <a:cs typeface="+mn-ea"/>
              <a:sym typeface="+mn-lt"/>
            </a:endParaRPr>
          </a:p>
        </p:txBody>
      </p:sp>
      <p:grpSp>
        <p:nvGrpSpPr>
          <p:cNvPr id="8" name="组合 7">
            <a:extLst>
              <a:ext uri="{FF2B5EF4-FFF2-40B4-BE49-F238E27FC236}">
                <a16:creationId xmlns:a16="http://schemas.microsoft.com/office/drawing/2014/main" id="{D4EE51E0-030A-45D5-DA81-DA572A028BF1}"/>
              </a:ext>
            </a:extLst>
          </p:cNvPr>
          <p:cNvGrpSpPr/>
          <p:nvPr/>
        </p:nvGrpSpPr>
        <p:grpSpPr>
          <a:xfrm>
            <a:off x="2078714" y="3304153"/>
            <a:ext cx="10113286" cy="1798401"/>
            <a:chOff x="2078714" y="3880623"/>
            <a:chExt cx="10113286" cy="1798401"/>
          </a:xfrm>
        </p:grpSpPr>
        <p:grpSp>
          <p:nvGrpSpPr>
            <p:cNvPr id="28" name="Group 27"/>
            <p:cNvGrpSpPr/>
            <p:nvPr/>
          </p:nvGrpSpPr>
          <p:grpSpPr>
            <a:xfrm>
              <a:off x="2078714" y="4019509"/>
              <a:ext cx="9832464" cy="1659515"/>
              <a:chOff x="351488" y="3096462"/>
              <a:chExt cx="10966369" cy="1850895"/>
            </a:xfrm>
          </p:grpSpPr>
          <p:pic>
            <p:nvPicPr>
              <p:cNvPr id="4" name="Picture 3" descr="A logo with arrows and text&#10;&#10;Description automatically generated"/>
              <p:cNvPicPr>
                <a:picLocks noChangeAspect="1"/>
              </p:cNvPicPr>
              <p:nvPr/>
            </p:nvPicPr>
            <p:blipFill>
              <a:blip r:embed="rId3"/>
              <a:stretch>
                <a:fillRect/>
              </a:stretch>
            </p:blipFill>
            <p:spPr>
              <a:xfrm>
                <a:off x="7090326" y="4067029"/>
                <a:ext cx="1943215" cy="860400"/>
              </a:xfrm>
              <a:prstGeom prst="rect">
                <a:avLst/>
              </a:prstGeom>
            </p:spPr>
          </p:pic>
          <p:pic>
            <p:nvPicPr>
              <p:cNvPr id="6" name="Graphic 5"/>
              <p:cNvPicPr>
                <a:picLocks noChangeAspect="1"/>
              </p:cNvPicPr>
              <p:nvPr/>
            </p:nvPicPr>
            <p:blipFill rotWithShape="1">
              <a:blip r:embed="rId4">
                <a:extLst>
                  <a:ext uri="{96DAC541-7B7A-43D3-8B79-37D633B846F1}">
                    <asvg:svgBlip xmlns:asvg="http://schemas.microsoft.com/office/drawing/2016/SVG/main" r:embed="rId5"/>
                  </a:ext>
                </a:extLst>
              </a:blip>
              <a:srcRect b="20673"/>
              <a:stretch>
                <a:fillRect/>
              </a:stretch>
            </p:blipFill>
            <p:spPr>
              <a:xfrm>
                <a:off x="351488" y="4134290"/>
                <a:ext cx="1975710" cy="643188"/>
              </a:xfrm>
              <a:prstGeom prst="rect">
                <a:avLst/>
              </a:prstGeom>
            </p:spPr>
          </p:pic>
          <p:pic>
            <p:nvPicPr>
              <p:cNvPr id="7" name="Graphic 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8148" y="4086957"/>
                <a:ext cx="1278650" cy="860400"/>
              </a:xfrm>
              <a:prstGeom prst="rect">
                <a:avLst/>
              </a:prstGeom>
            </p:spPr>
          </p:pic>
          <p:cxnSp>
            <p:nvCxnSpPr>
              <p:cNvPr id="11" name="Straight Connector 10"/>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112809" y="3221456"/>
                <a:ext cx="5192488" cy="612781"/>
                <a:chOff x="3112809" y="3221456"/>
                <a:chExt cx="5192488" cy="612781"/>
              </a:xfrm>
            </p:grpSpPr>
            <p:sp>
              <p:nvSpPr>
                <p:cNvPr id="14" name="Oval 13"/>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5" name="Oval 14"/>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6" name="Oval 15"/>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grpSp>
          <p:sp>
            <p:nvSpPr>
              <p:cNvPr id="19" name="Oval 18"/>
              <p:cNvSpPr/>
              <p:nvPr/>
            </p:nvSpPr>
            <p:spPr>
              <a:xfrm>
                <a:off x="865017"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20" name="Oval 19"/>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21" name="Oval 20"/>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24" name="TextBox 23"/>
              <p:cNvSpPr txBox="1"/>
              <p:nvPr/>
            </p:nvSpPr>
            <p:spPr>
              <a:xfrm>
                <a:off x="887494" y="3233986"/>
                <a:ext cx="842671" cy="583559"/>
              </a:xfrm>
              <a:prstGeom prst="rect">
                <a:avLst/>
              </a:prstGeom>
              <a:noFill/>
            </p:spPr>
            <p:txBody>
              <a:bodyPr wrap="square" rtlCol="0">
                <a:spAutoFit/>
              </a:bodyPr>
              <a:lstStyle/>
              <a:p>
                <a:pPr algn="ctr"/>
                <a:r>
                  <a:rPr lang="en-US" sz="1400" dirty="0">
                    <a:cs typeface="+mn-ea"/>
                    <a:sym typeface="+mn-lt"/>
                  </a:rPr>
                  <a:t>6</a:t>
                </a:r>
                <a:r>
                  <a:rPr lang="zh-CN" altLang="en-US" sz="1400" dirty="0">
                    <a:cs typeface="+mn-ea"/>
                    <a:sym typeface="+mn-lt"/>
                  </a:rPr>
                  <a:t>月</a:t>
                </a:r>
                <a:endParaRPr lang="en-US" sz="1400" dirty="0">
                  <a:cs typeface="+mn-ea"/>
                  <a:sym typeface="+mn-lt"/>
                </a:endParaRPr>
              </a:p>
              <a:p>
                <a:pPr algn="ctr"/>
                <a:r>
                  <a:rPr lang="en-US" sz="1400" dirty="0">
                    <a:cs typeface="+mn-ea"/>
                    <a:sym typeface="+mn-lt"/>
                  </a:rPr>
                  <a:t>9-12</a:t>
                </a:r>
                <a:r>
                  <a:rPr lang="zh-CN" altLang="en-US" sz="1400" dirty="0">
                    <a:cs typeface="+mn-ea"/>
                    <a:sym typeface="+mn-lt"/>
                  </a:rPr>
                  <a:t>日</a:t>
                </a:r>
                <a:endParaRPr lang="en-US" sz="1400" dirty="0">
                  <a:cs typeface="+mn-ea"/>
                  <a:sym typeface="+mn-lt"/>
                </a:endParaRPr>
              </a:p>
            </p:txBody>
          </p:sp>
          <p:sp>
            <p:nvSpPr>
              <p:cNvPr id="25" name="TextBox 24"/>
              <p:cNvSpPr txBox="1"/>
              <p:nvPr/>
            </p:nvSpPr>
            <p:spPr>
              <a:xfrm>
                <a:off x="5257290" y="3233986"/>
                <a:ext cx="925761" cy="583559"/>
              </a:xfrm>
              <a:prstGeom prst="rect">
                <a:avLst/>
              </a:prstGeom>
              <a:noFill/>
            </p:spPr>
            <p:txBody>
              <a:bodyPr wrap="square" rtlCol="0">
                <a:spAutoFit/>
              </a:bodyPr>
              <a:lstStyle/>
              <a:p>
                <a:pPr algn="ctr"/>
                <a:r>
                  <a:rPr lang="en-US" sz="1400" dirty="0">
                    <a:cs typeface="+mn-ea"/>
                    <a:sym typeface="+mn-lt"/>
                  </a:rPr>
                  <a:t>9</a:t>
                </a:r>
                <a:r>
                  <a:rPr lang="zh-CN" altLang="en-US" sz="1400" dirty="0">
                    <a:cs typeface="+mn-ea"/>
                    <a:sym typeface="+mn-lt"/>
                  </a:rPr>
                  <a:t>月</a:t>
                </a:r>
                <a:endParaRPr lang="en-US" sz="1400" dirty="0">
                  <a:cs typeface="+mn-ea"/>
                  <a:sym typeface="+mn-lt"/>
                </a:endParaRPr>
              </a:p>
              <a:p>
                <a:pPr algn="ctr"/>
                <a:r>
                  <a:rPr lang="en-US" sz="1400" dirty="0">
                    <a:cs typeface="+mn-ea"/>
                    <a:sym typeface="+mn-lt"/>
                  </a:rPr>
                  <a:t>10-13</a:t>
                </a:r>
                <a:r>
                  <a:rPr lang="zh-CN" altLang="en-US" sz="1400" dirty="0">
                    <a:cs typeface="+mn-ea"/>
                    <a:sym typeface="+mn-lt"/>
                  </a:rPr>
                  <a:t>日</a:t>
                </a:r>
                <a:endParaRPr lang="en-US" sz="1400" dirty="0">
                  <a:cs typeface="+mn-ea"/>
                  <a:sym typeface="+mn-lt"/>
                </a:endParaRPr>
              </a:p>
            </p:txBody>
          </p:sp>
          <p:sp>
            <p:nvSpPr>
              <p:cNvPr id="26" name="TextBox 25"/>
              <p:cNvSpPr txBox="1"/>
              <p:nvPr/>
            </p:nvSpPr>
            <p:spPr>
              <a:xfrm>
                <a:off x="7434130" y="3238148"/>
                <a:ext cx="962613" cy="583559"/>
              </a:xfrm>
              <a:prstGeom prst="rect">
                <a:avLst/>
              </a:prstGeom>
              <a:noFill/>
            </p:spPr>
            <p:txBody>
              <a:bodyPr wrap="square" rtlCol="0">
                <a:spAutoFit/>
              </a:bodyPr>
              <a:lstStyle/>
              <a:p>
                <a:pPr algn="ctr"/>
                <a:r>
                  <a:rPr lang="en-US" sz="1400" dirty="0">
                    <a:cs typeface="+mn-ea"/>
                    <a:sym typeface="+mn-lt"/>
                  </a:rPr>
                  <a:t>9</a:t>
                </a:r>
                <a:r>
                  <a:rPr lang="zh-CN" altLang="en-US" sz="1400" dirty="0">
                    <a:cs typeface="+mn-ea"/>
                    <a:sym typeface="+mn-lt"/>
                  </a:rPr>
                  <a:t>月</a:t>
                </a:r>
                <a:endParaRPr lang="en-US" sz="1400" dirty="0">
                  <a:cs typeface="+mn-ea"/>
                  <a:sym typeface="+mn-lt"/>
                </a:endParaRPr>
              </a:p>
              <a:p>
                <a:pPr algn="ctr"/>
                <a:r>
                  <a:rPr lang="en-US" sz="1400" dirty="0">
                    <a:cs typeface="+mn-ea"/>
                    <a:sym typeface="+mn-lt"/>
                  </a:rPr>
                  <a:t>23-24</a:t>
                </a:r>
                <a:r>
                  <a:rPr lang="zh-CN" altLang="en-US" sz="1400" dirty="0">
                    <a:cs typeface="+mn-ea"/>
                    <a:sym typeface="+mn-lt"/>
                  </a:rPr>
                  <a:t>日</a:t>
                </a:r>
                <a:endParaRPr lang="en-US" sz="1400" dirty="0">
                  <a:cs typeface="+mn-ea"/>
                  <a:sym typeface="+mn-lt"/>
                </a:endParaRPr>
              </a:p>
            </p:txBody>
          </p:sp>
        </p:grpSp>
        <p:sp>
          <p:nvSpPr>
            <p:cNvPr id="9" name="Oval 8"/>
            <p:cNvSpPr/>
            <p:nvPr/>
          </p:nvSpPr>
          <p:spPr>
            <a:xfrm>
              <a:off x="4525652" y="4018242"/>
              <a:ext cx="775693" cy="775693"/>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3" name="TextBox 12"/>
            <p:cNvSpPr txBox="1"/>
            <p:nvPr/>
          </p:nvSpPr>
          <p:spPr>
            <a:xfrm>
              <a:off x="4621229" y="4171148"/>
              <a:ext cx="569785" cy="523220"/>
            </a:xfrm>
            <a:prstGeom prst="rect">
              <a:avLst/>
            </a:prstGeom>
            <a:noFill/>
          </p:spPr>
          <p:txBody>
            <a:bodyPr wrap="square" rtlCol="0">
              <a:spAutoFit/>
            </a:bodyPr>
            <a:lstStyle/>
            <a:p>
              <a:pPr algn="ctr"/>
              <a:r>
                <a:rPr lang="en-US" sz="1400" dirty="0">
                  <a:cs typeface="+mn-ea"/>
                  <a:sym typeface="+mn-lt"/>
                </a:rPr>
                <a:t>9</a:t>
              </a:r>
              <a:r>
                <a:rPr lang="zh-CN" altLang="en-US" sz="1400" dirty="0">
                  <a:cs typeface="+mn-ea"/>
                  <a:sym typeface="+mn-lt"/>
                </a:rPr>
                <a:t>月</a:t>
              </a:r>
              <a:endParaRPr lang="en-US" sz="1400" dirty="0">
                <a:cs typeface="+mn-ea"/>
                <a:sym typeface="+mn-lt"/>
              </a:endParaRPr>
            </a:p>
            <a:p>
              <a:pPr algn="ctr"/>
              <a:r>
                <a:rPr lang="en-US" sz="1400" dirty="0">
                  <a:cs typeface="+mn-ea"/>
                  <a:sym typeface="+mn-lt"/>
                </a:rPr>
                <a:t>4</a:t>
              </a:r>
              <a:r>
                <a:rPr lang="zh-CN" altLang="en-US" sz="1400" dirty="0">
                  <a:cs typeface="+mn-ea"/>
                  <a:sym typeface="+mn-lt"/>
                </a:rPr>
                <a:t>日</a:t>
              </a:r>
              <a:endParaRPr lang="en-US" sz="1400" dirty="0">
                <a:cs typeface="+mn-ea"/>
                <a:sym typeface="+mn-lt"/>
              </a:endParaRPr>
            </a:p>
          </p:txBody>
        </p:sp>
        <p:sp>
          <p:nvSpPr>
            <p:cNvPr id="17" name="TextBox 16"/>
            <p:cNvSpPr txBox="1"/>
            <p:nvPr/>
          </p:nvSpPr>
          <p:spPr>
            <a:xfrm>
              <a:off x="3901562" y="4894194"/>
              <a:ext cx="1969163" cy="553998"/>
            </a:xfrm>
            <a:prstGeom prst="rect">
              <a:avLst/>
            </a:prstGeom>
            <a:noFill/>
          </p:spPr>
          <p:txBody>
            <a:bodyPr wrap="square" rtlCol="0">
              <a:spAutoFit/>
            </a:bodyPr>
            <a:lstStyle/>
            <a:p>
              <a:pPr algn="ctr"/>
              <a:r>
                <a:rPr lang="zh-CN" altLang="en-US" sz="1500" dirty="0">
                  <a:cs typeface="+mn-ea"/>
                  <a:sym typeface="+mn-lt"/>
                </a:rPr>
                <a:t>“</a:t>
              </a:r>
              <a:r>
                <a:rPr lang="en-US" sz="1500" dirty="0">
                  <a:cs typeface="+mn-ea"/>
                  <a:sym typeface="+mn-lt"/>
                </a:rPr>
                <a:t>SHOW ME</a:t>
              </a:r>
              <a:r>
                <a:rPr lang="zh-CN" altLang="en-US" sz="1500" dirty="0">
                  <a:cs typeface="+mn-ea"/>
                  <a:sym typeface="+mn-lt"/>
                </a:rPr>
                <a:t>”证据共识发布</a:t>
              </a:r>
              <a:endParaRPr lang="en-CA" sz="1500" dirty="0">
                <a:cs typeface="+mn-ea"/>
                <a:sym typeface="+mn-lt"/>
              </a:endParaRPr>
            </a:p>
          </p:txBody>
        </p:sp>
        <p:sp>
          <p:nvSpPr>
            <p:cNvPr id="5" name="TextBox 4"/>
            <p:cNvSpPr txBox="1"/>
            <p:nvPr/>
          </p:nvSpPr>
          <p:spPr>
            <a:xfrm>
              <a:off x="9722093" y="3880623"/>
              <a:ext cx="2469907" cy="461665"/>
            </a:xfrm>
            <a:prstGeom prst="rect">
              <a:avLst/>
            </a:prstGeom>
            <a:solidFill>
              <a:schemeClr val="bg1"/>
            </a:solidFill>
          </p:spPr>
          <p:txBody>
            <a:bodyPr wrap="square" rtlCol="0">
              <a:spAutoFit/>
            </a:bodyPr>
            <a:lstStyle/>
            <a:p>
              <a:endParaRPr lang="en-US" dirty="0">
                <a:cs typeface="+mn-ea"/>
                <a:sym typeface="+mn-lt"/>
              </a:endParaRPr>
            </a:p>
          </p:txBody>
        </p:sp>
        <p:pic>
          <p:nvPicPr>
            <p:cNvPr id="18" name="Picture 17" descr="A blue line on a white background&#10;&#10;Description automatically generated"/>
            <p:cNvPicPr>
              <a:picLocks noChangeAspect="1"/>
            </p:cNvPicPr>
            <p:nvPr/>
          </p:nvPicPr>
          <p:blipFill>
            <a:blip r:embed="rId8"/>
            <a:stretch>
              <a:fillRect/>
            </a:stretch>
          </p:blipFill>
          <p:spPr>
            <a:xfrm>
              <a:off x="9238811" y="4161174"/>
              <a:ext cx="906856" cy="67174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2700" dirty="0">
                <a:solidFill>
                  <a:schemeClr val="tx1"/>
                </a:solidFill>
                <a:latin typeface="+mn-lt"/>
                <a:ea typeface="+mn-ea"/>
                <a:cs typeface="+mn-ea"/>
                <a:sym typeface="+mn-lt"/>
              </a:rPr>
              <a:t>一份共识声明强调了变革的必要性</a:t>
            </a:r>
            <a:endParaRPr lang="en-US" sz="2700" dirty="0">
              <a:solidFill>
                <a:schemeClr val="tx1"/>
              </a:solidFill>
              <a:latin typeface="+mn-lt"/>
              <a:ea typeface="+mn-ea"/>
              <a:cs typeface="+mn-ea"/>
              <a:sym typeface="+mn-lt"/>
            </a:endParaRPr>
          </a:p>
        </p:txBody>
      </p:sp>
      <p:sp>
        <p:nvSpPr>
          <p:cNvPr id="8" name="Content Placeholder 7"/>
          <p:cNvSpPr>
            <a:spLocks noGrp="1"/>
          </p:cNvSpPr>
          <p:nvPr>
            <p:ph idx="4294967295"/>
          </p:nvPr>
        </p:nvSpPr>
        <p:spPr>
          <a:xfrm>
            <a:off x="267858" y="1403350"/>
            <a:ext cx="8169275" cy="4903788"/>
          </a:xfrm>
        </p:spPr>
        <p:txBody>
          <a:bodyPr/>
          <a:lstStyle/>
          <a:p>
            <a:pPr marL="0" indent="0">
              <a:spcAft>
                <a:spcPts val="300"/>
              </a:spcAft>
              <a:buClr>
                <a:srgbClr val="244776"/>
              </a:buClr>
              <a:buNone/>
            </a:pPr>
            <a:r>
              <a:rPr lang="en-US" sz="1800" dirty="0">
                <a:solidFill>
                  <a:srgbClr val="FF0000"/>
                </a:solidFill>
                <a:latin typeface="+mn-lt"/>
                <a:cs typeface="+mn-ea"/>
                <a:sym typeface="+mn-lt"/>
              </a:rPr>
              <a:t>SHOW ME </a:t>
            </a:r>
            <a:r>
              <a:rPr lang="zh-CN" altLang="en-US" dirty="0">
                <a:solidFill>
                  <a:schemeClr val="tx1"/>
                </a:solidFill>
                <a:latin typeface="+mn-lt"/>
                <a:cs typeface="+mn-ea"/>
                <a:sym typeface="+mn-lt"/>
              </a:rPr>
              <a:t>证据：基于需求提供可靠证据的方法</a:t>
            </a:r>
            <a:endParaRPr lang="en-US" dirty="0">
              <a:solidFill>
                <a:schemeClr val="tx1"/>
              </a:solidFill>
              <a:latin typeface="+mn-lt"/>
              <a:cs typeface="+mn-ea"/>
              <a:sym typeface="+mn-lt"/>
            </a:endParaRPr>
          </a:p>
          <a:p>
            <a:pPr marL="357505" indent="-357505">
              <a:spcAft>
                <a:spcPts val="300"/>
              </a:spcAft>
              <a:buClr>
                <a:srgbClr val="244776"/>
              </a:buClr>
              <a:buFont typeface="+mj-lt"/>
              <a:buAutoNum type="arabicParenR"/>
            </a:pPr>
            <a:r>
              <a:rPr lang="zh-CN" altLang="en-US" dirty="0">
                <a:solidFill>
                  <a:srgbClr val="FF0000"/>
                </a:solidFill>
                <a:latin typeface="+mn-lt"/>
                <a:cs typeface="+mn-ea"/>
                <a:sym typeface="+mn-lt"/>
              </a:rPr>
              <a:t>建立</a:t>
            </a:r>
            <a:r>
              <a:rPr lang="zh-CN" altLang="en-US" dirty="0">
                <a:solidFill>
                  <a:schemeClr val="tx1"/>
                </a:solidFill>
                <a:latin typeface="+mn-lt"/>
                <a:cs typeface="+mn-ea"/>
                <a:sym typeface="+mn-lt"/>
              </a:rPr>
              <a:t>本地支持体系，使用多种形式的研究证据应对本地优先事项</a:t>
            </a:r>
            <a:endParaRPr lang="en-US" dirty="0">
              <a:solidFill>
                <a:schemeClr val="tx1"/>
              </a:solidFill>
              <a:latin typeface="+mn-lt"/>
              <a:cs typeface="+mn-ea"/>
              <a:sym typeface="+mn-lt"/>
            </a:endParaRPr>
          </a:p>
          <a:p>
            <a:pPr marL="357505" indent="-357505">
              <a:spcAft>
                <a:spcPts val="300"/>
              </a:spcAft>
              <a:buAutoNum type="arabicParenR" startAt="2"/>
              <a:tabLst>
                <a:tab pos="266065" algn="l"/>
              </a:tabLst>
            </a:pPr>
            <a:r>
              <a:rPr lang="zh-CN" altLang="en-US" b="1" dirty="0">
                <a:solidFill>
                  <a:srgbClr val="FF0000"/>
                </a:solidFill>
                <a:latin typeface="+mn-lt"/>
                <a:cs typeface="+mn-ea"/>
                <a:sym typeface="+mn-lt"/>
              </a:rPr>
              <a:t>推动</a:t>
            </a:r>
            <a:r>
              <a:rPr lang="zh-CN" altLang="en-US" b="1" dirty="0">
                <a:solidFill>
                  <a:schemeClr val="tx1"/>
                </a:solidFill>
                <a:latin typeface="+mn-lt"/>
                <a:cs typeface="+mn-ea"/>
                <a:sym typeface="+mn-lt"/>
              </a:rPr>
              <a:t>全球证据协作，让学习其他各国的经验变得更加便捷</a:t>
            </a:r>
            <a:endParaRPr lang="en-US" dirty="0">
              <a:solidFill>
                <a:schemeClr val="tx1"/>
              </a:solidFill>
              <a:latin typeface="+mn-lt"/>
              <a:cs typeface="+mn-ea"/>
              <a:sym typeface="+mn-lt"/>
            </a:endParaRPr>
          </a:p>
          <a:p>
            <a:pPr marL="357505" indent="-357505">
              <a:spcAft>
                <a:spcPts val="300"/>
              </a:spcAft>
              <a:buClr>
                <a:srgbClr val="254776"/>
              </a:buClr>
              <a:buFont typeface="+mj-lt"/>
              <a:buAutoNum type="arabicParenR" startAt="3"/>
              <a:tabLst>
                <a:tab pos="266065" algn="l"/>
              </a:tabLst>
            </a:pPr>
            <a:r>
              <a:rPr lang="zh-CN" altLang="en-US" dirty="0">
                <a:solidFill>
                  <a:srgbClr val="FF0000"/>
                </a:solidFill>
                <a:latin typeface="+mn-lt"/>
                <a:cs typeface="+mn-ea"/>
                <a:sym typeface="+mn-lt"/>
              </a:rPr>
              <a:t>树立</a:t>
            </a:r>
            <a:r>
              <a:rPr lang="zh-CN" altLang="en-US" dirty="0">
                <a:solidFill>
                  <a:schemeClr val="tx1"/>
                </a:solidFill>
                <a:latin typeface="+mn-lt"/>
                <a:cs typeface="+mn-ea"/>
                <a:sym typeface="+mn-lt"/>
              </a:rPr>
              <a:t>开放科学理念，让借鉴他人的工作经验成为常态</a:t>
            </a:r>
            <a:endParaRPr lang="en-US" dirty="0">
              <a:solidFill>
                <a:schemeClr val="tx1"/>
              </a:solidFill>
              <a:latin typeface="+mn-lt"/>
              <a:cs typeface="+mn-ea"/>
              <a:sym typeface="+mn-lt"/>
            </a:endParaRPr>
          </a:p>
          <a:p>
            <a:pPr marL="357505" indent="-357505">
              <a:spcAft>
                <a:spcPts val="300"/>
              </a:spcAft>
              <a:buClr>
                <a:srgbClr val="254776"/>
              </a:buClr>
              <a:buFont typeface="+mj-lt"/>
              <a:buAutoNum type="arabicParenR" startAt="3"/>
              <a:tabLst>
                <a:tab pos="266065" algn="l"/>
              </a:tabLst>
            </a:pPr>
            <a:r>
              <a:rPr lang="zh-CN" altLang="en-US" dirty="0">
                <a:solidFill>
                  <a:srgbClr val="FF0000"/>
                </a:solidFill>
                <a:latin typeface="+mn-lt"/>
                <a:cs typeface="+mn-ea"/>
                <a:sym typeface="+mn-lt"/>
              </a:rPr>
              <a:t>努力</a:t>
            </a:r>
            <a:r>
              <a:rPr lang="zh-CN" altLang="en-US" dirty="0">
                <a:solidFill>
                  <a:schemeClr val="tx1"/>
                </a:solidFill>
                <a:latin typeface="+mn-lt"/>
                <a:cs typeface="+mn-ea"/>
                <a:sym typeface="+mn-lt"/>
              </a:rPr>
              <a:t>减少研究浪费，最大限度地增加对证据支持和研究的投资</a:t>
            </a:r>
            <a:endParaRPr lang="en-US" dirty="0">
              <a:solidFill>
                <a:schemeClr val="tx1"/>
              </a:solidFill>
              <a:latin typeface="+mn-lt"/>
              <a:cs typeface="+mn-ea"/>
              <a:sym typeface="+mn-lt"/>
            </a:endParaRPr>
          </a:p>
          <a:p>
            <a:pPr marL="357505" indent="-357505">
              <a:spcAft>
                <a:spcPts val="300"/>
              </a:spcAft>
              <a:buClr>
                <a:srgbClr val="254776"/>
              </a:buClr>
              <a:buFont typeface="+mj-lt"/>
              <a:buAutoNum type="arabicParenR" startAt="3"/>
              <a:tabLst>
                <a:tab pos="266065" algn="l"/>
              </a:tabLst>
            </a:pPr>
            <a:r>
              <a:rPr lang="zh-CN" altLang="en-US" dirty="0">
                <a:solidFill>
                  <a:srgbClr val="FF0000"/>
                </a:solidFill>
                <a:latin typeface="+mn-lt"/>
                <a:cs typeface="+mn-ea"/>
                <a:sym typeface="+mn-lt"/>
              </a:rPr>
              <a:t>精准</a:t>
            </a:r>
            <a:r>
              <a:rPr lang="zh-CN" altLang="en-US" dirty="0">
                <a:solidFill>
                  <a:schemeClr val="tx1"/>
                </a:solidFill>
                <a:latin typeface="+mn-lt"/>
                <a:cs typeface="+mn-ea"/>
                <a:sym typeface="+mn-lt"/>
              </a:rPr>
              <a:t>传递研究证据，阐明现有证据及其适用条件</a:t>
            </a:r>
            <a:endParaRPr lang="en-US" dirty="0">
              <a:solidFill>
                <a:schemeClr val="tx1"/>
              </a:solidFill>
              <a:latin typeface="+mn-lt"/>
              <a:cs typeface="+mn-ea"/>
              <a:sym typeface="+mn-lt"/>
            </a:endParaRPr>
          </a:p>
          <a:p>
            <a:pPr marL="357505" indent="-357505">
              <a:spcAft>
                <a:spcPts val="300"/>
              </a:spcAft>
              <a:buClr>
                <a:srgbClr val="254776"/>
              </a:buClr>
              <a:buFont typeface="+mj-lt"/>
              <a:buAutoNum type="arabicParenR" startAt="3"/>
              <a:tabLst>
                <a:tab pos="266065" algn="l"/>
              </a:tabLst>
            </a:pPr>
            <a:r>
              <a:rPr lang="zh-CN" altLang="en-US" dirty="0">
                <a:solidFill>
                  <a:srgbClr val="FF0000"/>
                </a:solidFill>
                <a:latin typeface="+mn-lt"/>
                <a:cs typeface="+mn-ea"/>
                <a:sym typeface="+mn-lt"/>
              </a:rPr>
              <a:t>确保</a:t>
            </a:r>
            <a:r>
              <a:rPr lang="zh-CN" altLang="en-US" dirty="0">
                <a:solidFill>
                  <a:schemeClr val="tx1"/>
                </a:solidFill>
                <a:latin typeface="+mn-lt"/>
                <a:cs typeface="+mn-ea"/>
                <a:sym typeface="+mn-lt"/>
              </a:rPr>
              <a:t>全流程的公平及效率</a:t>
            </a:r>
            <a:endParaRPr lang="en-US" sz="800" dirty="0">
              <a:solidFill>
                <a:schemeClr val="tx1"/>
              </a:solidFill>
              <a:latin typeface="+mn-lt"/>
              <a:cs typeface="+mn-ea"/>
              <a:sym typeface="+mn-lt"/>
            </a:endParaRPr>
          </a:p>
          <a:p>
            <a:pPr marL="357505" indent="-357505">
              <a:spcAft>
                <a:spcPts val="300"/>
              </a:spcAft>
              <a:buClr>
                <a:srgbClr val="254776"/>
              </a:buClr>
              <a:buFont typeface="+mj-lt"/>
              <a:buAutoNum type="arabicParenR" startAt="3"/>
              <a:tabLst>
                <a:tab pos="266065" algn="l"/>
              </a:tabLst>
            </a:pPr>
            <a:endParaRPr lang="en-US" sz="800" dirty="0">
              <a:solidFill>
                <a:schemeClr val="tx1"/>
              </a:solidFill>
              <a:latin typeface="+mn-lt"/>
              <a:cs typeface="+mn-ea"/>
              <a:sym typeface="+mn-lt"/>
            </a:endParaRPr>
          </a:p>
          <a:p>
            <a:pPr marL="360045" indent="-360045">
              <a:spcAft>
                <a:spcPts val="300"/>
              </a:spcAft>
              <a:buAutoNum type="arabicParenR" startAt="6"/>
            </a:pPr>
            <a:endParaRPr lang="en-US" sz="1700" dirty="0">
              <a:solidFill>
                <a:schemeClr val="tx1"/>
              </a:solidFill>
              <a:latin typeface="+mn-lt"/>
              <a:cs typeface="+mn-ea"/>
              <a:sym typeface="+mn-lt"/>
            </a:endParaRPr>
          </a:p>
          <a:p>
            <a:pPr>
              <a:spcAft>
                <a:spcPts val="300"/>
              </a:spcAft>
            </a:pPr>
            <a:endParaRPr lang="en-US" sz="1700" dirty="0">
              <a:solidFill>
                <a:schemeClr val="tx1"/>
              </a:solidFill>
              <a:latin typeface="+mn-lt"/>
              <a:cs typeface="+mn-ea"/>
              <a:sym typeface="+mn-lt"/>
            </a:endParaRPr>
          </a:p>
          <a:p>
            <a:pPr>
              <a:spcAft>
                <a:spcPts val="300"/>
              </a:spcAft>
            </a:pPr>
            <a:endParaRPr lang="en-US" sz="1700" dirty="0">
              <a:solidFill>
                <a:schemeClr val="tx1"/>
              </a:solidFill>
              <a:latin typeface="+mn-lt"/>
              <a:cs typeface="+mn-ea"/>
              <a:sym typeface="+mn-lt"/>
            </a:endParaRPr>
          </a:p>
          <a:p>
            <a:pPr>
              <a:spcAft>
                <a:spcPts val="300"/>
              </a:spcAft>
            </a:pPr>
            <a:endParaRPr lang="en-US" sz="1700" dirty="0">
              <a:solidFill>
                <a:schemeClr val="tx1"/>
              </a:solidFill>
              <a:latin typeface="+mn-lt"/>
              <a:cs typeface="+mn-ea"/>
              <a:sym typeface="+mn-lt"/>
            </a:endParaRPr>
          </a:p>
          <a:p>
            <a:pPr>
              <a:spcAft>
                <a:spcPts val="300"/>
              </a:spcAft>
            </a:pPr>
            <a:endParaRPr lang="en-US" sz="1700" dirty="0">
              <a:solidFill>
                <a:schemeClr val="tx1"/>
              </a:solidFill>
              <a:latin typeface="+mn-lt"/>
              <a:cs typeface="+mn-ea"/>
              <a:sym typeface="+mn-lt"/>
            </a:endParaRPr>
          </a:p>
          <a:p>
            <a:pPr>
              <a:spcAft>
                <a:spcPts val="300"/>
              </a:spcAft>
            </a:pPr>
            <a:endParaRPr lang="en-US" sz="1700" dirty="0">
              <a:solidFill>
                <a:schemeClr val="tx1"/>
              </a:solidFill>
              <a:latin typeface="+mn-lt"/>
              <a:cs typeface="+mn-ea"/>
              <a:sym typeface="+mn-lt"/>
            </a:endParaRPr>
          </a:p>
          <a:p>
            <a:endParaRPr lang="en-US" dirty="0">
              <a:latin typeface="+mn-lt"/>
              <a:cs typeface="+mn-ea"/>
              <a:sym typeface="+mn-lt"/>
            </a:endParaRPr>
          </a:p>
        </p:txBody>
      </p:sp>
      <p:grpSp>
        <p:nvGrpSpPr>
          <p:cNvPr id="10" name="Group 9"/>
          <p:cNvGrpSpPr/>
          <p:nvPr/>
        </p:nvGrpSpPr>
        <p:grpSpPr>
          <a:xfrm>
            <a:off x="5154443" y="3504464"/>
            <a:ext cx="5398852" cy="2881746"/>
            <a:chOff x="467759" y="1597742"/>
            <a:chExt cx="9922946" cy="7034160"/>
          </a:xfrm>
        </p:grpSpPr>
        <p:pic>
          <p:nvPicPr>
            <p:cNvPr id="3" name="Picture 2"/>
            <p:cNvPicPr>
              <a:picLocks noChangeAspect="1"/>
            </p:cNvPicPr>
            <p:nvPr/>
          </p:nvPicPr>
          <p:blipFill>
            <a:blip r:embed="rId3"/>
            <a:stretch>
              <a:fillRect/>
            </a:stretch>
          </p:blipFill>
          <p:spPr>
            <a:xfrm rot="929326">
              <a:off x="6938862" y="3410360"/>
              <a:ext cx="3451843" cy="4634089"/>
            </a:xfrm>
            <a:prstGeom prst="rect">
              <a:avLst/>
            </a:prstGeom>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4"/>
            <a:stretch>
              <a:fillRect/>
            </a:stretch>
          </p:blipFill>
          <p:spPr>
            <a:xfrm rot="20494752">
              <a:off x="596899" y="1700796"/>
              <a:ext cx="3463757" cy="4378918"/>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5"/>
            <a:stretch>
              <a:fillRect/>
            </a:stretch>
          </p:blipFill>
          <p:spPr>
            <a:xfrm rot="743609">
              <a:off x="3539552" y="1597742"/>
              <a:ext cx="3650299" cy="5123533"/>
            </a:xfrm>
            <a:prstGeom prst="rect">
              <a:avLst/>
            </a:prstGeom>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6"/>
            <a:stretch>
              <a:fillRect/>
            </a:stretch>
          </p:blipFill>
          <p:spPr>
            <a:xfrm rot="846455">
              <a:off x="4131183" y="3832688"/>
              <a:ext cx="3607287" cy="4433272"/>
            </a:xfrm>
            <a:prstGeom prst="rect">
              <a:avLst/>
            </a:prstGeom>
            <a:effectLst>
              <a:outerShdw blurRad="50800" dist="38100" dir="18900000" algn="bl" rotWithShape="0">
                <a:prstClr val="black">
                  <a:alpha val="40000"/>
                </a:prstClr>
              </a:outerShdw>
            </a:effectLst>
          </p:spPr>
        </p:pic>
        <p:pic>
          <p:nvPicPr>
            <p:cNvPr id="9" name="Picture 8"/>
            <p:cNvPicPr>
              <a:picLocks noChangeAspect="1"/>
            </p:cNvPicPr>
            <p:nvPr/>
          </p:nvPicPr>
          <p:blipFill>
            <a:blip r:embed="rId7"/>
            <a:stretch>
              <a:fillRect/>
            </a:stretch>
          </p:blipFill>
          <p:spPr>
            <a:xfrm rot="20477842">
              <a:off x="467759" y="3743015"/>
              <a:ext cx="3737579" cy="4888887"/>
            </a:xfrm>
            <a:prstGeom prst="rect">
              <a:avLst/>
            </a:prstGeom>
            <a:effectLst>
              <a:outerShdw blurRad="50800" dist="38100" dir="18900000" algn="bl" rotWithShape="0">
                <a:prstClr val="black">
                  <a:alpha val="40000"/>
                </a:prstClr>
              </a:outerShdw>
            </a:effectLst>
          </p:spPr>
        </p:pic>
      </p:grpSp>
      <p:sp>
        <p:nvSpPr>
          <p:cNvPr id="11" name="TextBox 10"/>
          <p:cNvSpPr txBox="1"/>
          <p:nvPr/>
        </p:nvSpPr>
        <p:spPr>
          <a:xfrm>
            <a:off x="8783082" y="1457966"/>
            <a:ext cx="3286298" cy="1938992"/>
          </a:xfrm>
          <a:prstGeom prst="rect">
            <a:avLst/>
          </a:prstGeom>
          <a:noFill/>
        </p:spPr>
        <p:txBody>
          <a:bodyPr wrap="square" lIns="0" tIns="0" rIns="0" bIns="0" rtlCol="0">
            <a:spAutoFit/>
          </a:bodyPr>
          <a:lstStyle/>
          <a:p>
            <a:pPr>
              <a:spcAft>
                <a:spcPts val="300"/>
              </a:spcAft>
              <a:buClr>
                <a:srgbClr val="254776"/>
              </a:buClr>
              <a:tabLst>
                <a:tab pos="266065" algn="l"/>
              </a:tabLst>
            </a:pPr>
            <a:r>
              <a:rPr lang="zh-CN" altLang="en-US" sz="1600" dirty="0">
                <a:solidFill>
                  <a:schemeClr val="tx1"/>
                </a:solidFill>
                <a:cs typeface="+mn-ea"/>
                <a:sym typeface="+mn-lt"/>
              </a:rPr>
              <a:t>提供阿拉伯语、中文、英语、法语、日语、葡萄牙语和西班牙语七种语言版本。</a:t>
            </a:r>
            <a:endParaRPr lang="en-US" altLang="zh-CN" sz="1600" dirty="0">
              <a:solidFill>
                <a:schemeClr val="tx1"/>
              </a:solidFill>
              <a:cs typeface="+mn-ea"/>
              <a:sym typeface="+mn-lt"/>
            </a:endParaRPr>
          </a:p>
          <a:p>
            <a:pPr>
              <a:spcAft>
                <a:spcPts val="300"/>
              </a:spcAft>
              <a:buClr>
                <a:srgbClr val="254776"/>
              </a:buClr>
              <a:tabLst>
                <a:tab pos="266065" algn="l"/>
              </a:tabLst>
            </a:pPr>
            <a:endParaRPr lang="en-US" sz="900" dirty="0">
              <a:solidFill>
                <a:schemeClr val="tx1"/>
              </a:solidFill>
              <a:cs typeface="+mn-ea"/>
              <a:sym typeface="+mn-lt"/>
            </a:endParaRPr>
          </a:p>
          <a:p>
            <a:pPr>
              <a:spcAft>
                <a:spcPts val="300"/>
              </a:spcAft>
              <a:buClr>
                <a:srgbClr val="254776"/>
              </a:buClr>
              <a:tabLst>
                <a:tab pos="266065" algn="l"/>
              </a:tabLst>
            </a:pPr>
            <a:r>
              <a:rPr lang="zh-CN" altLang="en-US" sz="1600" dirty="0">
                <a:solidFill>
                  <a:schemeClr val="tx1"/>
                </a:solidFill>
                <a:cs typeface="+mn-ea"/>
                <a:sym typeface="+mn-lt"/>
              </a:rPr>
              <a:t>联合发表在 </a:t>
            </a:r>
            <a:r>
              <a:rPr lang="en-US" sz="1600" dirty="0">
                <a:solidFill>
                  <a:schemeClr val="tx1"/>
                </a:solidFill>
                <a:cs typeface="+mn-ea"/>
                <a:sym typeface="+mn-lt"/>
              </a:rPr>
              <a:t>Campbell </a:t>
            </a:r>
            <a:r>
              <a:rPr lang="zh-CN" altLang="en-US" sz="1600" dirty="0">
                <a:solidFill>
                  <a:schemeClr val="tx1"/>
                </a:solidFill>
                <a:cs typeface="+mn-ea"/>
                <a:sym typeface="+mn-lt"/>
              </a:rPr>
              <a:t>协作网</a:t>
            </a:r>
            <a:r>
              <a:rPr lang="zh-CN" altLang="en-US" sz="1600" dirty="0">
                <a:cs typeface="+mn-ea"/>
                <a:sym typeface="+mn-lt"/>
              </a:rPr>
              <a:t>、</a:t>
            </a:r>
            <a:r>
              <a:rPr lang="en-US" sz="1600" dirty="0">
                <a:solidFill>
                  <a:schemeClr val="tx1"/>
                </a:solidFill>
                <a:cs typeface="+mn-ea"/>
                <a:sym typeface="+mn-lt"/>
              </a:rPr>
              <a:t>Cochrane</a:t>
            </a:r>
            <a:r>
              <a:rPr lang="zh-CN" altLang="en-US" sz="1600" dirty="0">
                <a:solidFill>
                  <a:schemeClr val="tx1"/>
                </a:solidFill>
                <a:cs typeface="+mn-ea"/>
                <a:sym typeface="+mn-lt"/>
              </a:rPr>
              <a:t>协作网</a:t>
            </a:r>
            <a:r>
              <a:rPr lang="zh-CN" altLang="en-US" sz="1600" dirty="0">
                <a:cs typeface="+mn-ea"/>
                <a:sym typeface="+mn-lt"/>
              </a:rPr>
              <a:t>、</a:t>
            </a:r>
            <a:r>
              <a:rPr lang="zh-CN" altLang="en-US" sz="1600" dirty="0">
                <a:solidFill>
                  <a:schemeClr val="tx1"/>
                </a:solidFill>
                <a:cs typeface="+mn-ea"/>
                <a:sym typeface="+mn-lt"/>
              </a:rPr>
              <a:t>环境证据协作网（</a:t>
            </a:r>
            <a:r>
              <a:rPr lang="en-US" altLang="zh-CN" sz="1600" dirty="0">
                <a:solidFill>
                  <a:schemeClr val="tx1"/>
                </a:solidFill>
                <a:cs typeface="+mn-ea"/>
                <a:sym typeface="+mn-lt"/>
              </a:rPr>
              <a:t>CEE</a:t>
            </a:r>
            <a:r>
              <a:rPr lang="zh-CN" altLang="en-US" sz="1600" dirty="0">
                <a:solidFill>
                  <a:schemeClr val="tx1"/>
                </a:solidFill>
                <a:cs typeface="+mn-ea"/>
                <a:sym typeface="+mn-lt"/>
              </a:rPr>
              <a:t>）、国际指南协作网</a:t>
            </a:r>
            <a:r>
              <a:rPr lang="zh-CN" altLang="en-US" sz="1600" dirty="0">
                <a:cs typeface="+mn-ea"/>
                <a:sym typeface="+mn-lt"/>
              </a:rPr>
              <a:t>（</a:t>
            </a:r>
            <a:r>
              <a:rPr lang="en-US" altLang="zh-CN" sz="1600" dirty="0">
                <a:solidFill>
                  <a:schemeClr val="tx1"/>
                </a:solidFill>
                <a:cs typeface="+mn-ea"/>
                <a:sym typeface="+mn-lt"/>
              </a:rPr>
              <a:t>GIN</a:t>
            </a:r>
            <a:r>
              <a:rPr lang="zh-CN" altLang="en-US" sz="1600" dirty="0">
                <a:solidFill>
                  <a:schemeClr val="tx1"/>
                </a:solidFill>
                <a:cs typeface="+mn-ea"/>
                <a:sym typeface="+mn-lt"/>
              </a:rPr>
              <a:t>）</a:t>
            </a:r>
            <a:r>
              <a:rPr lang="zh-CN" altLang="en-US" sz="1600" dirty="0">
                <a:cs typeface="+mn-ea"/>
                <a:sym typeface="+mn-lt"/>
              </a:rPr>
              <a:t>、</a:t>
            </a:r>
            <a:r>
              <a:rPr lang="en-US" altLang="zh-CN" sz="1600" dirty="0" err="1">
                <a:cs typeface="+mn-ea"/>
                <a:sym typeface="+mn-lt"/>
              </a:rPr>
              <a:t>JBI</a:t>
            </a:r>
            <a:r>
              <a:rPr lang="zh-CN" altLang="en-US" sz="1600" dirty="0">
                <a:solidFill>
                  <a:schemeClr val="tx1"/>
                </a:solidFill>
                <a:cs typeface="+mn-ea"/>
                <a:sym typeface="+mn-lt"/>
              </a:rPr>
              <a:t>五本期刊上。</a:t>
            </a:r>
            <a:endParaRPr lang="en-US" sz="1600"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8" y="122961"/>
            <a:ext cx="11708068" cy="1006368"/>
          </a:xfrm>
        </p:spPr>
        <p:txBody>
          <a:bodyPr>
            <a:noAutofit/>
          </a:bodyPr>
          <a:lstStyle/>
          <a:p>
            <a:r>
              <a:rPr lang="zh-CN" altLang="en-US" dirty="0">
                <a:latin typeface="+mn-lt"/>
                <a:ea typeface="+mn-ea"/>
                <a:cs typeface="+mn-ea"/>
                <a:sym typeface="+mn-lt"/>
              </a:rPr>
              <a:t>智库报告、期刊、补充声明和其他系列行动都为</a:t>
            </a:r>
            <a:r>
              <a:rPr lang="en-US" altLang="zh-CN" dirty="0">
                <a:latin typeface="+mn-lt"/>
                <a:ea typeface="+mn-ea"/>
                <a:cs typeface="+mn-ea"/>
                <a:sym typeface="+mn-lt"/>
              </a:rPr>
              <a:t>ESIC</a:t>
            </a:r>
            <a:r>
              <a:rPr lang="zh-CN" altLang="en-US" dirty="0">
                <a:latin typeface="+mn-lt"/>
                <a:ea typeface="+mn-ea"/>
                <a:cs typeface="+mn-ea"/>
                <a:sym typeface="+mn-lt"/>
              </a:rPr>
              <a:t>公告的发布起到了推动作用</a:t>
            </a:r>
            <a:endParaRPr lang="en-CA" dirty="0">
              <a:solidFill>
                <a:srgbClr val="FF0000"/>
              </a:solidFill>
              <a:latin typeface="+mn-lt"/>
              <a:ea typeface="+mn-ea"/>
              <a:cs typeface="+mn-ea"/>
              <a:sym typeface="+mn-lt"/>
            </a:endParaRPr>
          </a:p>
        </p:txBody>
      </p:sp>
      <p:sp>
        <p:nvSpPr>
          <p:cNvPr id="3" name="Slide Number Placeholder 2"/>
          <p:cNvSpPr>
            <a:spLocks noGrp="1"/>
          </p:cNvSpPr>
          <p:nvPr>
            <p:ph type="sldNum" sz="quarter" idx="4"/>
          </p:nvPr>
        </p:nvSpPr>
        <p:spPr>
          <a:xfrm>
            <a:off x="11797250" y="6478049"/>
            <a:ext cx="357352" cy="230832"/>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latin typeface="+mn-lt"/>
                <a:cs typeface="+mn-ea"/>
                <a:sym typeface="+mn-lt"/>
              </a:rPr>
              <a:t>3</a:t>
            </a:fld>
            <a:endParaRPr lang="en-US">
              <a:latin typeface="+mn-lt"/>
              <a:cs typeface="+mn-ea"/>
              <a:sym typeface="+mn-lt"/>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40542419"/>
              </p:ext>
            </p:extLst>
          </p:nvPr>
        </p:nvGraphicFramePr>
        <p:xfrm>
          <a:off x="113607" y="1353790"/>
          <a:ext cx="11964786" cy="5113880"/>
        </p:xfrm>
        <a:graphic>
          <a:graphicData uri="http://schemas.openxmlformats.org/drawingml/2006/table">
            <a:tbl>
              <a:tblPr firstRow="1" firstCol="1" bandRow="1">
                <a:tableStyleId>{5C22544A-7EE6-4342-B048-85BDC9FD1C3A}</a:tableStyleId>
              </a:tblPr>
              <a:tblGrid>
                <a:gridCol w="1180172">
                  <a:extLst>
                    <a:ext uri="{9D8B030D-6E8A-4147-A177-3AD203B41FA5}">
                      <a16:colId xmlns:a16="http://schemas.microsoft.com/office/drawing/2014/main" val="20000"/>
                    </a:ext>
                  </a:extLst>
                </a:gridCol>
                <a:gridCol w="2989374">
                  <a:extLst>
                    <a:ext uri="{9D8B030D-6E8A-4147-A177-3AD203B41FA5}">
                      <a16:colId xmlns:a16="http://schemas.microsoft.com/office/drawing/2014/main" val="20001"/>
                    </a:ext>
                  </a:extLst>
                </a:gridCol>
                <a:gridCol w="7795240">
                  <a:extLst>
                    <a:ext uri="{9D8B030D-6E8A-4147-A177-3AD203B41FA5}">
                      <a16:colId xmlns:a16="http://schemas.microsoft.com/office/drawing/2014/main" val="20002"/>
                    </a:ext>
                  </a:extLst>
                </a:gridCol>
              </a:tblGrid>
              <a:tr h="192399">
                <a:tc>
                  <a:txBody>
                    <a:bodyPr/>
                    <a:lstStyle/>
                    <a:p>
                      <a:pPr algn="ctr"/>
                      <a:r>
                        <a:rPr lang="zh-CN" altLang="en-US" sz="1200" kern="100" dirty="0">
                          <a:solidFill>
                            <a:schemeClr val="bg1"/>
                          </a:solidFill>
                          <a:effectLst/>
                          <a:latin typeface="+mn-lt"/>
                          <a:ea typeface="+mn-ea"/>
                          <a:cs typeface="+mn-ea"/>
                          <a:sym typeface="+mn-lt"/>
                        </a:rPr>
                        <a:t>日期</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tc>
                  <a:txBody>
                    <a:bodyPr/>
                    <a:lstStyle/>
                    <a:p>
                      <a:pPr algn="ctr"/>
                      <a:r>
                        <a:rPr lang="zh-CN" altLang="en-US" sz="1200" kern="100" dirty="0">
                          <a:solidFill>
                            <a:schemeClr val="bg1"/>
                          </a:solidFill>
                          <a:effectLst/>
                          <a:latin typeface="+mn-lt"/>
                          <a:ea typeface="+mn-ea"/>
                          <a:cs typeface="+mn-ea"/>
                          <a:sym typeface="+mn-lt"/>
                        </a:rPr>
                        <a:t>标题</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tc>
                  <a:txBody>
                    <a:bodyPr/>
                    <a:lstStyle/>
                    <a:p>
                      <a:pPr algn="ctr"/>
                      <a:r>
                        <a:rPr lang="zh-CN" altLang="en-US" sz="1200" kern="100" dirty="0">
                          <a:solidFill>
                            <a:schemeClr val="bg1"/>
                          </a:solidFill>
                          <a:effectLst/>
                          <a:latin typeface="+mn-lt"/>
                          <a:ea typeface="+mn-ea"/>
                          <a:cs typeface="+mn-ea"/>
                          <a:sym typeface="+mn-lt"/>
                        </a:rPr>
                        <a:t>描述</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extLst>
                  <a:ext uri="{0D108BD9-81ED-4DB2-BD59-A6C34878D82A}">
                    <a16:rowId xmlns:a16="http://schemas.microsoft.com/office/drawing/2014/main" val="10000"/>
                  </a:ext>
                </a:extLst>
              </a:tr>
              <a:tr h="576000">
                <a:tc>
                  <a:txBody>
                    <a:bodyPr/>
                    <a:lstStyle/>
                    <a:p>
                      <a:pPr algn="l"/>
                      <a:r>
                        <a:rPr lang="en-CA"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4</a:t>
                      </a:r>
                      <a:r>
                        <a:rPr lang="zh-CN" altLang="en-US" sz="1200" b="0" kern="100" dirty="0">
                          <a:solidFill>
                            <a:srgbClr val="254776"/>
                          </a:solidFill>
                          <a:effectLst/>
                          <a:latin typeface="+mn-lt"/>
                          <a:ea typeface="+mn-ea"/>
                          <a:cs typeface="+mn-ea"/>
                          <a:sym typeface="+mn-lt"/>
                        </a:rPr>
                        <a:t>日</a:t>
                      </a:r>
                      <a:endParaRPr lang="en-CA"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2"/>
                        </a:rPr>
                        <a:t>“</a:t>
                      </a:r>
                      <a:r>
                        <a:rPr lang="en-CA" sz="1200" u="sng" kern="100" dirty="0">
                          <a:solidFill>
                            <a:schemeClr val="tx1"/>
                          </a:solidFill>
                          <a:effectLst/>
                          <a:latin typeface="+mn-lt"/>
                          <a:ea typeface="+mn-ea"/>
                          <a:cs typeface="+mn-ea"/>
                          <a:sym typeface="+mn-lt"/>
                          <a:hlinkClick r:id="rId2"/>
                        </a:rPr>
                        <a:t>SHOW ME</a:t>
                      </a:r>
                      <a:r>
                        <a:rPr lang="zh-CN" altLang="en-US" sz="1200" u="sng" kern="100" dirty="0">
                          <a:solidFill>
                            <a:schemeClr val="tx1"/>
                          </a:solidFill>
                          <a:effectLst/>
                          <a:latin typeface="+mn-lt"/>
                          <a:ea typeface="+mn-ea"/>
                          <a:cs typeface="+mn-ea"/>
                          <a:sym typeface="+mn-lt"/>
                          <a:hlinkClick r:id="rId2"/>
                        </a:rPr>
                        <a:t>证据”共识</a:t>
                      </a:r>
                      <a:r>
                        <a:rPr lang="en-CA" sz="1200" kern="100" dirty="0">
                          <a:solidFill>
                            <a:schemeClr val="tx1"/>
                          </a:solidFill>
                          <a:effectLst/>
                          <a:latin typeface="+mn-lt"/>
                          <a:ea typeface="+mn-ea"/>
                          <a:cs typeface="+mn-ea"/>
                          <a:sym typeface="+mn-lt"/>
                          <a:hlinkClick r:id="rId2"/>
                        </a:rPr>
                        <a:t> </a:t>
                      </a:r>
                      <a:endParaRPr lang="en-CA" sz="1200" kern="100" dirty="0">
                        <a:solidFill>
                          <a:schemeClr val="tx1"/>
                        </a:solidFill>
                        <a:effectLst/>
                        <a:latin typeface="+mn-lt"/>
                        <a:ea typeface="+mn-ea"/>
                        <a:cs typeface="+mn-ea"/>
                        <a:sym typeface="+mn-lt"/>
                      </a:endParaRPr>
                    </a:p>
                    <a:p>
                      <a:pPr algn="l">
                        <a:spcAft>
                          <a:spcPts val="300"/>
                        </a:spcAft>
                      </a:pPr>
                      <a:r>
                        <a:rPr lang="zh-CN" altLang="en-US" sz="1200" kern="100" dirty="0">
                          <a:solidFill>
                            <a:schemeClr val="tx1"/>
                          </a:solidFill>
                          <a:effectLst/>
                          <a:latin typeface="+mn-lt"/>
                          <a:ea typeface="+mn-ea"/>
                          <a:cs typeface="+mn-ea"/>
                          <a:sym typeface="+mn-lt"/>
                        </a:rPr>
                        <a:t>（工作版本发布于全球证据委员会网站）</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基于需求提供可靠证据的方法</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1"/>
                  </a:ext>
                </a:extLst>
              </a:tr>
              <a:tr h="432000">
                <a:tc>
                  <a:txBody>
                    <a:bodyPr/>
                    <a:lstStyle/>
                    <a:p>
                      <a:pPr algn="l"/>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3"/>
                        </a:rPr>
                        <a:t>加强国际证据合作的蓝图</a:t>
                      </a:r>
                      <a:endParaRPr lang="en-CA" sz="1200" kern="100" dirty="0">
                        <a:solidFill>
                          <a:schemeClr val="tx1"/>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en-US" altLang="zh-CN" sz="1200" kern="100" dirty="0">
                          <a:effectLst/>
                          <a:latin typeface="+mn-lt"/>
                          <a:ea typeface="+mn-ea"/>
                          <a:cs typeface="+mn-ea"/>
                          <a:sym typeface="+mn-lt"/>
                        </a:rPr>
                        <a:t>NESTA</a:t>
                      </a:r>
                      <a:r>
                        <a:rPr lang="zh-CN" altLang="en-US" sz="1200" kern="100" dirty="0">
                          <a:effectLst/>
                          <a:latin typeface="+mn-lt"/>
                          <a:ea typeface="+mn-ea"/>
                          <a:cs typeface="+mn-ea"/>
                          <a:sym typeface="+mn-lt"/>
                        </a:rPr>
                        <a:t>和英国行为洞察团队的报告（俗称“四国委员会”报告），探讨各国在证据综合和评估方面的合作策略。</a:t>
                      </a:r>
                      <a:endParaRPr lang="en-CA" sz="1200" kern="100" dirty="0">
                        <a:effectLst/>
                        <a:latin typeface="+mn-lt"/>
                        <a:ea typeface="+mn-ea"/>
                        <a:cs typeface="+mn-ea"/>
                        <a:sym typeface="+mn-lt"/>
                      </a:endParaRPr>
                    </a:p>
                  </a:txBody>
                  <a:tcPr marL="47480" marR="47480" marT="0" marB="0">
                    <a:solidFill>
                      <a:srgbClr val="CC76A6">
                        <a:alpha val="20000"/>
                      </a:srgbClr>
                    </a:solidFill>
                  </a:tcPr>
                </a:tc>
                <a:extLst>
                  <a:ext uri="{0D108BD9-81ED-4DB2-BD59-A6C34878D82A}">
                    <a16:rowId xmlns:a16="http://schemas.microsoft.com/office/drawing/2014/main" val="10002"/>
                  </a:ext>
                </a:extLst>
              </a:tr>
              <a:tr h="39600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CA" sz="1200" b="0" kern="100" dirty="0">
                          <a:solidFill>
                            <a:srgbClr val="254776"/>
                          </a:solidFill>
                          <a:effectLst/>
                          <a:latin typeface="+mn-lt"/>
                          <a:ea typeface="+mn-ea"/>
                          <a:cs typeface="+mn-ea"/>
                          <a:sym typeface="+mn-lt"/>
                        </a:rPr>
                        <a:t>17</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4"/>
                        </a:rPr>
                        <a:t>挖掘“隐性”科学，助力解决全球难题</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自然</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期刊编辑海伦</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皮尔森（</a:t>
                      </a:r>
                      <a:r>
                        <a:rPr lang="en-US" altLang="zh-CN" sz="1200" kern="100" dirty="0">
                          <a:effectLst/>
                          <a:latin typeface="+mn-lt"/>
                          <a:ea typeface="+mn-ea"/>
                          <a:cs typeface="+mn-ea"/>
                          <a:sym typeface="+mn-lt"/>
                        </a:rPr>
                        <a:t>Helen Pearson</a:t>
                      </a:r>
                      <a:r>
                        <a:rPr lang="zh-CN" altLang="en-US" sz="1200" kern="100" dirty="0">
                          <a:effectLst/>
                          <a:latin typeface="+mn-lt"/>
                          <a:ea typeface="+mn-ea"/>
                          <a:cs typeface="+mn-ea"/>
                          <a:sym typeface="+mn-lt"/>
                        </a:rPr>
                        <a:t>）在该刊发表关于全球可持续发展目标综合联盟的社论</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3"/>
                  </a:ext>
                </a:extLst>
              </a:tr>
              <a:tr h="516807">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CA" altLang="zh-CN" sz="1200" b="0" kern="100" dirty="0">
                          <a:solidFill>
                            <a:srgbClr val="254776"/>
                          </a:solidFill>
                          <a:effectLst/>
                          <a:latin typeface="+mn-lt"/>
                          <a:ea typeface="+mn-ea"/>
                          <a:cs typeface="+mn-ea"/>
                          <a:sym typeface="+mn-lt"/>
                        </a:rPr>
                        <a:t>19</a:t>
                      </a:r>
                      <a:r>
                        <a:rPr lang="zh-CN" altLang="en-US" sz="1200" b="0" kern="100" dirty="0">
                          <a:solidFill>
                            <a:srgbClr val="254776"/>
                          </a:solidFill>
                          <a:effectLst/>
                          <a:latin typeface="+mn-lt"/>
                          <a:ea typeface="+mn-ea"/>
                          <a:cs typeface="+mn-ea"/>
                          <a:sym typeface="+mn-lt"/>
                        </a:rPr>
                        <a:t>日</a:t>
                      </a:r>
                    </a:p>
                  </a:txBody>
                  <a:tcPr marL="47480" marR="47480" marT="0" marB="0">
                    <a:solidFill>
                      <a:srgbClr val="CC76A6">
                        <a:alpha val="20000"/>
                      </a:srgbClr>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5"/>
                        </a:rPr>
                        <a:t>重塑全球证据体系：人工智能驱动证据综合，助力政策制定</a:t>
                      </a:r>
                      <a:endParaRPr lang="en-CA" sz="1200" kern="100" dirty="0">
                        <a:solidFill>
                          <a:schemeClr val="tx1"/>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zh-CN" altLang="en-US" sz="1200" b="0" kern="100" dirty="0">
                          <a:effectLst/>
                          <a:latin typeface="+mn-lt"/>
                          <a:ea typeface="+mn-ea"/>
                          <a:cs typeface="+mn-ea"/>
                          <a:sym typeface="+mn-lt"/>
                        </a:rPr>
                        <a:t>英国研究与创新署（</a:t>
                      </a:r>
                      <a:r>
                        <a:rPr lang="en-US" altLang="zh-CN" sz="1200" b="0" kern="100" dirty="0" err="1">
                          <a:effectLst/>
                          <a:latin typeface="+mn-lt"/>
                          <a:ea typeface="+mn-ea"/>
                          <a:cs typeface="+mn-ea"/>
                          <a:sym typeface="+mn-lt"/>
                        </a:rPr>
                        <a:t>UKRI</a:t>
                      </a:r>
                      <a:r>
                        <a:rPr lang="zh-CN" altLang="en-US" sz="1200" b="0" kern="100" dirty="0">
                          <a:effectLst/>
                          <a:latin typeface="+mn-lt"/>
                          <a:ea typeface="+mn-ea"/>
                          <a:cs typeface="+mn-ea"/>
                          <a:sym typeface="+mn-lt"/>
                        </a:rPr>
                        <a:t>）发布</a:t>
                      </a:r>
                      <a:r>
                        <a:rPr lang="en-US" altLang="zh-CN" sz="1200" b="0" kern="100" dirty="0">
                          <a:effectLst/>
                          <a:latin typeface="+mn-lt"/>
                          <a:ea typeface="+mn-ea"/>
                          <a:cs typeface="+mn-ea"/>
                          <a:sym typeface="+mn-lt"/>
                        </a:rPr>
                        <a:t>1150</a:t>
                      </a:r>
                      <a:r>
                        <a:rPr lang="zh-CN" altLang="en-US" sz="1200" b="0" kern="100" dirty="0">
                          <a:effectLst/>
                          <a:latin typeface="+mn-lt"/>
                          <a:ea typeface="+mn-ea"/>
                          <a:cs typeface="+mn-ea"/>
                          <a:sym typeface="+mn-lt"/>
                        </a:rPr>
                        <a:t>万英镑（约</a:t>
                      </a:r>
                      <a:r>
                        <a:rPr lang="en-US" altLang="zh-CN" sz="1200" b="0" kern="100" dirty="0">
                          <a:effectLst/>
                          <a:latin typeface="+mn-lt"/>
                          <a:ea typeface="+mn-ea"/>
                          <a:cs typeface="+mn-ea"/>
                          <a:sym typeface="+mn-lt"/>
                        </a:rPr>
                        <a:t>1500</a:t>
                      </a:r>
                      <a:r>
                        <a:rPr lang="zh-CN" altLang="en-US" sz="1200" b="0" kern="100" dirty="0">
                          <a:effectLst/>
                          <a:latin typeface="+mn-lt"/>
                          <a:ea typeface="+mn-ea"/>
                          <a:cs typeface="+mn-ea"/>
                          <a:sym typeface="+mn-lt"/>
                        </a:rPr>
                        <a:t>万美元）的资助申请，旨在建立支持需求方参与、整合人类与人工智能资源的基础设施，打造“示范案例”，从而实现更相关、及时和经济的动态证据综合。</a:t>
                      </a:r>
                      <a:endParaRPr lang="en-US" sz="1200" b="0" kern="100" dirty="0">
                        <a:effectLst/>
                        <a:latin typeface="+mn-lt"/>
                        <a:ea typeface="+mn-ea"/>
                        <a:cs typeface="+mn-ea"/>
                        <a:sym typeface="+mn-lt"/>
                      </a:endParaRPr>
                    </a:p>
                    <a:p>
                      <a:pPr algn="l">
                        <a:spcAft>
                          <a:spcPts val="300"/>
                        </a:spcAft>
                      </a:pPr>
                      <a:endParaRPr lang="en-CA" sz="100" b="0" kern="100" dirty="0">
                        <a:effectLst/>
                        <a:latin typeface="+mn-lt"/>
                        <a:ea typeface="+mn-ea"/>
                        <a:cs typeface="+mn-ea"/>
                        <a:sym typeface="+mn-lt"/>
                      </a:endParaRPr>
                    </a:p>
                  </a:txBody>
                  <a:tcPr marL="47480" marR="47480" marT="0" marB="0">
                    <a:solidFill>
                      <a:srgbClr val="CC76A6">
                        <a:alpha val="20000"/>
                      </a:srgbClr>
                    </a:solidFill>
                  </a:tcPr>
                </a:tc>
                <a:extLst>
                  <a:ext uri="{0D108BD9-81ED-4DB2-BD59-A6C34878D82A}">
                    <a16:rowId xmlns:a16="http://schemas.microsoft.com/office/drawing/2014/main" val="10004"/>
                  </a:ext>
                </a:extLst>
              </a:tr>
              <a:tr h="516807">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6"/>
                        </a:rPr>
                        <a:t>ESIC</a:t>
                      </a:r>
                      <a:r>
                        <a:rPr lang="zh-CN" altLang="en-US" sz="1200" u="sng" kern="100" dirty="0">
                          <a:solidFill>
                            <a:schemeClr val="tx1"/>
                          </a:solidFill>
                          <a:effectLst/>
                          <a:latin typeface="+mn-lt"/>
                          <a:ea typeface="+mn-ea"/>
                          <a:cs typeface="+mn-ea"/>
                          <a:sym typeface="+mn-lt"/>
                          <a:hlinkClick r:id="rId6"/>
                        </a:rPr>
                        <a:t>发布“资助意向”公告</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惠康基金会（</a:t>
                      </a:r>
                      <a:r>
                        <a:rPr lang="en-US" altLang="zh-CN" sz="1200" kern="100" dirty="0">
                          <a:effectLst/>
                          <a:latin typeface="+mn-lt"/>
                          <a:ea typeface="+mn-ea"/>
                          <a:cs typeface="+mn-ea"/>
                          <a:sym typeface="+mn-lt"/>
                        </a:rPr>
                        <a:t>WT</a:t>
                      </a:r>
                      <a:r>
                        <a:rPr lang="zh-CN" altLang="en-US" sz="1200" kern="100" dirty="0">
                          <a:effectLst/>
                          <a:latin typeface="+mn-lt"/>
                          <a:ea typeface="+mn-ea"/>
                          <a:cs typeface="+mn-ea"/>
                          <a:sym typeface="+mn-lt"/>
                        </a:rPr>
                        <a:t>）</a:t>
                      </a:r>
                      <a:r>
                        <a:rPr lang="zh-CN" altLang="en-US" sz="1200" b="0" kern="100" dirty="0">
                          <a:effectLst/>
                          <a:latin typeface="+mn-lt"/>
                          <a:ea typeface="+mn-ea"/>
                          <a:cs typeface="+mn-ea"/>
                          <a:sym typeface="+mn-lt"/>
                        </a:rPr>
                        <a:t>宣布将在五年内提供</a:t>
                      </a:r>
                      <a:r>
                        <a:rPr lang="en-US" altLang="zh-CN" sz="1200" b="0" kern="100" dirty="0">
                          <a:effectLst/>
                          <a:latin typeface="+mn-lt"/>
                          <a:ea typeface="+mn-ea"/>
                          <a:cs typeface="+mn-ea"/>
                          <a:sym typeface="+mn-lt"/>
                        </a:rPr>
                        <a:t>4500</a:t>
                      </a:r>
                      <a:r>
                        <a:rPr lang="zh-CN" altLang="en-US" sz="1200" b="0" kern="100" dirty="0">
                          <a:effectLst/>
                          <a:latin typeface="+mn-lt"/>
                          <a:ea typeface="+mn-ea"/>
                          <a:cs typeface="+mn-ea"/>
                          <a:sym typeface="+mn-lt"/>
                        </a:rPr>
                        <a:t>万英镑（约合</a:t>
                      </a:r>
                      <a:r>
                        <a:rPr lang="en-US" altLang="zh-CN" sz="1200" b="0" kern="100" dirty="0">
                          <a:effectLst/>
                          <a:latin typeface="+mn-lt"/>
                          <a:ea typeface="+mn-ea"/>
                          <a:cs typeface="+mn-ea"/>
                          <a:sym typeface="+mn-lt"/>
                        </a:rPr>
                        <a:t>6000</a:t>
                      </a:r>
                      <a:r>
                        <a:rPr lang="zh-CN" altLang="en-US" sz="1200" b="0" kern="100" dirty="0">
                          <a:effectLst/>
                          <a:latin typeface="+mn-lt"/>
                          <a:ea typeface="+mn-ea"/>
                          <a:cs typeface="+mn-ea"/>
                          <a:sym typeface="+mn-lt"/>
                        </a:rPr>
                        <a:t>万美元）的资金，以支持</a:t>
                      </a:r>
                      <a:r>
                        <a:rPr lang="en-US" altLang="zh-CN" sz="1200" b="0" kern="100" dirty="0">
                          <a:effectLst/>
                          <a:latin typeface="+mn-lt"/>
                          <a:ea typeface="+mn-ea"/>
                          <a:cs typeface="+mn-ea"/>
                          <a:sym typeface="+mn-lt"/>
                        </a:rPr>
                        <a:t>ESIC</a:t>
                      </a:r>
                      <a:r>
                        <a:rPr lang="zh-CN" altLang="en-US" sz="1200" b="0" kern="100" dirty="0">
                          <a:effectLst/>
                          <a:latin typeface="+mn-lt"/>
                          <a:ea typeface="+mn-ea"/>
                          <a:cs typeface="+mn-ea"/>
                          <a:sym typeface="+mn-lt"/>
                        </a:rPr>
                        <a:t>，该项目将支持需求方参与、安全与负责地使用人工智能 、数据共享与再利用、方法和流程创新以及资源共享。</a:t>
                      </a:r>
                      <a:endParaRPr lang="en-CA" sz="100" b="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5"/>
                  </a:ext>
                </a:extLst>
              </a:tr>
              <a:tr h="61200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7"/>
                        </a:rPr>
                        <a:t>迈向</a:t>
                      </a:r>
                      <a:r>
                        <a:rPr lang="en-US" altLang="zh-CN" sz="1200" u="sng" kern="100" dirty="0">
                          <a:solidFill>
                            <a:schemeClr val="tx1"/>
                          </a:solidFill>
                          <a:effectLst/>
                          <a:latin typeface="+mn-lt"/>
                          <a:ea typeface="+mn-ea"/>
                          <a:cs typeface="+mn-ea"/>
                          <a:sym typeface="+mn-lt"/>
                          <a:hlinkClick r:id="rId7"/>
                        </a:rPr>
                        <a:t>2030</a:t>
                      </a:r>
                      <a:r>
                        <a:rPr lang="zh-CN" altLang="en-US" sz="1200" u="sng" kern="100" dirty="0">
                          <a:solidFill>
                            <a:schemeClr val="tx1"/>
                          </a:solidFill>
                          <a:effectLst/>
                          <a:latin typeface="+mn-lt"/>
                          <a:ea typeface="+mn-ea"/>
                          <a:cs typeface="+mn-ea"/>
                          <a:sym typeface="+mn-lt"/>
                          <a:hlinkClick r:id="rId7"/>
                        </a:rPr>
                        <a:t>与未来：基于最佳证据实现可持续发展目标</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kern="100" dirty="0">
                          <a:effectLst/>
                          <a:latin typeface="+mn-lt"/>
                          <a:ea typeface="+mn-ea"/>
                          <a:cs typeface="+mn-ea"/>
                          <a:sym typeface="+mn-lt"/>
                        </a:rPr>
                        <a:t>在关于科学与数字技术如何加快实现可持续发展目标的专题讨论视频中，</a:t>
                      </a:r>
                      <a:r>
                        <a:rPr lang="en-US" altLang="zh-CN" sz="1200" kern="100" dirty="0">
                          <a:effectLst/>
                          <a:latin typeface="+mn-lt"/>
                          <a:ea typeface="+mn-ea"/>
                          <a:cs typeface="+mn-ea"/>
                          <a:sym typeface="+mn-lt"/>
                        </a:rPr>
                        <a:t>WT</a:t>
                      </a:r>
                      <a:r>
                        <a:rPr lang="zh-CN" altLang="en-US" sz="1200" kern="100" dirty="0">
                          <a:effectLst/>
                          <a:latin typeface="+mn-lt"/>
                          <a:ea typeface="+mn-ea"/>
                          <a:cs typeface="+mn-ea"/>
                          <a:sym typeface="+mn-lt"/>
                        </a:rPr>
                        <a:t>首席执行官约翰</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阿尔内</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罗廷根正式宣布基金会的投资。</a:t>
                      </a: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06"/>
                  </a:ext>
                </a:extLst>
              </a:tr>
              <a:tr h="463455">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8"/>
                        </a:rPr>
                        <a:t>科学家们正在构建大型“证据银行”，以支持制定真正有效的政策</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海伦</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皮尔森在</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自然</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杂志发表关于两项资金公告的文章</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7"/>
                  </a:ext>
                </a:extLst>
              </a:tr>
              <a:tr h="451203">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9"/>
                        </a:rPr>
                        <a:t>7400</a:t>
                      </a:r>
                      <a:r>
                        <a:rPr lang="zh-CN" altLang="en-US" sz="1200" u="sng" kern="100" dirty="0">
                          <a:solidFill>
                            <a:schemeClr val="tx1"/>
                          </a:solidFill>
                          <a:effectLst/>
                          <a:latin typeface="+mn-lt"/>
                          <a:ea typeface="+mn-ea"/>
                          <a:cs typeface="+mn-ea"/>
                          <a:sym typeface="+mn-lt"/>
                          <a:hlinkClick r:id="rId9"/>
                        </a:rPr>
                        <a:t>万美元的新投资即将宣布，旨在支持可持续发展目标的证据研究</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kern="100" dirty="0">
                          <a:effectLst/>
                          <a:latin typeface="+mn-lt"/>
                          <a:ea typeface="+mn-ea"/>
                          <a:cs typeface="+mn-ea"/>
                          <a:sym typeface="+mn-lt"/>
                        </a:rPr>
                        <a:t>全球可持续发展目标综合联盟发布关于两项资金公告的声明</a:t>
                      </a: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08"/>
                  </a:ext>
                </a:extLst>
              </a:tr>
              <a:tr h="469529">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2</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10"/>
                        </a:rPr>
                        <a:t>X</a:t>
                      </a:r>
                      <a:r>
                        <a:rPr lang="zh-CN" altLang="en-US" sz="1200" u="sng" kern="100" dirty="0">
                          <a:solidFill>
                            <a:schemeClr val="tx1"/>
                          </a:solidFill>
                          <a:effectLst/>
                          <a:latin typeface="+mn-lt"/>
                          <a:ea typeface="+mn-ea"/>
                          <a:cs typeface="+mn-ea"/>
                          <a:sym typeface="+mn-lt"/>
                          <a:hlinkClick r:id="rId10"/>
                        </a:rPr>
                        <a:t>平台上关于全球证据资金转型公告的讨论</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kern="100" dirty="0">
                          <a:effectLst/>
                          <a:latin typeface="+mn-lt"/>
                          <a:ea typeface="+mn-ea"/>
                          <a:cs typeface="+mn-ea"/>
                          <a:sym typeface="+mn-lt"/>
                        </a:rPr>
                        <a:t>X</a:t>
                      </a:r>
                      <a:r>
                        <a:rPr lang="zh-CN" altLang="en-US" sz="1200" kern="100" dirty="0">
                          <a:effectLst/>
                          <a:latin typeface="+mn-lt"/>
                          <a:ea typeface="+mn-ea"/>
                          <a:cs typeface="+mn-ea"/>
                          <a:sym typeface="+mn-lt"/>
                        </a:rPr>
                        <a:t>平台上由英国经济与社会研究委员会执行主席</a:t>
                      </a:r>
                      <a:r>
                        <a:rPr lang="en-US" altLang="zh-CN" sz="1200" kern="100" dirty="0">
                          <a:effectLst/>
                          <a:latin typeface="+mn-lt"/>
                          <a:ea typeface="+mn-ea"/>
                          <a:cs typeface="+mn-ea"/>
                          <a:sym typeface="+mn-lt"/>
                        </a:rPr>
                        <a:t>Stian Westlake</a:t>
                      </a:r>
                      <a:r>
                        <a:rPr lang="zh-CN" altLang="en-US" sz="1200" kern="100" dirty="0">
                          <a:effectLst/>
                          <a:latin typeface="+mn-lt"/>
                          <a:ea typeface="+mn-ea"/>
                          <a:cs typeface="+mn-ea"/>
                          <a:sym typeface="+mn-lt"/>
                        </a:rPr>
                        <a:t>主持有关</a:t>
                      </a:r>
                      <a:r>
                        <a:rPr lang="en-US" altLang="zh-CN" sz="1200" kern="100" dirty="0" err="1">
                          <a:effectLst/>
                          <a:latin typeface="+mn-lt"/>
                          <a:ea typeface="+mn-ea"/>
                          <a:cs typeface="+mn-ea"/>
                          <a:sym typeface="+mn-lt"/>
                        </a:rPr>
                        <a:t>UKRI</a:t>
                      </a:r>
                      <a:r>
                        <a:rPr lang="zh-CN" altLang="en-US" sz="1200" kern="100" dirty="0">
                          <a:effectLst/>
                          <a:latin typeface="+mn-lt"/>
                          <a:ea typeface="+mn-ea"/>
                          <a:cs typeface="+mn-ea"/>
                          <a:sym typeface="+mn-lt"/>
                        </a:rPr>
                        <a:t>投资的讨论</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9"/>
                  </a:ext>
                </a:extLst>
              </a:tr>
              <a:tr h="37323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10</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11"/>
                        </a:rPr>
                        <a:t>“证据银行”助力作出更优决策</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金融时报</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关于宣布两项资金的新闻报道</a:t>
                      </a:r>
                      <a:endParaRPr lang="en-CA" sz="300" kern="100" dirty="0">
                        <a:effectLst/>
                        <a:latin typeface="+mn-lt"/>
                        <a:ea typeface="+mn-ea"/>
                        <a:cs typeface="+mn-ea"/>
                        <a:sym typeface="+mn-lt"/>
                      </a:endParaRPr>
                    </a:p>
                    <a:p>
                      <a:pPr algn="l">
                        <a:spcAft>
                          <a:spcPts val="300"/>
                        </a:spcAft>
                      </a:pPr>
                      <a:endParaRPr lang="en-CA" sz="300" kern="100" dirty="0">
                        <a:effectLst/>
                        <a:latin typeface="+mn-lt"/>
                        <a:ea typeface="+mn-ea"/>
                        <a:cs typeface="+mn-ea"/>
                        <a:sym typeface="+mn-lt"/>
                      </a:endParaRPr>
                    </a:p>
                    <a:p>
                      <a:pPr algn="l">
                        <a:spcAft>
                          <a:spcPts val="300"/>
                        </a:spcAft>
                      </a:pP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dirty="0">
                <a:latin typeface="+mn-lt"/>
                <a:ea typeface="+mn-ea"/>
                <a:cs typeface="+mn-ea"/>
                <a:sym typeface="+mn-lt"/>
              </a:rPr>
              <a:t>ESIC </a:t>
            </a:r>
            <a:r>
              <a:rPr lang="zh-CN" altLang="en-US" dirty="0">
                <a:latin typeface="+mn-lt"/>
                <a:ea typeface="+mn-ea"/>
                <a:cs typeface="+mn-ea"/>
                <a:sym typeface="+mn-lt"/>
              </a:rPr>
              <a:t>规划流程采用集体影响方法，首先就所需基础设施的共同议程达成共识</a:t>
            </a:r>
            <a:endParaRPr lang="en-US" dirty="0">
              <a:solidFill>
                <a:srgbClr val="FF0000"/>
              </a:solidFill>
              <a:latin typeface="+mn-lt"/>
              <a:ea typeface="+mn-ea"/>
              <a:cs typeface="+mn-ea"/>
              <a:sym typeface="+mn-lt"/>
            </a:endParaRPr>
          </a:p>
        </p:txBody>
      </p:sp>
      <p:sp>
        <p:nvSpPr>
          <p:cNvPr id="3" name="Slide Number Placeholder 2"/>
          <p:cNvSpPr>
            <a:spLocks noGrp="1"/>
          </p:cNvSpPr>
          <p:nvPr>
            <p:ph type="sldNum" sz="quarter" idx="4"/>
          </p:nvPr>
        </p:nvSpPr>
        <p:spPr>
          <a:xfrm>
            <a:off x="5917324" y="6467606"/>
            <a:ext cx="357352" cy="230832"/>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latin typeface="+mn-lt"/>
                <a:cs typeface="+mn-ea"/>
                <a:sym typeface="+mn-lt"/>
              </a:rPr>
              <a:t>4</a:t>
            </a:fld>
            <a:endParaRPr lang="en-US">
              <a:latin typeface="+mn-lt"/>
              <a:cs typeface="+mn-ea"/>
              <a:sym typeface="+mn-lt"/>
            </a:endParaRPr>
          </a:p>
        </p:txBody>
      </p:sp>
      <p:sp>
        <p:nvSpPr>
          <p:cNvPr id="4" name="Rectangle: Rounded Corners 3"/>
          <p:cNvSpPr/>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0" eaLnBrk="1" fontAlgn="t" latinLnBrk="0" hangingPunct="1">
              <a:spcBef>
                <a:spcPts val="0"/>
              </a:spcBef>
              <a:spcAft>
                <a:spcPts val="0"/>
              </a:spcAft>
            </a:pPr>
            <a:r>
              <a:rPr lang="zh-CN" altLang="en-US" sz="1350" b="0" i="0" u="none" strike="noStrike" kern="1200" dirty="0">
                <a:solidFill>
                  <a:schemeClr val="tx1"/>
                </a:solidFill>
                <a:effectLst/>
                <a:cs typeface="+mn-ea"/>
                <a:sym typeface="+mn-lt"/>
              </a:rPr>
              <a:t>基础设施</a:t>
            </a:r>
            <a:r>
              <a:rPr lang="en-US" sz="1350" b="0" i="0" u="none" strike="noStrike" kern="1200" dirty="0">
                <a:solidFill>
                  <a:schemeClr val="tx1"/>
                </a:solidFill>
                <a:effectLst/>
                <a:cs typeface="+mn-ea"/>
                <a:sym typeface="+mn-lt"/>
              </a:rPr>
              <a:t> [</a:t>
            </a:r>
            <a:r>
              <a:rPr lang="en-US" sz="1350" b="1" i="0" u="none" strike="noStrike" kern="1200" dirty="0">
                <a:solidFill>
                  <a:schemeClr val="tx1"/>
                </a:solidFill>
                <a:effectLst/>
                <a:cs typeface="+mn-ea"/>
                <a:sym typeface="+mn-lt"/>
              </a:rPr>
              <a:t>WT</a:t>
            </a:r>
            <a:r>
              <a:rPr lang="zh-CN" altLang="en-US" sz="1350" b="1" i="0" u="none" strike="noStrike" kern="1200" dirty="0">
                <a:solidFill>
                  <a:schemeClr val="tx1"/>
                </a:solidFill>
                <a:effectLst/>
                <a:cs typeface="+mn-ea"/>
                <a:sym typeface="+mn-lt"/>
              </a:rPr>
              <a:t>投资</a:t>
            </a:r>
            <a:r>
              <a:rPr lang="en-US" altLang="zh-CN" sz="1350" b="1" i="0" u="none" strike="noStrike" kern="1200" dirty="0">
                <a:solidFill>
                  <a:schemeClr val="tx1"/>
                </a:solidFill>
                <a:effectLst/>
                <a:cs typeface="+mn-ea"/>
                <a:sym typeface="+mn-lt"/>
              </a:rPr>
              <a:t>4500</a:t>
            </a:r>
            <a:r>
              <a:rPr lang="zh-CN" altLang="en-US" sz="1350" b="1" i="0" u="none" strike="noStrike" kern="1200" dirty="0">
                <a:solidFill>
                  <a:schemeClr val="tx1"/>
                </a:solidFill>
                <a:effectLst/>
                <a:cs typeface="+mn-ea"/>
                <a:sym typeface="+mn-lt"/>
              </a:rPr>
              <a:t>万英镑</a:t>
            </a:r>
            <a:r>
              <a:rPr lang="en-US" sz="1350" b="0" i="0" u="none" strike="noStrike" kern="1200" dirty="0">
                <a:solidFill>
                  <a:schemeClr val="tx1"/>
                </a:solidFill>
                <a:effectLst/>
                <a:cs typeface="+mn-ea"/>
                <a:sym typeface="+mn-lt"/>
              </a:rPr>
              <a:t>]</a:t>
            </a:r>
            <a:br>
              <a:rPr lang="en-US" sz="1350" b="0" i="0" u="none" strike="noStrike" kern="1200" dirty="0">
                <a:solidFill>
                  <a:schemeClr val="tx1"/>
                </a:solidFill>
                <a:effectLst/>
                <a:cs typeface="+mn-ea"/>
                <a:sym typeface="+mn-lt"/>
              </a:rPr>
            </a:br>
            <a:r>
              <a:rPr lang="en-US" sz="1350" b="0" i="0" u="none" strike="noStrike" kern="1200" dirty="0">
                <a:solidFill>
                  <a:schemeClr val="tx1"/>
                </a:solidFill>
                <a:effectLst/>
                <a:cs typeface="+mn-ea"/>
                <a:sym typeface="+mn-lt"/>
              </a:rPr>
              <a:t>1</a:t>
            </a:r>
            <a:r>
              <a:rPr lang="zh-CN" altLang="en-US" sz="1350" dirty="0">
                <a:solidFill>
                  <a:schemeClr val="tx1"/>
                </a:solidFill>
                <a:cs typeface="+mn-ea"/>
                <a:sym typeface="+mn-lt"/>
              </a:rPr>
              <a:t>）</a:t>
            </a:r>
            <a:r>
              <a:rPr lang="zh-CN" altLang="en-US" sz="1350" b="0" i="0" u="none" strike="noStrike" kern="1200" dirty="0">
                <a:solidFill>
                  <a:schemeClr val="tx1"/>
                </a:solidFill>
                <a:effectLst/>
                <a:cs typeface="+mn-ea"/>
                <a:sym typeface="+mn-lt"/>
              </a:rPr>
              <a:t>需求方参与；</a:t>
            </a:r>
            <a:r>
              <a:rPr lang="en-US" altLang="zh-CN" sz="1350" b="0" i="0" u="none" strike="noStrike" kern="1200" dirty="0">
                <a:solidFill>
                  <a:schemeClr val="tx1"/>
                </a:solidFill>
                <a:effectLst/>
                <a:cs typeface="+mn-ea"/>
                <a:sym typeface="+mn-lt"/>
              </a:rPr>
              <a:t>2</a:t>
            </a:r>
            <a:r>
              <a:rPr lang="zh-CN" altLang="en-US" sz="1350" b="0" i="0" u="none" strike="noStrike" kern="1200" dirty="0">
                <a:solidFill>
                  <a:schemeClr val="tx1"/>
                </a:solidFill>
                <a:effectLst/>
                <a:cs typeface="+mn-ea"/>
                <a:sym typeface="+mn-lt"/>
              </a:rPr>
              <a:t>）数据共享和再利用平台；</a:t>
            </a:r>
            <a:r>
              <a:rPr lang="en-US" altLang="zh-CN" sz="1350" b="0" i="0" u="none" strike="noStrike" kern="1200" dirty="0">
                <a:solidFill>
                  <a:schemeClr val="tx1"/>
                </a:solidFill>
                <a:effectLst/>
                <a:cs typeface="+mn-ea"/>
                <a:sym typeface="+mn-lt"/>
              </a:rPr>
              <a:t>3</a:t>
            </a:r>
            <a:r>
              <a:rPr lang="zh-CN" altLang="en-US" sz="1350" b="0" i="0" u="none" strike="noStrike" kern="1200" dirty="0">
                <a:solidFill>
                  <a:schemeClr val="tx1"/>
                </a:solidFill>
                <a:effectLst/>
                <a:cs typeface="+mn-ea"/>
                <a:sym typeface="+mn-lt"/>
              </a:rPr>
              <a:t>）安全、负责地使用人工智能 </a:t>
            </a:r>
            <a:r>
              <a:rPr lang="en-US" altLang="zh-CN" sz="1350" b="0" i="0" u="none" strike="noStrike" kern="1200" dirty="0">
                <a:solidFill>
                  <a:schemeClr val="tx1"/>
                </a:solidFill>
                <a:effectLst/>
                <a:cs typeface="+mn-ea"/>
                <a:sym typeface="+mn-lt"/>
              </a:rPr>
              <a:t>[</a:t>
            </a:r>
            <a:r>
              <a:rPr lang="en-US" altLang="zh-CN" sz="1350" b="1" i="0" u="none" strike="noStrike" kern="1200" dirty="0">
                <a:solidFill>
                  <a:schemeClr val="tx1"/>
                </a:solidFill>
                <a:effectLst/>
                <a:cs typeface="+mn-ea"/>
                <a:sym typeface="+mn-lt"/>
              </a:rPr>
              <a:t>WT</a:t>
            </a:r>
            <a:r>
              <a:rPr lang="zh-CN" altLang="en-US" sz="1350" b="1" i="0" u="none" strike="noStrike" kern="1200" dirty="0">
                <a:solidFill>
                  <a:schemeClr val="tx1"/>
                </a:solidFill>
                <a:effectLst/>
                <a:cs typeface="+mn-ea"/>
                <a:sym typeface="+mn-lt"/>
              </a:rPr>
              <a:t>在</a:t>
            </a:r>
            <a:r>
              <a:rPr lang="en-US" altLang="zh-CN" sz="1350" b="1" i="0" u="none" strike="noStrike" kern="1200" dirty="0">
                <a:solidFill>
                  <a:schemeClr val="tx1"/>
                </a:solidFill>
                <a:effectLst/>
                <a:cs typeface="+mn-ea"/>
                <a:sym typeface="+mn-lt"/>
              </a:rPr>
              <a:t>AI</a:t>
            </a:r>
            <a:r>
              <a:rPr lang="zh-CN" altLang="en-US" sz="1350" b="1" i="0" u="none" strike="noStrike" kern="1200" dirty="0">
                <a:solidFill>
                  <a:schemeClr val="tx1"/>
                </a:solidFill>
                <a:effectLst/>
                <a:cs typeface="+mn-ea"/>
                <a:sym typeface="+mn-lt"/>
              </a:rPr>
              <a:t>领域投资</a:t>
            </a:r>
            <a:r>
              <a:rPr lang="en-US" altLang="zh-CN" sz="1350" b="1" i="0" u="none" strike="noStrike" kern="1200" dirty="0">
                <a:solidFill>
                  <a:schemeClr val="tx1"/>
                </a:solidFill>
                <a:effectLst/>
                <a:cs typeface="+mn-ea"/>
                <a:sym typeface="+mn-lt"/>
              </a:rPr>
              <a:t>1000</a:t>
            </a:r>
            <a:r>
              <a:rPr lang="zh-CN" altLang="en-US" sz="1350" b="1" i="0" u="none" strike="noStrike" kern="1200" dirty="0">
                <a:solidFill>
                  <a:schemeClr val="tx1"/>
                </a:solidFill>
                <a:effectLst/>
                <a:cs typeface="+mn-ea"/>
                <a:sym typeface="+mn-lt"/>
              </a:rPr>
              <a:t>万英镑</a:t>
            </a:r>
            <a:r>
              <a:rPr lang="en-US" altLang="zh-CN" sz="1350" b="0" i="0" u="none" strike="noStrike" kern="1200" dirty="0">
                <a:solidFill>
                  <a:schemeClr val="tx1"/>
                </a:solidFill>
                <a:effectLst/>
                <a:cs typeface="+mn-ea"/>
                <a:sym typeface="+mn-lt"/>
              </a:rPr>
              <a:t>]</a:t>
            </a:r>
            <a:r>
              <a:rPr lang="zh-CN" altLang="en-US" sz="1350" b="0" i="0" u="none" strike="noStrike" kern="1200" dirty="0">
                <a:solidFill>
                  <a:schemeClr val="tx1"/>
                </a:solidFill>
                <a:effectLst/>
                <a:cs typeface="+mn-ea"/>
                <a:sym typeface="+mn-lt"/>
              </a:rPr>
              <a:t>；</a:t>
            </a:r>
            <a:r>
              <a:rPr lang="en-US" altLang="zh-CN" sz="1350" b="0" i="0" u="none" strike="noStrike" kern="1200" dirty="0">
                <a:solidFill>
                  <a:schemeClr val="tx1"/>
                </a:solidFill>
                <a:effectLst/>
                <a:cs typeface="+mn-ea"/>
                <a:sym typeface="+mn-lt"/>
              </a:rPr>
              <a:t>4</a:t>
            </a:r>
            <a:r>
              <a:rPr lang="zh-CN" altLang="en-US" sz="1350" b="0" i="0" u="none" strike="noStrike" kern="1200" dirty="0">
                <a:solidFill>
                  <a:schemeClr val="tx1"/>
                </a:solidFill>
                <a:effectLst/>
                <a:cs typeface="+mn-ea"/>
                <a:sym typeface="+mn-lt"/>
              </a:rPr>
              <a:t>）方法和流程创新；</a:t>
            </a:r>
            <a:r>
              <a:rPr lang="en-US" altLang="zh-CN" sz="1350" b="0" i="0" u="none" strike="noStrike" kern="1200" dirty="0">
                <a:solidFill>
                  <a:schemeClr val="tx1"/>
                </a:solidFill>
                <a:effectLst/>
                <a:cs typeface="+mn-ea"/>
                <a:sym typeface="+mn-lt"/>
              </a:rPr>
              <a:t>5</a:t>
            </a:r>
            <a:r>
              <a:rPr lang="zh-CN" altLang="en-US" sz="1350" b="0" i="0" u="none" strike="noStrike" kern="1200" dirty="0">
                <a:solidFill>
                  <a:schemeClr val="tx1"/>
                </a:solidFill>
                <a:effectLst/>
                <a:cs typeface="+mn-ea"/>
                <a:sym typeface="+mn-lt"/>
              </a:rPr>
              <a:t>）资源共享</a:t>
            </a:r>
            <a:endParaRPr lang="en-US" sz="1350" i="0" u="none" strike="noStrike" kern="1200" dirty="0">
              <a:solidFill>
                <a:schemeClr val="tx1"/>
              </a:solidFill>
              <a:effectLst/>
              <a:cs typeface="+mn-ea"/>
              <a:sym typeface="+mn-lt"/>
            </a:endParaRPr>
          </a:p>
        </p:txBody>
      </p:sp>
      <p:sp>
        <p:nvSpPr>
          <p:cNvPr id="6" name="Rectangle: Rounded Corners 5"/>
          <p:cNvSpPr/>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dirty="0">
                <a:solidFill>
                  <a:schemeClr val="tx1"/>
                </a:solidFill>
                <a:cs typeface="+mn-ea"/>
                <a:sym typeface="+mn-lt"/>
              </a:rPr>
              <a:t>关于加快实现可持续发展目标的动态证据综合（</a:t>
            </a:r>
            <a:r>
              <a:rPr lang="en-US" altLang="zh-CN" sz="1350" dirty="0" err="1">
                <a:solidFill>
                  <a:schemeClr val="tx1"/>
                </a:solidFill>
                <a:cs typeface="+mn-ea"/>
                <a:sym typeface="+mn-lt"/>
              </a:rPr>
              <a:t>LESs</a:t>
            </a:r>
            <a:r>
              <a:rPr lang="zh-CN" altLang="en-US" sz="1350" dirty="0">
                <a:solidFill>
                  <a:schemeClr val="tx1"/>
                </a:solidFill>
                <a:cs typeface="+mn-ea"/>
                <a:sym typeface="+mn-lt"/>
              </a:rPr>
              <a:t>）</a:t>
            </a:r>
            <a:endParaRPr lang="en-US" altLang="zh-CN" sz="1350" dirty="0">
              <a:solidFill>
                <a:schemeClr val="tx1"/>
              </a:solidFill>
              <a:cs typeface="+mn-ea"/>
              <a:sym typeface="+mn-lt"/>
            </a:endParaRPr>
          </a:p>
          <a:p>
            <a:pPr algn="ctr"/>
            <a:r>
              <a:rPr lang="en-US" altLang="zh-CN" sz="1350" dirty="0">
                <a:solidFill>
                  <a:schemeClr val="tx1"/>
                </a:solidFill>
                <a:cs typeface="+mn-ea"/>
                <a:sym typeface="+mn-lt"/>
              </a:rPr>
              <a:t>[</a:t>
            </a:r>
            <a:r>
              <a:rPr lang="zh-CN" altLang="en-US" sz="1350" b="1" dirty="0">
                <a:solidFill>
                  <a:schemeClr val="tx1"/>
                </a:solidFill>
                <a:cs typeface="+mn-ea"/>
                <a:sym typeface="+mn-lt"/>
              </a:rPr>
              <a:t>英国研究与创新署（</a:t>
            </a:r>
            <a:r>
              <a:rPr lang="en-US" altLang="zh-CN" sz="1350" b="1" dirty="0" err="1">
                <a:solidFill>
                  <a:schemeClr val="tx1"/>
                </a:solidFill>
                <a:cs typeface="+mn-ea"/>
                <a:sym typeface="+mn-lt"/>
              </a:rPr>
              <a:t>UKRI</a:t>
            </a:r>
            <a:r>
              <a:rPr lang="zh-CN" altLang="en-US" sz="1350" b="1" dirty="0">
                <a:solidFill>
                  <a:schemeClr val="tx1"/>
                </a:solidFill>
                <a:cs typeface="+mn-ea"/>
                <a:sym typeface="+mn-lt"/>
              </a:rPr>
              <a:t>）投资</a:t>
            </a:r>
            <a:r>
              <a:rPr lang="en-US" altLang="zh-CN" sz="1350" b="1" dirty="0">
                <a:solidFill>
                  <a:schemeClr val="tx1"/>
                </a:solidFill>
                <a:cs typeface="+mn-ea"/>
                <a:sym typeface="+mn-lt"/>
              </a:rPr>
              <a:t>1150</a:t>
            </a:r>
            <a:r>
              <a:rPr lang="zh-CN" altLang="en-US" sz="1350" b="1" dirty="0">
                <a:solidFill>
                  <a:schemeClr val="tx1"/>
                </a:solidFill>
                <a:cs typeface="+mn-ea"/>
                <a:sym typeface="+mn-lt"/>
              </a:rPr>
              <a:t>万英镑</a:t>
            </a:r>
            <a:r>
              <a:rPr lang="zh-CN" altLang="en-US" sz="1350" dirty="0">
                <a:solidFill>
                  <a:schemeClr val="tx1"/>
                </a:solidFill>
                <a:cs typeface="+mn-ea"/>
                <a:sym typeface="+mn-lt"/>
              </a:rPr>
              <a:t>，同时也针对基础设施要素</a:t>
            </a:r>
            <a:r>
              <a:rPr lang="en-US" altLang="zh-CN" sz="1350" dirty="0">
                <a:solidFill>
                  <a:schemeClr val="tx1"/>
                </a:solidFill>
                <a:cs typeface="+mn-ea"/>
                <a:sym typeface="+mn-lt"/>
              </a:rPr>
              <a:t>1</a:t>
            </a:r>
            <a:r>
              <a:rPr lang="zh-CN" altLang="en-US" sz="1350" dirty="0">
                <a:solidFill>
                  <a:schemeClr val="tx1"/>
                </a:solidFill>
                <a:cs typeface="+mn-ea"/>
                <a:sym typeface="+mn-lt"/>
              </a:rPr>
              <a:t>和</a:t>
            </a:r>
            <a:r>
              <a:rPr lang="en-US" altLang="zh-CN" sz="1350" dirty="0">
                <a:solidFill>
                  <a:schemeClr val="tx1"/>
                </a:solidFill>
                <a:cs typeface="+mn-ea"/>
                <a:sym typeface="+mn-lt"/>
              </a:rPr>
              <a:t>3]</a:t>
            </a:r>
            <a:endParaRPr lang="en-CA" sz="1200" dirty="0">
              <a:solidFill>
                <a:schemeClr val="tx1"/>
              </a:solidFill>
              <a:cs typeface="+mn-ea"/>
              <a:sym typeface="+mn-lt"/>
            </a:endParaRPr>
          </a:p>
        </p:txBody>
      </p:sp>
      <p:sp>
        <p:nvSpPr>
          <p:cNvPr id="7" name="Rectangle: Rounded Corners 6"/>
          <p:cNvSpPr/>
          <p:nvPr/>
        </p:nvSpPr>
        <p:spPr>
          <a:xfrm>
            <a:off x="4401758"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dirty="0">
                <a:solidFill>
                  <a:schemeClr val="tx1"/>
                </a:solidFill>
                <a:cs typeface="+mn-ea"/>
                <a:sym typeface="+mn-lt"/>
              </a:rPr>
              <a:t>关于其他可持续发展目标优先事项的系列</a:t>
            </a:r>
            <a:r>
              <a:rPr lang="en-US" altLang="zh-CN" sz="1350" dirty="0" err="1">
                <a:solidFill>
                  <a:schemeClr val="tx1"/>
                </a:solidFill>
                <a:cs typeface="+mn-ea"/>
                <a:sym typeface="+mn-lt"/>
              </a:rPr>
              <a:t>LESs</a:t>
            </a:r>
            <a:endParaRPr lang="en-US" altLang="zh-CN" sz="1350" dirty="0">
              <a:solidFill>
                <a:schemeClr val="tx1"/>
              </a:solidFill>
              <a:cs typeface="+mn-ea"/>
              <a:sym typeface="+mn-lt"/>
            </a:endParaRPr>
          </a:p>
          <a:p>
            <a:pPr algn="ctr"/>
            <a:r>
              <a:rPr lang="en-US" altLang="zh-CN" sz="1350" dirty="0">
                <a:solidFill>
                  <a:schemeClr val="tx1"/>
                </a:solidFill>
                <a:cs typeface="+mn-ea"/>
                <a:sym typeface="+mn-lt"/>
              </a:rPr>
              <a:t>[</a:t>
            </a:r>
            <a:r>
              <a:rPr lang="zh-CN" altLang="en-US" sz="1350" b="1" dirty="0">
                <a:solidFill>
                  <a:schemeClr val="tx1"/>
                </a:solidFill>
                <a:cs typeface="+mn-ea"/>
                <a:sym typeface="+mn-lt"/>
              </a:rPr>
              <a:t>惠康基金会（</a:t>
            </a:r>
            <a:r>
              <a:rPr lang="en-US" altLang="zh-CN" sz="1350" b="1" dirty="0">
                <a:solidFill>
                  <a:schemeClr val="tx1"/>
                </a:solidFill>
                <a:cs typeface="+mn-ea"/>
                <a:sym typeface="+mn-lt"/>
              </a:rPr>
              <a:t>WT</a:t>
            </a:r>
            <a:r>
              <a:rPr lang="zh-CN" altLang="en-US" sz="1350" b="1" dirty="0">
                <a:solidFill>
                  <a:schemeClr val="tx1"/>
                </a:solidFill>
                <a:cs typeface="+mn-ea"/>
                <a:sym typeface="+mn-lt"/>
              </a:rPr>
              <a:t>）在其三大解决方案领域的当前与未来投资</a:t>
            </a:r>
            <a:r>
              <a:rPr lang="en-US" altLang="zh-CN" sz="1350" dirty="0">
                <a:solidFill>
                  <a:schemeClr val="tx1"/>
                </a:solidFill>
                <a:cs typeface="+mn-ea"/>
                <a:sym typeface="+mn-lt"/>
              </a:rPr>
              <a:t>]</a:t>
            </a:r>
            <a:endParaRPr lang="en-US" sz="1350" dirty="0">
              <a:solidFill>
                <a:schemeClr val="tx1"/>
              </a:solidFill>
              <a:cs typeface="+mn-ea"/>
              <a:sym typeface="+mn-lt"/>
            </a:endParaRPr>
          </a:p>
        </p:txBody>
      </p:sp>
      <p:sp>
        <p:nvSpPr>
          <p:cNvPr id="16" name="Rectangle: Rounded Corners 15"/>
          <p:cNvSpPr/>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dirty="0">
                <a:solidFill>
                  <a:schemeClr val="tx1"/>
                </a:solidFill>
                <a:cs typeface="+mn-ea"/>
                <a:sym typeface="+mn-lt"/>
              </a:rPr>
              <a:t>关于其他可持续发展目标和其他优先事项的系列</a:t>
            </a:r>
            <a:r>
              <a:rPr lang="en-US" altLang="zh-CN" sz="1350" dirty="0" err="1">
                <a:solidFill>
                  <a:schemeClr val="tx1"/>
                </a:solidFill>
                <a:cs typeface="+mn-ea"/>
                <a:sym typeface="+mn-lt"/>
              </a:rPr>
              <a:t>LESs</a:t>
            </a:r>
            <a:r>
              <a:rPr lang="zh-CN" altLang="en-US" sz="1350" dirty="0">
                <a:solidFill>
                  <a:schemeClr val="tx1"/>
                </a:solidFill>
                <a:cs typeface="+mn-ea"/>
                <a:sym typeface="+mn-lt"/>
              </a:rPr>
              <a:t> </a:t>
            </a:r>
            <a:endParaRPr lang="en-US" altLang="zh-CN" sz="1350" dirty="0">
              <a:solidFill>
                <a:schemeClr val="tx1"/>
              </a:solidFill>
              <a:cs typeface="+mn-ea"/>
              <a:sym typeface="+mn-lt"/>
            </a:endParaRPr>
          </a:p>
          <a:p>
            <a:pPr algn="ctr"/>
            <a:r>
              <a:rPr lang="en-US" altLang="zh-CN" sz="1350" dirty="0">
                <a:solidFill>
                  <a:schemeClr val="tx1"/>
                </a:solidFill>
                <a:cs typeface="+mn-ea"/>
                <a:sym typeface="+mn-lt"/>
              </a:rPr>
              <a:t>[</a:t>
            </a:r>
            <a:r>
              <a:rPr lang="zh-CN" altLang="en-US" sz="1350" b="1" dirty="0">
                <a:solidFill>
                  <a:schemeClr val="tx1"/>
                </a:solidFill>
                <a:cs typeface="+mn-ea"/>
                <a:sym typeface="+mn-lt"/>
              </a:rPr>
              <a:t>其他资助者的未来投资</a:t>
            </a:r>
            <a:r>
              <a:rPr lang="en-US" altLang="zh-CN" sz="1350" dirty="0">
                <a:solidFill>
                  <a:schemeClr val="tx1"/>
                </a:solidFill>
                <a:cs typeface="+mn-ea"/>
                <a:sym typeface="+mn-lt"/>
              </a:rPr>
              <a:t>]</a:t>
            </a:r>
            <a:endParaRPr lang="en-US" sz="1350" dirty="0">
              <a:solidFill>
                <a:schemeClr val="tx1"/>
              </a:solidFill>
              <a:cs typeface="+mn-ea"/>
              <a:sym typeface="+mn-lt"/>
            </a:endParaRPr>
          </a:p>
        </p:txBody>
      </p:sp>
      <p:sp>
        <p:nvSpPr>
          <p:cNvPr id="5" name="Triangle 4"/>
          <p:cNvSpPr/>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8" name="TextBox 7"/>
          <p:cNvSpPr txBox="1"/>
          <p:nvPr/>
        </p:nvSpPr>
        <p:spPr>
          <a:xfrm>
            <a:off x="3928517" y="1888144"/>
            <a:ext cx="3127779" cy="715581"/>
          </a:xfrm>
          <a:prstGeom prst="rect">
            <a:avLst/>
          </a:prstGeom>
          <a:noFill/>
        </p:spPr>
        <p:txBody>
          <a:bodyPr wrap="none" rtlCol="0">
            <a:spAutoFit/>
          </a:bodyPr>
          <a:lstStyle/>
          <a:p>
            <a:pPr algn="ctr"/>
            <a:r>
              <a:rPr lang="zh-CN" altLang="en-US" sz="1350" dirty="0">
                <a:cs typeface="+mn-ea"/>
                <a:sym typeface="+mn-lt"/>
              </a:rPr>
              <a:t>为各类决策者、部门、地区和语言群体</a:t>
            </a:r>
            <a:endParaRPr lang="en-US" altLang="zh-CN" sz="1350" dirty="0">
              <a:cs typeface="+mn-ea"/>
              <a:sym typeface="+mn-lt"/>
            </a:endParaRPr>
          </a:p>
          <a:p>
            <a:pPr algn="ctr"/>
            <a:r>
              <a:rPr lang="zh-CN" altLang="en-US" sz="1350" dirty="0">
                <a:cs typeface="+mn-ea"/>
                <a:sym typeface="+mn-lt"/>
              </a:rPr>
              <a:t>提供切实可行的见解</a:t>
            </a:r>
            <a:endParaRPr lang="en-US" altLang="zh-CN" sz="1350" dirty="0">
              <a:cs typeface="+mn-ea"/>
              <a:sym typeface="+mn-lt"/>
            </a:endParaRPr>
          </a:p>
          <a:p>
            <a:pPr algn="ctr"/>
            <a:r>
              <a:rPr lang="en-US" altLang="zh-CN" sz="1350" dirty="0">
                <a:cs typeface="+mn-ea"/>
                <a:sym typeface="+mn-lt"/>
              </a:rPr>
              <a:t>[</a:t>
            </a:r>
            <a:r>
              <a:rPr lang="zh-CN" altLang="en-US" sz="1350" b="1" dirty="0">
                <a:cs typeface="+mn-ea"/>
                <a:sym typeface="+mn-lt"/>
              </a:rPr>
              <a:t>其他资助者的未来投资</a:t>
            </a:r>
            <a:r>
              <a:rPr lang="en-US" altLang="zh-CN" sz="1350" dirty="0">
                <a:cs typeface="+mn-ea"/>
                <a:sym typeface="+mn-lt"/>
              </a:rPr>
              <a:t>]</a:t>
            </a:r>
          </a:p>
        </p:txBody>
      </p:sp>
      <p:sp>
        <p:nvSpPr>
          <p:cNvPr id="11" name="TextBox 10"/>
          <p:cNvSpPr txBox="1"/>
          <p:nvPr/>
        </p:nvSpPr>
        <p:spPr>
          <a:xfrm>
            <a:off x="8938666" y="1554071"/>
            <a:ext cx="2946867" cy="923330"/>
          </a:xfrm>
          <a:prstGeom prst="rect">
            <a:avLst/>
          </a:prstGeom>
          <a:noFill/>
        </p:spPr>
        <p:txBody>
          <a:bodyPr wrap="square" rtlCol="0">
            <a:spAutoFit/>
          </a:bodyPr>
          <a:lstStyle/>
          <a:p>
            <a:r>
              <a:rPr lang="zh-CN" altLang="en-US" sz="1350" dirty="0">
                <a:cs typeface="+mn-ea"/>
                <a:sym typeface="+mn-lt"/>
              </a:rPr>
              <a:t>教育领域的示例：</a:t>
            </a:r>
            <a:endParaRPr lang="en-CA" sz="1350" dirty="0">
              <a:cs typeface="+mn-ea"/>
              <a:sym typeface="+mn-lt"/>
            </a:endParaRPr>
          </a:p>
          <a:p>
            <a:pPr marL="266700" indent="-266700">
              <a:buAutoNum type="arabicParenR"/>
            </a:pPr>
            <a:r>
              <a:rPr lang="zh-CN" altLang="en-US" sz="1350" dirty="0">
                <a:cs typeface="+mn-ea"/>
                <a:sym typeface="+mn-lt"/>
              </a:rPr>
              <a:t>最佳投资：</a:t>
            </a:r>
            <a:r>
              <a:rPr lang="en-CA" sz="1350" dirty="0" err="1">
                <a:cs typeface="+mn-ea"/>
                <a:sym typeface="+mn-lt"/>
                <a:hlinkClick r:id="rId3"/>
              </a:rPr>
              <a:t>GEEAP</a:t>
            </a:r>
            <a:endParaRPr lang="en-CA" sz="1350" dirty="0">
              <a:cs typeface="+mn-ea"/>
              <a:sym typeface="+mn-lt"/>
            </a:endParaRPr>
          </a:p>
          <a:p>
            <a:pPr marL="266700" indent="-266700">
              <a:buAutoNum type="arabicParenR"/>
            </a:pPr>
            <a:r>
              <a:rPr lang="zh-CN" altLang="en-US" sz="1350" dirty="0">
                <a:cs typeface="+mn-ea"/>
                <a:sym typeface="+mn-lt"/>
              </a:rPr>
              <a:t>广泛使用的方法：</a:t>
            </a:r>
            <a:r>
              <a:rPr lang="en-CA" sz="1350" dirty="0">
                <a:cs typeface="+mn-ea"/>
                <a:sym typeface="+mn-lt"/>
                <a:hlinkClick r:id="rId4"/>
              </a:rPr>
              <a:t>EEF</a:t>
            </a:r>
            <a:endParaRPr lang="en-CA" sz="1350" dirty="0">
              <a:cs typeface="+mn-ea"/>
              <a:sym typeface="+mn-lt"/>
            </a:endParaRPr>
          </a:p>
          <a:p>
            <a:pPr marL="266700" indent="-266700">
              <a:buAutoNum type="arabicParenR"/>
            </a:pPr>
            <a:r>
              <a:rPr lang="zh-CN" altLang="en-US" sz="1350" dirty="0">
                <a:cs typeface="+mn-ea"/>
                <a:sym typeface="+mn-lt"/>
              </a:rPr>
              <a:t>品牌项目：</a:t>
            </a:r>
            <a:r>
              <a:rPr lang="en-CA" sz="1350" dirty="0">
                <a:cs typeface="+mn-ea"/>
                <a:sym typeface="+mn-lt"/>
                <a:hlinkClick r:id="rId5"/>
              </a:rPr>
              <a:t>IES WWC</a:t>
            </a:r>
            <a:endParaRPr lang="en-CA" sz="1350" dirty="0">
              <a:cs typeface="+mn-ea"/>
              <a:sym typeface="+mn-lt"/>
            </a:endParaRPr>
          </a:p>
        </p:txBody>
      </p:sp>
      <p:cxnSp>
        <p:nvCxnSpPr>
          <p:cNvPr id="13" name="Straight Arrow Connector 12"/>
          <p:cNvCxnSpPr/>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zh-CN" dirty="0">
                <a:latin typeface="+mn-lt"/>
                <a:ea typeface="+mn-ea"/>
                <a:cs typeface="+mn-ea"/>
                <a:sym typeface="+mn-lt"/>
              </a:rPr>
              <a:t>ESIC </a:t>
            </a:r>
            <a:r>
              <a:rPr lang="zh-CN" altLang="en-US" dirty="0">
                <a:latin typeface="+mn-lt"/>
                <a:ea typeface="+mn-ea"/>
                <a:cs typeface="+mn-ea"/>
                <a:sym typeface="+mn-lt"/>
              </a:rPr>
              <a:t>规划流程将吸引不同类型的“利益相关者”，尤其是图中左右两侧圈内的群体</a:t>
            </a:r>
            <a:endParaRPr lang="en-US" dirty="0">
              <a:solidFill>
                <a:srgbClr val="FF0000"/>
              </a:solidFill>
              <a:latin typeface="+mn-lt"/>
              <a:ea typeface="+mn-ea"/>
              <a:cs typeface="+mn-ea"/>
              <a:sym typeface="+mn-lt"/>
            </a:endParaRPr>
          </a:p>
        </p:txBody>
      </p:sp>
      <p:sp>
        <p:nvSpPr>
          <p:cNvPr id="6" name="Freeform 5"/>
          <p:cNvSpPr/>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9" name="Oval 8"/>
          <p:cNvSpPr>
            <a:spLocks noChangeAspect="1"/>
          </p:cNvSpPr>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cs typeface="+mn-ea"/>
              <a:sym typeface="+mn-lt"/>
            </a:endParaRPr>
          </a:p>
        </p:txBody>
      </p:sp>
      <p:pic>
        <p:nvPicPr>
          <p:cNvPr id="11" name="Graphic 10" descr="Board Of Directors with solid fil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24" y="2678596"/>
            <a:ext cx="587827" cy="587827"/>
          </a:xfrm>
          <a:prstGeom prst="rect">
            <a:avLst/>
          </a:prstGeom>
        </p:spPr>
      </p:pic>
      <p:sp>
        <p:nvSpPr>
          <p:cNvPr id="12" name="TextBox 11"/>
          <p:cNvSpPr txBox="1"/>
          <p:nvPr/>
        </p:nvSpPr>
        <p:spPr>
          <a:xfrm>
            <a:off x="9115320" y="2663679"/>
            <a:ext cx="2960184" cy="461665"/>
          </a:xfrm>
          <a:prstGeom prst="rect">
            <a:avLst/>
          </a:prstGeom>
          <a:noFill/>
        </p:spPr>
        <p:txBody>
          <a:bodyPr wrap="square" rtlCol="0">
            <a:spAutoFit/>
          </a:bodyPr>
          <a:lstStyle/>
          <a:p>
            <a:r>
              <a:rPr lang="zh-CN" altLang="en-US" sz="1200" dirty="0">
                <a:cs typeface="+mn-ea"/>
                <a:sym typeface="+mn-lt"/>
              </a:rPr>
              <a:t>咨询与决策流程</a:t>
            </a:r>
            <a:endParaRPr lang="en-US" altLang="zh-CN" sz="1200" dirty="0">
              <a:cs typeface="+mn-ea"/>
              <a:sym typeface="+mn-lt"/>
            </a:endParaRPr>
          </a:p>
          <a:p>
            <a:r>
              <a:rPr lang="zh-CN" altLang="en-US" sz="1200" dirty="0">
                <a:cs typeface="+mn-ea"/>
                <a:sym typeface="+mn-lt"/>
              </a:rPr>
              <a:t>（例如，涉及政府决策者和组织领导者）</a:t>
            </a:r>
            <a:endParaRPr lang="en-US" sz="1200" dirty="0">
              <a:cs typeface="+mn-ea"/>
              <a:sym typeface="+mn-lt"/>
            </a:endParaRPr>
          </a:p>
        </p:txBody>
      </p:sp>
      <p:sp>
        <p:nvSpPr>
          <p:cNvPr id="13" name="Oval 12"/>
          <p:cNvSpPr>
            <a:spLocks noChangeAspect="1"/>
          </p:cNvSpPr>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18" name="TextBox 17"/>
          <p:cNvSpPr txBox="1"/>
          <p:nvPr/>
        </p:nvSpPr>
        <p:spPr>
          <a:xfrm>
            <a:off x="9110134" y="3521749"/>
            <a:ext cx="2970556" cy="461665"/>
          </a:xfrm>
          <a:prstGeom prst="rect">
            <a:avLst/>
          </a:prstGeom>
          <a:noFill/>
        </p:spPr>
        <p:txBody>
          <a:bodyPr wrap="square" rtlCol="0">
            <a:spAutoFit/>
          </a:bodyPr>
          <a:lstStyle/>
          <a:p>
            <a:r>
              <a:rPr lang="zh-CN" altLang="en-US" sz="1200" dirty="0">
                <a:cs typeface="+mn-ea"/>
                <a:sym typeface="+mn-lt"/>
              </a:rPr>
              <a:t>学习与改进平台</a:t>
            </a:r>
            <a:endParaRPr lang="en-US" altLang="zh-CN" sz="1200" dirty="0">
              <a:cs typeface="+mn-ea"/>
              <a:sym typeface="+mn-lt"/>
            </a:endParaRPr>
          </a:p>
          <a:p>
            <a:r>
              <a:rPr lang="zh-CN" altLang="en-US" sz="1200" dirty="0">
                <a:cs typeface="+mn-ea"/>
                <a:sym typeface="+mn-lt"/>
              </a:rPr>
              <a:t>（例如，为专业人士提供支持）</a:t>
            </a:r>
            <a:endParaRPr lang="en-US" sz="1200" dirty="0">
              <a:cs typeface="+mn-ea"/>
              <a:sym typeface="+mn-lt"/>
            </a:endParaRPr>
          </a:p>
        </p:txBody>
      </p:sp>
      <p:pic>
        <p:nvPicPr>
          <p:cNvPr id="20" name="Graphic 19"/>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8499683" y="3573834"/>
            <a:ext cx="510825" cy="446971"/>
          </a:xfrm>
          <a:prstGeom prst="rect">
            <a:avLst/>
          </a:prstGeom>
        </p:spPr>
      </p:pic>
      <p:sp>
        <p:nvSpPr>
          <p:cNvPr id="21" name="TextBox 20"/>
          <p:cNvSpPr txBox="1"/>
          <p:nvPr/>
        </p:nvSpPr>
        <p:spPr>
          <a:xfrm>
            <a:off x="562754" y="4738895"/>
            <a:ext cx="2792484" cy="769441"/>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defRPr/>
            </a:pPr>
            <a:r>
              <a:rPr kumimoji="0" lang="zh-CN" altLang="en-US" sz="1500" b="0" i="0" u="none" strike="noStrike" kern="1200" cap="none" spc="0" normalizeH="0" baseline="0" noProof="0" dirty="0">
                <a:ln>
                  <a:noFill/>
                </a:ln>
                <a:effectLst/>
                <a:uLnTx/>
                <a:uFillTx/>
                <a:cs typeface="+mn-ea"/>
                <a:sym typeface="+mn-lt"/>
              </a:rPr>
              <a:t>建立全球证据综合社区（</a:t>
            </a:r>
            <a:r>
              <a:rPr kumimoji="0" lang="en-US" altLang="zh-CN" sz="1500" b="0" i="0" u="none" strike="noStrike" kern="1200" cap="none" spc="0" normalizeH="0" baseline="0" noProof="0" dirty="0" err="1">
                <a:ln>
                  <a:noFill/>
                </a:ln>
                <a:effectLst/>
                <a:uLnTx/>
                <a:uFillTx/>
                <a:cs typeface="+mn-ea"/>
                <a:sym typeface="+mn-lt"/>
              </a:rPr>
              <a:t>BGESC</a:t>
            </a:r>
            <a:r>
              <a:rPr kumimoji="0" lang="zh-CN" altLang="en-US" sz="1500" b="0" i="0" u="none" strike="noStrike" kern="1200" cap="none" spc="0" normalizeH="0" baseline="0" noProof="0" dirty="0">
                <a:ln>
                  <a:noFill/>
                </a:ln>
                <a:effectLst/>
                <a:uLnTx/>
                <a:uFillTx/>
                <a:cs typeface="+mn-ea"/>
                <a:sym typeface="+mn-lt"/>
              </a:rPr>
              <a:t>）</a:t>
            </a:r>
            <a:endParaRPr kumimoji="0" lang="en-US" altLang="zh-CN" sz="1500" b="0" i="0" u="none" strike="noStrike" kern="1200" cap="none" spc="0" normalizeH="0" baseline="0" noProof="0" dirty="0">
              <a:ln>
                <a:noFill/>
              </a:ln>
              <a:effectLst/>
              <a:uLnTx/>
              <a:uFillTx/>
              <a:cs typeface="+mn-ea"/>
              <a:sym typeface="+mn-lt"/>
            </a:endParaRPr>
          </a:p>
          <a:p>
            <a:pPr marL="0" marR="0" lvl="0" indent="0" algn="ctr" defTabSz="1466850" rtl="0" eaLnBrk="1" fontAlgn="auto" latinLnBrk="0" hangingPunct="1">
              <a:spcBef>
                <a:spcPct val="0"/>
              </a:spcBef>
              <a:buClrTx/>
              <a:buSzTx/>
              <a:buFontTx/>
              <a:buNone/>
              <a:defRPr/>
            </a:pPr>
            <a:r>
              <a:rPr lang="zh-CN" altLang="en-US" sz="1400" b="1" dirty="0">
                <a:cs typeface="+mn-ea"/>
                <a:sym typeface="+mn-lt"/>
              </a:rPr>
              <a:t>证据综合小组</a:t>
            </a:r>
            <a:endParaRPr kumimoji="0" lang="en-US" sz="1400" b="1" i="0" u="none" strike="noStrike" kern="1200" cap="none" spc="0" normalizeH="0" baseline="0" noProof="0" dirty="0">
              <a:ln>
                <a:noFill/>
              </a:ln>
              <a:effectLst/>
              <a:uLnTx/>
              <a:uFillTx/>
              <a:cs typeface="+mn-ea"/>
              <a:sym typeface="+mn-lt"/>
            </a:endParaRPr>
          </a:p>
        </p:txBody>
      </p:sp>
      <p:sp>
        <p:nvSpPr>
          <p:cNvPr id="4" name="Freeform 5"/>
          <p:cNvSpPr/>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5" name="TextBox 4"/>
          <p:cNvSpPr txBox="1"/>
          <p:nvPr/>
        </p:nvSpPr>
        <p:spPr>
          <a:xfrm>
            <a:off x="3398849" y="4860923"/>
            <a:ext cx="2050060" cy="1246495"/>
          </a:xfrm>
          <a:prstGeom prst="rect">
            <a:avLst/>
          </a:prstGeom>
          <a:noFill/>
          <a:ln>
            <a:noFill/>
          </a:ln>
        </p:spPr>
        <p:txBody>
          <a:bodyPr wrap="square">
            <a:spAutoFit/>
          </a:bodyPr>
          <a:lstStyle/>
          <a:p>
            <a:pPr marL="0" marR="0" lvl="0" indent="0" algn="ctr" defTabSz="1466850" rtl="0" eaLnBrk="1" fontAlgn="auto" latinLnBrk="0" hangingPunct="1">
              <a:spcBef>
                <a:spcPct val="0"/>
              </a:spcBef>
              <a:buClrTx/>
              <a:buSzTx/>
              <a:buFontTx/>
              <a:buNone/>
              <a:defRPr/>
            </a:pPr>
            <a:r>
              <a:rPr lang="zh-CN" altLang="en-US" sz="1500" dirty="0">
                <a:cs typeface="+mn-ea"/>
                <a:sym typeface="+mn-lt"/>
              </a:rPr>
              <a:t>跨界合作</a:t>
            </a:r>
            <a:r>
              <a:rPr kumimoji="0" lang="zh-CN" altLang="en-US" sz="1500" b="0" i="0" u="none" strike="noStrike" kern="1200" cap="none" spc="0" normalizeH="0" baseline="0" noProof="0" dirty="0">
                <a:ln>
                  <a:noFill/>
                </a:ln>
                <a:effectLst/>
                <a:uLnTx/>
                <a:uFillTx/>
                <a:cs typeface="+mn-ea"/>
                <a:sym typeface="+mn-lt"/>
              </a:rPr>
              <a:t>委员会（</a:t>
            </a:r>
            <a:r>
              <a:rPr kumimoji="0" lang="en-US" altLang="zh-CN" sz="1500" b="0" i="0" u="none" strike="noStrike" kern="1200" cap="none" spc="0" normalizeH="0" baseline="0" noProof="0" dirty="0" err="1">
                <a:ln>
                  <a:noFill/>
                </a:ln>
                <a:effectLst/>
                <a:uLnTx/>
                <a:uFillTx/>
                <a:cs typeface="+mn-ea"/>
                <a:sym typeface="+mn-lt"/>
              </a:rPr>
              <a:t>CoBS</a:t>
            </a:r>
            <a:r>
              <a:rPr kumimoji="0" lang="zh-CN" altLang="en-US" sz="1500" b="0" i="0" u="none" strike="noStrike" kern="1200" cap="none" spc="0" normalizeH="0" baseline="0" noProof="0" dirty="0">
                <a:ln>
                  <a:noFill/>
                </a:ln>
                <a:effectLst/>
                <a:uLnTx/>
                <a:uFillTx/>
                <a:cs typeface="+mn-ea"/>
                <a:sym typeface="+mn-lt"/>
              </a:rPr>
              <a:t>）</a:t>
            </a:r>
            <a:endParaRPr kumimoji="0" lang="en-US" altLang="zh-CN" sz="1500" b="0" i="0" u="none" strike="noStrike" kern="1200" cap="none" spc="0" normalizeH="0" baseline="0" noProof="0" dirty="0">
              <a:ln>
                <a:noFill/>
              </a:ln>
              <a:effectLst/>
              <a:uLnTx/>
              <a:uFillTx/>
              <a:cs typeface="+mn-ea"/>
              <a:sym typeface="+mn-lt"/>
            </a:endParaRPr>
          </a:p>
          <a:p>
            <a:pPr marL="0" marR="0" lvl="0" indent="0" algn="ctr" defTabSz="1466850" rtl="0" eaLnBrk="1" fontAlgn="auto" latinLnBrk="0" hangingPunct="1">
              <a:spcBef>
                <a:spcPct val="0"/>
              </a:spcBef>
              <a:buClrTx/>
              <a:buSzTx/>
              <a:buFontTx/>
              <a:buNone/>
              <a:defRPr/>
            </a:pPr>
            <a:r>
              <a:rPr kumimoji="0" lang="zh-CN" altLang="en-US" sz="1400" b="1" i="0" u="none" strike="noStrike" kern="1200" cap="none" spc="0" normalizeH="0" baseline="0" noProof="0" dirty="0">
                <a:ln>
                  <a:noFill/>
                </a:ln>
                <a:effectLst/>
                <a:uLnTx/>
                <a:uFillTx/>
                <a:cs typeface="+mn-ea"/>
                <a:sym typeface="+mn-lt"/>
              </a:rPr>
              <a:t>其他形式的证据</a:t>
            </a:r>
            <a:endParaRPr kumimoji="0" lang="en-US" altLang="zh-CN" sz="1400" b="1" i="0" u="none" strike="noStrike" kern="1200" cap="none" spc="0" normalizeH="0" baseline="0" noProof="0" dirty="0">
              <a:ln>
                <a:noFill/>
              </a:ln>
              <a:effectLst/>
              <a:uLnTx/>
              <a:uFillTx/>
              <a:cs typeface="+mn-ea"/>
              <a:sym typeface="+mn-lt"/>
            </a:endParaRPr>
          </a:p>
          <a:p>
            <a:pPr marL="0" marR="0" lvl="0" indent="0" algn="ctr" defTabSz="1466850" rtl="0" eaLnBrk="1" fontAlgn="auto" latinLnBrk="0" hangingPunct="1">
              <a:spcBef>
                <a:spcPct val="0"/>
              </a:spcBef>
              <a:buClrTx/>
              <a:buSzTx/>
              <a:buFontTx/>
              <a:buNone/>
              <a:defRPr/>
            </a:pPr>
            <a:r>
              <a:rPr lang="zh-CN" altLang="en-US" sz="1400" dirty="0">
                <a:cs typeface="+mn-ea"/>
                <a:sym typeface="+mn-lt"/>
              </a:rPr>
              <a:t>（</a:t>
            </a:r>
            <a:r>
              <a:rPr kumimoji="0" lang="zh-CN" altLang="en-US" sz="1400" b="0" i="0" u="none" strike="noStrike" kern="1200" cap="none" spc="0" normalizeH="0" baseline="0" noProof="0" dirty="0">
                <a:ln>
                  <a:noFill/>
                </a:ln>
                <a:effectLst/>
                <a:uLnTx/>
                <a:uFillTx/>
                <a:cs typeface="+mn-ea"/>
                <a:sym typeface="+mn-lt"/>
              </a:rPr>
              <a:t>例如，数据分析、</a:t>
            </a:r>
            <a:endParaRPr kumimoji="0" lang="en-US" altLang="zh-CN" sz="1400" b="0" i="0" u="none" strike="noStrike" kern="1200" cap="none" spc="0" normalizeH="0" baseline="0" noProof="0" dirty="0">
              <a:ln>
                <a:noFill/>
              </a:ln>
              <a:effectLst/>
              <a:uLnTx/>
              <a:uFillTx/>
              <a:cs typeface="+mn-ea"/>
              <a:sym typeface="+mn-lt"/>
            </a:endParaRPr>
          </a:p>
          <a:p>
            <a:pPr marL="0" marR="0" lvl="0" indent="0" algn="ctr" defTabSz="1466850" rtl="0" eaLnBrk="1" fontAlgn="auto" latinLnBrk="0" hangingPunct="1">
              <a:spcBef>
                <a:spcPct val="0"/>
              </a:spcBef>
              <a:buClrTx/>
              <a:buSzTx/>
              <a:buFontTx/>
              <a:buNone/>
              <a:defRPr/>
            </a:pPr>
            <a:r>
              <a:rPr kumimoji="0" lang="zh-CN" altLang="en-US" sz="1400" b="0" i="0" u="none" strike="noStrike" kern="1200" cap="none" spc="0" normalizeH="0" baseline="0" noProof="0" dirty="0">
                <a:ln>
                  <a:noFill/>
                </a:ln>
                <a:effectLst/>
                <a:uLnTx/>
                <a:uFillTx/>
                <a:cs typeface="+mn-ea"/>
                <a:sym typeface="+mn-lt"/>
              </a:rPr>
              <a:t>评估、行为科学</a:t>
            </a:r>
            <a:r>
              <a:rPr lang="zh-CN" altLang="en-US" sz="1400" dirty="0">
                <a:cs typeface="+mn-ea"/>
                <a:sym typeface="+mn-lt"/>
              </a:rPr>
              <a:t>）</a:t>
            </a:r>
            <a:endParaRPr kumimoji="0" lang="en-US" altLang="zh-CN" sz="1400" b="0" i="0" u="none" strike="noStrike" kern="1200" cap="none" spc="0" normalizeH="0" baseline="0" noProof="0" dirty="0">
              <a:ln>
                <a:noFill/>
              </a:ln>
              <a:effectLst/>
              <a:uLnTx/>
              <a:uFillTx/>
              <a:cs typeface="+mn-ea"/>
              <a:sym typeface="+mn-lt"/>
            </a:endParaRPr>
          </a:p>
        </p:txBody>
      </p:sp>
      <p:sp>
        <p:nvSpPr>
          <p:cNvPr id="16" name="Freeform 5"/>
          <p:cNvSpPr/>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19" name="TextBox 18"/>
          <p:cNvSpPr txBox="1"/>
          <p:nvPr/>
        </p:nvSpPr>
        <p:spPr>
          <a:xfrm>
            <a:off x="736269" y="2185653"/>
            <a:ext cx="2314981" cy="1200329"/>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defRPr/>
            </a:pPr>
            <a:r>
              <a:rPr kumimoji="0" lang="zh-CN" altLang="en-US" sz="1500" b="0" i="0" u="none" strike="noStrike" kern="1200" cap="none" spc="0" normalizeH="0" baseline="0" noProof="0" dirty="0">
                <a:ln>
                  <a:noFill/>
                </a:ln>
                <a:effectLst/>
                <a:uLnTx/>
                <a:uFillTx/>
                <a:cs typeface="+mn-ea"/>
                <a:sym typeface="+mn-lt"/>
              </a:rPr>
              <a:t>全球可持续发展目标</a:t>
            </a:r>
            <a:endParaRPr kumimoji="0" lang="en-US" altLang="zh-CN" sz="1500" b="0" i="0" u="none" strike="noStrike" kern="1200" cap="none" spc="0" normalizeH="0" baseline="0" noProof="0" dirty="0">
              <a:ln>
                <a:noFill/>
              </a:ln>
              <a:effectLst/>
              <a:uLnTx/>
              <a:uFillTx/>
              <a:cs typeface="+mn-ea"/>
              <a:sym typeface="+mn-lt"/>
            </a:endParaRPr>
          </a:p>
          <a:p>
            <a:pPr lvl="0" algn="ctr" defTabSz="1466850">
              <a:spcBef>
                <a:spcPct val="0"/>
              </a:spcBef>
              <a:defRPr/>
            </a:pPr>
            <a:r>
              <a:rPr kumimoji="0" lang="zh-CN" altLang="en-US" sz="1500" b="0" i="0" u="none" strike="noStrike" kern="1200" cap="none" spc="0" normalizeH="0" baseline="0" noProof="0" dirty="0">
                <a:ln>
                  <a:noFill/>
                </a:ln>
                <a:effectLst/>
                <a:uLnTx/>
                <a:uFillTx/>
                <a:cs typeface="+mn-ea"/>
                <a:sym typeface="+mn-lt"/>
              </a:rPr>
              <a:t>综合联盟</a:t>
            </a:r>
            <a:br>
              <a:rPr kumimoji="0" lang="en-US" sz="1500" b="0" i="0" u="none" strike="noStrike" kern="1200" cap="none" spc="0" normalizeH="0" baseline="0" noProof="0" dirty="0">
                <a:ln>
                  <a:noFill/>
                </a:ln>
                <a:effectLst/>
                <a:uLnTx/>
                <a:uFillTx/>
                <a:cs typeface="+mn-ea"/>
                <a:sym typeface="+mn-lt"/>
              </a:rPr>
            </a:br>
            <a:r>
              <a:rPr kumimoji="0" lang="zh-CN" altLang="en-US" sz="1400" b="1" i="0" u="none" strike="noStrike" kern="1200" cap="none" spc="0" normalizeH="0" baseline="0" noProof="0" dirty="0">
                <a:ln>
                  <a:noFill/>
                </a:ln>
                <a:effectLst/>
                <a:uLnTx/>
                <a:uFillTx/>
                <a:cs typeface="+mn-ea"/>
                <a:sym typeface="+mn-lt"/>
              </a:rPr>
              <a:t>联合国机构</a:t>
            </a:r>
            <a:r>
              <a:rPr kumimoji="0" lang="en-US" sz="1400" b="1" i="0" u="none" strike="noStrike" kern="1200" cap="none" spc="0" normalizeH="0" baseline="0" noProof="0" dirty="0">
                <a:ln>
                  <a:noFill/>
                </a:ln>
                <a:effectLst/>
                <a:uLnTx/>
                <a:uFillTx/>
                <a:cs typeface="+mn-ea"/>
                <a:sym typeface="+mn-lt"/>
              </a:rPr>
              <a:t> &amp; </a:t>
            </a:r>
            <a:r>
              <a:rPr lang="zh-CN" altLang="en-US" sz="1400" b="1" dirty="0">
                <a:cs typeface="+mn-ea"/>
                <a:sym typeface="+mn-lt"/>
              </a:rPr>
              <a:t>办公室</a:t>
            </a:r>
            <a:br>
              <a:rPr lang="en-US" sz="1400" b="1" dirty="0">
                <a:cs typeface="+mn-ea"/>
                <a:sym typeface="+mn-lt"/>
              </a:rPr>
            </a:br>
            <a:r>
              <a:rPr lang="zh-CN" altLang="en-US" sz="1400" dirty="0">
                <a:cs typeface="+mn-ea"/>
                <a:sym typeface="+mn-lt"/>
              </a:rPr>
              <a:t>（多边银行、国际金融合作伙伴和科学咨询委员会）</a:t>
            </a:r>
            <a:endParaRPr kumimoji="0" lang="en-US" sz="1400" i="0" u="none" strike="noStrike" kern="1200" cap="none" spc="0" normalizeH="0" baseline="0" noProof="0" dirty="0">
              <a:ln>
                <a:noFill/>
              </a:ln>
              <a:effectLst/>
              <a:uLnTx/>
              <a:uFillTx/>
              <a:cs typeface="+mn-ea"/>
              <a:sym typeface="+mn-lt"/>
            </a:endParaRPr>
          </a:p>
        </p:txBody>
      </p:sp>
      <p:sp>
        <p:nvSpPr>
          <p:cNvPr id="22" name="Freeform 5"/>
          <p:cNvSpPr/>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25" name="TextBox 24"/>
          <p:cNvSpPr txBox="1"/>
          <p:nvPr/>
        </p:nvSpPr>
        <p:spPr>
          <a:xfrm>
            <a:off x="2824345" y="1714136"/>
            <a:ext cx="2934094" cy="984885"/>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defRPr/>
            </a:pPr>
            <a:r>
              <a:rPr lang="zh-CN" altLang="en-US" sz="1500" dirty="0">
                <a:cs typeface="+mn-ea"/>
                <a:sym typeface="+mn-lt"/>
              </a:rPr>
              <a:t>四国委员会</a:t>
            </a:r>
            <a:r>
              <a:rPr lang="en-US" sz="1500" dirty="0">
                <a:cs typeface="+mn-ea"/>
                <a:sym typeface="+mn-lt"/>
              </a:rPr>
              <a:t>&amp;</a:t>
            </a:r>
            <a:br>
              <a:rPr lang="en-US" sz="1500" dirty="0">
                <a:cs typeface="+mn-ea"/>
                <a:sym typeface="+mn-lt"/>
              </a:rPr>
            </a:br>
            <a:r>
              <a:rPr lang="zh-CN" altLang="en-US" sz="1500" dirty="0">
                <a:cs typeface="+mn-ea"/>
                <a:sym typeface="+mn-lt"/>
              </a:rPr>
              <a:t>类似组织</a:t>
            </a:r>
            <a:br>
              <a:rPr kumimoji="0" lang="en-US" sz="1500" b="0" i="0" u="none" strike="noStrike" kern="1200" cap="none" spc="0" normalizeH="0" baseline="0" noProof="0" dirty="0">
                <a:ln>
                  <a:noFill/>
                </a:ln>
                <a:effectLst/>
                <a:uLnTx/>
                <a:uFillTx/>
                <a:cs typeface="+mn-ea"/>
                <a:sym typeface="+mn-lt"/>
              </a:rPr>
            </a:br>
            <a:r>
              <a:rPr lang="zh-CN" altLang="en-US" sz="1400" b="1" dirty="0">
                <a:cs typeface="+mn-ea"/>
                <a:sym typeface="+mn-lt"/>
              </a:rPr>
              <a:t>国家（和地方）政府</a:t>
            </a:r>
            <a:endParaRPr lang="en-US" sz="1400" dirty="0">
              <a:cs typeface="+mn-ea"/>
              <a:sym typeface="+mn-lt"/>
            </a:endParaRPr>
          </a:p>
          <a:p>
            <a:pPr marL="0" marR="0" lvl="0" indent="0" algn="ctr" defTabSz="1466850" rtl="0" eaLnBrk="1" fontAlgn="auto" latinLnBrk="0" hangingPunct="1">
              <a:spcBef>
                <a:spcPct val="0"/>
              </a:spcBef>
              <a:buClrTx/>
              <a:buSzTx/>
              <a:buFontTx/>
              <a:buNone/>
              <a:defRPr/>
            </a:pPr>
            <a:r>
              <a:rPr kumimoji="0" lang="zh-CN" altLang="en-US" sz="1400" i="0" u="none" strike="noStrike" kern="1200" cap="none" spc="0" normalizeH="0" baseline="0" noProof="0" dirty="0">
                <a:ln>
                  <a:noFill/>
                </a:ln>
                <a:effectLst/>
                <a:uLnTx/>
                <a:uFillTx/>
                <a:cs typeface="+mn-ea"/>
                <a:sym typeface="+mn-lt"/>
              </a:rPr>
              <a:t>（包括双边发展资助者）</a:t>
            </a:r>
            <a:endParaRPr kumimoji="0" lang="en-US" sz="1400" i="0" u="none" strike="noStrike" kern="1200" cap="none" spc="0" normalizeH="0" baseline="0" noProof="0" dirty="0">
              <a:ln>
                <a:noFill/>
              </a:ln>
              <a:effectLst/>
              <a:uLnTx/>
              <a:uFillTx/>
              <a:cs typeface="+mn-ea"/>
              <a:sym typeface="+mn-lt"/>
            </a:endParaRPr>
          </a:p>
        </p:txBody>
      </p:sp>
      <p:sp>
        <p:nvSpPr>
          <p:cNvPr id="26" name="Freeform 5"/>
          <p:cNvSpPr/>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27" name="TextBox 26"/>
          <p:cNvSpPr txBox="1"/>
          <p:nvPr/>
        </p:nvSpPr>
        <p:spPr>
          <a:xfrm>
            <a:off x="5370508" y="2185653"/>
            <a:ext cx="2714211" cy="1200329"/>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defRPr/>
            </a:pPr>
            <a:r>
              <a:rPr lang="zh-CN" altLang="en-US" sz="1500" dirty="0">
                <a:cs typeface="+mn-ea"/>
                <a:sym typeface="+mn-lt"/>
              </a:rPr>
              <a:t>知识中介和科学顾问</a:t>
            </a:r>
            <a:endParaRPr lang="en-US" altLang="zh-CN" sz="1500" dirty="0">
              <a:cs typeface="+mn-ea"/>
              <a:sym typeface="+mn-lt"/>
            </a:endParaRPr>
          </a:p>
          <a:p>
            <a:pPr marL="0" marR="0" lvl="0" indent="0" algn="ctr" defTabSz="1466850" rtl="0" eaLnBrk="1" fontAlgn="auto" latinLnBrk="0" hangingPunct="1">
              <a:spcBef>
                <a:spcPct val="0"/>
              </a:spcBef>
              <a:buClrTx/>
              <a:buSzTx/>
              <a:buFontTx/>
              <a:buNone/>
              <a:defRPr/>
            </a:pPr>
            <a:r>
              <a:rPr lang="zh-CN" altLang="en-US" sz="1500" dirty="0">
                <a:cs typeface="+mn-ea"/>
                <a:sym typeface="+mn-lt"/>
              </a:rPr>
              <a:t>网络</a:t>
            </a:r>
            <a:endParaRPr lang="en-US" altLang="zh-CN" sz="1500" dirty="0">
              <a:cs typeface="+mn-ea"/>
              <a:sym typeface="+mn-lt"/>
            </a:endParaRPr>
          </a:p>
          <a:p>
            <a:pPr marL="0" marR="0" lvl="0" indent="0" algn="ctr" defTabSz="1466850" rtl="0" eaLnBrk="1" fontAlgn="auto" latinLnBrk="0" hangingPunct="1">
              <a:spcBef>
                <a:spcPct val="0"/>
              </a:spcBef>
              <a:buClrTx/>
              <a:buSzTx/>
              <a:buFontTx/>
              <a:buNone/>
              <a:defRPr/>
            </a:pPr>
            <a:r>
              <a:rPr lang="zh-CN" altLang="en-US" sz="1400" b="1" dirty="0">
                <a:cs typeface="+mn-ea"/>
                <a:sym typeface="+mn-lt"/>
              </a:rPr>
              <a:t>证据中介</a:t>
            </a:r>
            <a:endParaRPr lang="en-US" sz="1400" b="1" dirty="0">
              <a:cs typeface="+mn-ea"/>
              <a:sym typeface="+mn-lt"/>
            </a:endParaRPr>
          </a:p>
          <a:p>
            <a:pPr marL="0" marR="0" lvl="0" indent="0" algn="ctr" defTabSz="1466850" rtl="0" eaLnBrk="1" fontAlgn="auto" latinLnBrk="0" hangingPunct="1">
              <a:spcBef>
                <a:spcPct val="0"/>
              </a:spcBef>
              <a:buClrTx/>
              <a:buSzTx/>
              <a:buFontTx/>
              <a:buNone/>
              <a:defRPr/>
            </a:pPr>
            <a:r>
              <a:rPr lang="zh-CN" altLang="en-US" sz="1400" dirty="0">
                <a:cs typeface="+mn-ea"/>
                <a:sym typeface="+mn-lt"/>
              </a:rPr>
              <a:t>（例如，</a:t>
            </a:r>
            <a:r>
              <a:rPr lang="en-US" altLang="zh-CN" sz="1400" dirty="0">
                <a:cs typeface="+mn-ea"/>
                <a:sym typeface="+mn-lt"/>
              </a:rPr>
              <a:t> </a:t>
            </a:r>
            <a:r>
              <a:rPr lang="en-US" altLang="zh-CN" sz="1400" dirty="0" err="1">
                <a:cs typeface="+mn-ea"/>
                <a:sym typeface="+mn-lt"/>
              </a:rPr>
              <a:t>AEN</a:t>
            </a:r>
            <a:r>
              <a:rPr lang="en-US" altLang="zh-CN" sz="1400" dirty="0">
                <a:cs typeface="+mn-ea"/>
                <a:sym typeface="+mn-lt"/>
              </a:rPr>
              <a:t> &amp; </a:t>
            </a:r>
            <a:r>
              <a:rPr lang="en-US" altLang="zh-CN" sz="1400" dirty="0" err="1">
                <a:cs typeface="+mn-ea"/>
                <a:sym typeface="+mn-lt"/>
              </a:rPr>
              <a:t>HubLAC</a:t>
            </a:r>
            <a:r>
              <a:rPr lang="zh-CN" altLang="en-US" sz="1400" dirty="0">
                <a:cs typeface="+mn-ea"/>
                <a:sym typeface="+mn-lt"/>
              </a:rPr>
              <a:t>；</a:t>
            </a:r>
            <a:r>
              <a:rPr lang="en-US" altLang="zh-CN" sz="1400" dirty="0" err="1">
                <a:cs typeface="+mn-ea"/>
                <a:sym typeface="+mn-lt"/>
              </a:rPr>
              <a:t>INGSA</a:t>
            </a:r>
            <a:r>
              <a:rPr lang="en-US" altLang="zh-CN" sz="1400" dirty="0">
                <a:cs typeface="+mn-ea"/>
                <a:sym typeface="+mn-lt"/>
              </a:rPr>
              <a:t> &amp; </a:t>
            </a:r>
            <a:r>
              <a:rPr lang="en-US" altLang="zh-CN" sz="1400" dirty="0" err="1">
                <a:cs typeface="+mn-ea"/>
                <a:sym typeface="+mn-lt"/>
              </a:rPr>
              <a:t>RFICS</a:t>
            </a:r>
            <a:r>
              <a:rPr lang="en-US" altLang="zh-CN" sz="1400" dirty="0">
                <a:cs typeface="+mn-ea"/>
                <a:sym typeface="+mn-lt"/>
              </a:rPr>
              <a:t> </a:t>
            </a:r>
            <a:r>
              <a:rPr lang="zh-CN" altLang="en-US" sz="1400" dirty="0">
                <a:cs typeface="+mn-ea"/>
                <a:sym typeface="+mn-lt"/>
              </a:rPr>
              <a:t>）</a:t>
            </a:r>
            <a:endParaRPr kumimoji="0" lang="en-US" sz="1400" b="1" i="0" u="none" strike="noStrike" kern="1200" cap="none" spc="0" normalizeH="0" baseline="0" noProof="0" dirty="0">
              <a:ln>
                <a:noFill/>
              </a:ln>
              <a:effectLst/>
              <a:uLnTx/>
              <a:uFillTx/>
              <a:cs typeface="+mn-ea"/>
              <a:sym typeface="+mn-lt"/>
            </a:endParaRPr>
          </a:p>
        </p:txBody>
      </p:sp>
      <p:sp>
        <p:nvSpPr>
          <p:cNvPr id="28" name="TextBox 27"/>
          <p:cNvSpPr txBox="1"/>
          <p:nvPr/>
        </p:nvSpPr>
        <p:spPr>
          <a:xfrm>
            <a:off x="9110134" y="4353253"/>
            <a:ext cx="2940707" cy="276999"/>
          </a:xfrm>
          <a:prstGeom prst="rect">
            <a:avLst/>
          </a:prstGeom>
          <a:noFill/>
        </p:spPr>
        <p:txBody>
          <a:bodyPr wrap="square" rtlCol="0">
            <a:spAutoFit/>
          </a:bodyPr>
          <a:lstStyle/>
          <a:p>
            <a:r>
              <a:rPr lang="zh-CN" altLang="en-US" sz="1200" dirty="0">
                <a:cs typeface="+mn-ea"/>
                <a:sym typeface="+mn-lt"/>
              </a:rPr>
              <a:t>公民与社区参与行动计划</a:t>
            </a:r>
            <a:endParaRPr lang="en-US" sz="1200" b="1" dirty="0">
              <a:cs typeface="+mn-ea"/>
              <a:sym typeface="+mn-lt"/>
            </a:endParaRPr>
          </a:p>
        </p:txBody>
      </p:sp>
      <p:sp>
        <p:nvSpPr>
          <p:cNvPr id="31" name="Oval 30"/>
          <p:cNvSpPr>
            <a:spLocks noChangeAspect="1"/>
          </p:cNvSpPr>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33" name="Freeform 5"/>
          <p:cNvSpPr/>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cs typeface="+mn-ea"/>
              <a:sym typeface="+mn-lt"/>
            </a:endParaRPr>
          </a:p>
        </p:txBody>
      </p:sp>
      <p:sp>
        <p:nvSpPr>
          <p:cNvPr id="34" name="TextBox 33"/>
          <p:cNvSpPr txBox="1"/>
          <p:nvPr/>
        </p:nvSpPr>
        <p:spPr>
          <a:xfrm>
            <a:off x="5695742" y="4729806"/>
            <a:ext cx="2345993" cy="969496"/>
          </a:xfrm>
          <a:prstGeom prst="rect">
            <a:avLst/>
          </a:prstGeom>
          <a:noFill/>
        </p:spPr>
        <p:txBody>
          <a:bodyPr wrap="square">
            <a:spAutoFit/>
          </a:bodyPr>
          <a:lstStyle/>
          <a:p>
            <a:pPr marL="0" marR="0" lvl="0" indent="0" algn="ctr" defTabSz="1466850" rtl="0" eaLnBrk="1" fontAlgn="auto" latinLnBrk="0" hangingPunct="1">
              <a:spcBef>
                <a:spcPct val="0"/>
              </a:spcBef>
              <a:buClrTx/>
              <a:buSzTx/>
              <a:buFontTx/>
              <a:buNone/>
              <a:defRPr/>
            </a:pPr>
            <a:r>
              <a:rPr lang="zh-CN" altLang="en-US" sz="1500" dirty="0">
                <a:cs typeface="+mn-ea"/>
                <a:sym typeface="+mn-lt"/>
              </a:rPr>
              <a:t>资助兴趣小组</a:t>
            </a:r>
            <a:endParaRPr lang="en-US" altLang="zh-CN" sz="1500" dirty="0">
              <a:cs typeface="+mn-ea"/>
              <a:sym typeface="+mn-lt"/>
            </a:endParaRPr>
          </a:p>
          <a:p>
            <a:pPr marL="0" marR="0" lvl="0" indent="0" algn="ctr" defTabSz="1466850" rtl="0" eaLnBrk="1" fontAlgn="auto" latinLnBrk="0" hangingPunct="1">
              <a:spcBef>
                <a:spcPct val="0"/>
              </a:spcBef>
              <a:buClrTx/>
              <a:buSzTx/>
              <a:buFontTx/>
              <a:buNone/>
              <a:defRPr/>
            </a:pPr>
            <a:r>
              <a:rPr lang="zh-CN" altLang="en-US" sz="1400" b="1" dirty="0">
                <a:cs typeface="+mn-ea"/>
                <a:sym typeface="+mn-lt"/>
              </a:rPr>
              <a:t>研究资助者</a:t>
            </a:r>
            <a:r>
              <a:rPr lang="zh-CN" altLang="en-US" sz="1400" dirty="0">
                <a:cs typeface="+mn-ea"/>
                <a:sym typeface="+mn-lt"/>
              </a:rPr>
              <a:t>（包括证据综合、原始研究）</a:t>
            </a:r>
            <a:endParaRPr lang="en-US" altLang="zh-CN" sz="1400" dirty="0">
              <a:cs typeface="+mn-ea"/>
              <a:sym typeface="+mn-lt"/>
            </a:endParaRPr>
          </a:p>
          <a:p>
            <a:pPr marL="0" marR="0" lvl="0" indent="0" algn="ctr" defTabSz="1466850" rtl="0" eaLnBrk="1" fontAlgn="auto" latinLnBrk="0" hangingPunct="1">
              <a:spcBef>
                <a:spcPct val="0"/>
              </a:spcBef>
              <a:buClrTx/>
              <a:buSzTx/>
              <a:buFontTx/>
              <a:buNone/>
              <a:defRPr/>
            </a:pPr>
            <a:r>
              <a:rPr lang="zh-CN" altLang="en-US" sz="1400" b="1" dirty="0">
                <a:cs typeface="+mn-ea"/>
                <a:sym typeface="+mn-lt"/>
              </a:rPr>
              <a:t>以及其他类型的资助者</a:t>
            </a:r>
            <a:endParaRPr lang="en-US" altLang="zh-CN" sz="1400" b="1" dirty="0">
              <a:cs typeface="+mn-ea"/>
              <a:sym typeface="+mn-lt"/>
            </a:endParaRPr>
          </a:p>
        </p:txBody>
      </p:sp>
      <p:sp>
        <p:nvSpPr>
          <p:cNvPr id="7" name="Content Placeholder 4"/>
          <p:cNvSpPr txBox="1"/>
          <p:nvPr/>
        </p:nvSpPr>
        <p:spPr>
          <a:xfrm>
            <a:off x="8346852" y="5422964"/>
            <a:ext cx="3698108" cy="592706"/>
          </a:xfrm>
          <a:prstGeom prst="rect">
            <a:avLst/>
          </a:prstGeom>
          <a:ln>
            <a:solidFill>
              <a:schemeClr val="tx1"/>
            </a:solidFill>
          </a:ln>
        </p:spPr>
        <p:txBody>
          <a:bodyPr vert="horz" lIns="108000" tIns="45720" rIns="91440" bIns="45720" rtlCol="0">
            <a:noAutofit/>
          </a:bodyPr>
          <a:lst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spcAft>
                <a:spcPts val="300"/>
              </a:spcAft>
              <a:buNone/>
            </a:pPr>
            <a:r>
              <a:rPr lang="zh-CN" altLang="en-US" sz="1400" dirty="0">
                <a:solidFill>
                  <a:schemeClr val="tx1"/>
                </a:solidFill>
                <a:latin typeface="+mn-lt"/>
                <a:cs typeface="+mn-ea"/>
                <a:sym typeface="+mn-lt"/>
              </a:rPr>
              <a:t>提供技术支持或可用数据的</a:t>
            </a:r>
            <a:r>
              <a:rPr lang="zh-CN" altLang="en-US" sz="1400" b="1" dirty="0">
                <a:solidFill>
                  <a:schemeClr val="tx1"/>
                </a:solidFill>
                <a:latin typeface="+mn-lt"/>
                <a:cs typeface="+mn-ea"/>
                <a:sym typeface="+mn-lt"/>
              </a:rPr>
              <a:t>科技公司</a:t>
            </a:r>
            <a:endParaRPr lang="en-US" sz="1700" dirty="0">
              <a:solidFill>
                <a:schemeClr val="tx2"/>
              </a:solidFill>
              <a:latin typeface="+mn-lt"/>
              <a:cs typeface="+mn-ea"/>
              <a:sym typeface="+mn-lt"/>
            </a:endParaRPr>
          </a:p>
          <a:p>
            <a:pPr marL="0" indent="0">
              <a:spcAft>
                <a:spcPts val="300"/>
              </a:spcAft>
              <a:buFont typeface="Arial" panose="020B0604020202020204" pitchFamily="34" charset="0"/>
              <a:buNone/>
            </a:pPr>
            <a:endParaRPr lang="en-US" sz="1700" dirty="0">
              <a:solidFill>
                <a:schemeClr val="tx2"/>
              </a:solidFill>
              <a:latin typeface="+mn-lt"/>
              <a:cs typeface="+mn-ea"/>
              <a:sym typeface="+mn-lt"/>
            </a:endParaRPr>
          </a:p>
          <a:p>
            <a:pPr marL="0" indent="0">
              <a:spcAft>
                <a:spcPts val="300"/>
              </a:spcAft>
              <a:buFont typeface="Arial" panose="020B0604020202020204" pitchFamily="34" charset="0"/>
              <a:buNone/>
            </a:pPr>
            <a:endParaRPr lang="en-US" sz="1700" dirty="0">
              <a:solidFill>
                <a:schemeClr val="tx2"/>
              </a:solidFill>
              <a:latin typeface="+mn-lt"/>
              <a:cs typeface="+mn-ea"/>
              <a:sym typeface="+mn-lt"/>
            </a:endParaRPr>
          </a:p>
        </p:txBody>
      </p:sp>
      <p:sp>
        <p:nvSpPr>
          <p:cNvPr id="35" name="Content Placeholder 4"/>
          <p:cNvSpPr txBox="1"/>
          <p:nvPr/>
        </p:nvSpPr>
        <p:spPr>
          <a:xfrm>
            <a:off x="8346852" y="1858141"/>
            <a:ext cx="3698109" cy="3231363"/>
          </a:xfrm>
          <a:prstGeom prst="rect">
            <a:avLst/>
          </a:prstGeom>
          <a:ln>
            <a:solidFill>
              <a:schemeClr val="tx1"/>
            </a:solidFill>
          </a:ln>
        </p:spPr>
        <p:txBody>
          <a:bodyPr vert="horz" lIns="108000" tIns="45720" rIns="91440" bIns="45720" rtlCol="0">
            <a:noAutofit/>
          </a:bodyPr>
          <a:lst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spcAft>
                <a:spcPts val="300"/>
              </a:spcAft>
              <a:buNone/>
            </a:pPr>
            <a:r>
              <a:rPr lang="zh-CN" altLang="en-US" sz="1400" b="1" dirty="0">
                <a:solidFill>
                  <a:srgbClr val="FF0000"/>
                </a:solidFill>
                <a:latin typeface="+mn-lt"/>
                <a:cs typeface="+mn-ea"/>
                <a:sym typeface="+mn-lt"/>
              </a:rPr>
              <a:t>国</a:t>
            </a:r>
            <a:r>
              <a:rPr lang="zh-CN" altLang="en-US" sz="1400" b="1" dirty="0">
                <a:solidFill>
                  <a:schemeClr val="tx1"/>
                </a:solidFill>
                <a:latin typeface="+mn-lt"/>
                <a:cs typeface="+mn-ea"/>
                <a:sym typeface="+mn-lt"/>
              </a:rPr>
              <a:t>家和地方支持体系</a:t>
            </a:r>
            <a:endParaRPr lang="en-US" sz="1400" b="1" dirty="0">
              <a:solidFill>
                <a:schemeClr val="tx1"/>
              </a:solidFill>
              <a:latin typeface="+mn-lt"/>
              <a:cs typeface="+mn-ea"/>
              <a:sym typeface="+mn-lt"/>
            </a:endParaRPr>
          </a:p>
          <a:p>
            <a:pPr marL="0" indent="0">
              <a:spcAft>
                <a:spcPts val="300"/>
              </a:spcAft>
              <a:buNone/>
            </a:pPr>
            <a:r>
              <a:rPr lang="zh-CN" altLang="en-US" sz="1400" dirty="0">
                <a:solidFill>
                  <a:schemeClr val="tx1"/>
                </a:solidFill>
                <a:latin typeface="+mn-lt"/>
                <a:cs typeface="+mn-ea"/>
                <a:sym typeface="+mn-lt"/>
              </a:rPr>
              <a:t>运用多种形式的研究证据解决本地优先事项</a:t>
            </a:r>
            <a:endParaRPr lang="en-US" sz="1400" dirty="0">
              <a:solidFill>
                <a:schemeClr val="tx1"/>
              </a:solidFill>
              <a:latin typeface="+mn-lt"/>
              <a:cs typeface="+mn-ea"/>
              <a:sym typeface="+mn-lt"/>
            </a:endParaRPr>
          </a:p>
        </p:txBody>
      </p:sp>
      <p:pic>
        <p:nvPicPr>
          <p:cNvPr id="2" name="Graphic 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297" y="4170124"/>
            <a:ext cx="732591" cy="7325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2300" dirty="0">
                <a:solidFill>
                  <a:schemeClr val="tx1"/>
                </a:solidFill>
                <a:latin typeface="+mn-lt"/>
                <a:ea typeface="+mn-ea"/>
                <a:cs typeface="+mn-ea"/>
                <a:sym typeface="+mn-lt"/>
              </a:rPr>
              <a:t>规划流程由五个工作组和一个指导规划组牵头，各工作组将起草五份文件，并征求反馈</a:t>
            </a:r>
            <a:endParaRPr lang="en-US" sz="2300" dirty="0">
              <a:solidFill>
                <a:srgbClr val="FF0000"/>
              </a:solidFill>
              <a:latin typeface="+mn-lt"/>
              <a:ea typeface="+mn-ea"/>
              <a:cs typeface="+mn-ea"/>
              <a:sym typeface="+mn-lt"/>
            </a:endParaRPr>
          </a:p>
        </p:txBody>
      </p:sp>
      <p:graphicFrame>
        <p:nvGraphicFramePr>
          <p:cNvPr id="4" name="Table 3"/>
          <p:cNvGraphicFramePr>
            <a:graphicFrameLocks noGrp="1"/>
          </p:cNvGraphicFramePr>
          <p:nvPr/>
        </p:nvGraphicFramePr>
        <p:xfrm>
          <a:off x="217056" y="1390238"/>
          <a:ext cx="11757888" cy="2415949"/>
        </p:xfrm>
        <a:graphic>
          <a:graphicData uri="http://schemas.openxmlformats.org/drawingml/2006/table">
            <a:tbl>
              <a:tblPr firstRow="1" bandRow="1">
                <a:tableStyleId>{5C22544A-7EE6-4342-B048-85BDC9FD1C3A}</a:tableStyleId>
              </a:tblPr>
              <a:tblGrid>
                <a:gridCol w="3072304">
                  <a:extLst>
                    <a:ext uri="{9D8B030D-6E8A-4147-A177-3AD203B41FA5}">
                      <a16:colId xmlns:a16="http://schemas.microsoft.com/office/drawing/2014/main" val="20000"/>
                    </a:ext>
                  </a:extLst>
                </a:gridCol>
                <a:gridCol w="8685584">
                  <a:extLst>
                    <a:ext uri="{9D8B030D-6E8A-4147-A177-3AD203B41FA5}">
                      <a16:colId xmlns:a16="http://schemas.microsoft.com/office/drawing/2014/main" val="20001"/>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150" b="1" i="0" u="none" strike="noStrike" dirty="0">
                          <a:solidFill>
                            <a:schemeClr val="bg1"/>
                          </a:solidFill>
                          <a:effectLst/>
                          <a:latin typeface="+mn-lt"/>
                          <a:ea typeface="+mn-ea"/>
                          <a:cs typeface="+mn-ea"/>
                          <a:sym typeface="+mn-lt"/>
                        </a:rPr>
                        <a:t>工作组和规划组</a:t>
                      </a:r>
                      <a:endParaRPr lang="en-CA" sz="1150" b="1" i="0" u="none" strike="noStrike" dirty="0">
                        <a:solidFill>
                          <a:schemeClr val="bg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zh-CN" altLang="en-US" sz="1150" b="1" dirty="0">
                          <a:solidFill>
                            <a:schemeClr val="bg1"/>
                          </a:solidFill>
                          <a:latin typeface="+mn-lt"/>
                          <a:ea typeface="+mn-ea"/>
                          <a:cs typeface="+mn-ea"/>
                          <a:sym typeface="+mn-lt"/>
                        </a:rPr>
                        <a:t>重点</a:t>
                      </a:r>
                      <a:endParaRPr lang="en-CA" sz="1150" b="1" dirty="0">
                        <a:solidFill>
                          <a:schemeClr val="bg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90633">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工作组一：需求方参与</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noFill/>
                  </a:tcPr>
                </a:tc>
                <a:tc>
                  <a:txBody>
                    <a:bodyPr/>
                    <a:lstStyle/>
                    <a:p>
                      <a:r>
                        <a:rPr lang="zh-CN" altLang="en-US" sz="1150" b="0" dirty="0">
                          <a:solidFill>
                            <a:schemeClr val="tx1"/>
                          </a:solidFill>
                          <a:latin typeface="+mn-lt"/>
                          <a:ea typeface="+mn-ea"/>
                          <a:cs typeface="+mn-ea"/>
                          <a:sym typeface="+mn-lt"/>
                        </a:rPr>
                        <a:t>促进证据生产者与使用者的合作，理解和满足用户的需求</a:t>
                      </a:r>
                      <a:endParaRPr lang="en-CA" sz="1150" b="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1"/>
                  </a:ext>
                </a:extLst>
              </a:tr>
              <a:tr h="296175">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工作组二：数据共享和再利用</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r>
                        <a:rPr lang="zh-CN" altLang="en-US" sz="1150" dirty="0">
                          <a:solidFill>
                            <a:schemeClr val="tx1"/>
                          </a:solidFill>
                          <a:latin typeface="+mn-lt"/>
                          <a:ea typeface="+mn-ea"/>
                          <a:cs typeface="+mn-ea"/>
                          <a:sym typeface="+mn-lt"/>
                        </a:rPr>
                        <a:t>将“开展一次研究，回答不同背景的问题”成为常态化</a:t>
                      </a:r>
                      <a:endParaRPr lang="en-CA"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0002"/>
                  </a:ext>
                </a:extLst>
              </a:tr>
              <a:tr h="296175">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工作组三：安全、负责地使用人工智能</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a:solidFill>
                            <a:schemeClr val="tx1"/>
                          </a:solidFill>
                          <a:latin typeface="+mn-lt"/>
                          <a:ea typeface="+mn-ea"/>
                          <a:cs typeface="+mn-ea"/>
                          <a:sym typeface="+mn-lt"/>
                        </a:rPr>
                        <a:t>将证据综合推向技术前沿，</a:t>
                      </a:r>
                      <a:r>
                        <a:rPr lang="zh-CN" altLang="en-US" sz="1150" dirty="0">
                          <a:solidFill>
                            <a:schemeClr val="tx1"/>
                          </a:solidFill>
                          <a:latin typeface="+mn-lt"/>
                          <a:ea typeface="+mn-ea"/>
                          <a:cs typeface="+mn-ea"/>
                          <a:sym typeface="+mn-lt"/>
                        </a:rPr>
                        <a:t>充分发挥人员和资源的最大效益</a:t>
                      </a:r>
                      <a:endParaRPr lang="en-US"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3"/>
                  </a:ext>
                </a:extLst>
              </a:tr>
              <a:tr h="399908">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工作组四：方法和流程创新</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dirty="0">
                          <a:solidFill>
                            <a:schemeClr val="tx1"/>
                          </a:solidFill>
                          <a:latin typeface="+mn-lt"/>
                          <a:ea typeface="+mn-ea"/>
                          <a:cs typeface="+mn-ea"/>
                          <a:sym typeface="+mn-lt"/>
                        </a:rPr>
                        <a:t>开发更及时、相关、低成本的综合方法和流程</a:t>
                      </a:r>
                      <a:endParaRPr lang="en-US"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0004"/>
                  </a:ext>
                </a:extLst>
              </a:tr>
              <a:tr h="285092">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工作组五：资源共享</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dirty="0">
                          <a:solidFill>
                            <a:schemeClr val="tx1"/>
                          </a:solidFill>
                          <a:latin typeface="+mn-lt"/>
                          <a:ea typeface="+mn-ea"/>
                          <a:cs typeface="+mn-ea"/>
                          <a:sym typeface="+mn-lt"/>
                        </a:rPr>
                        <a:t>建立全球合作网络，为重大社会问题提供和使用证据综合</a:t>
                      </a:r>
                      <a:endParaRPr lang="en-CA"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5"/>
                  </a:ext>
                </a:extLst>
              </a:tr>
              <a:tr h="290633">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kern="1200" dirty="0">
                          <a:solidFill>
                            <a:schemeClr val="tx1"/>
                          </a:solidFill>
                          <a:effectLst/>
                          <a:latin typeface="+mn-lt"/>
                          <a:ea typeface="+mn-ea"/>
                          <a:cs typeface="+mn-ea"/>
                          <a:sym typeface="+mn-lt"/>
                        </a:rPr>
                        <a:t>规划组一：指导</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dirty="0">
                          <a:solidFill>
                            <a:schemeClr val="tx1"/>
                          </a:solidFill>
                          <a:latin typeface="+mn-lt"/>
                          <a:ea typeface="+mn-ea"/>
                          <a:cs typeface="+mn-ea"/>
                          <a:sym typeface="+mn-lt"/>
                        </a:rPr>
                        <a:t>制定可行方案，使关键利益相关者在流程结束后继续设定和实现共同目标</a:t>
                      </a:r>
                      <a:endParaRPr lang="en-CA"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0006"/>
                  </a:ext>
                </a:extLst>
              </a:tr>
              <a:tr h="290633">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1150" b="0" i="0" u="none" strike="noStrike" dirty="0">
                          <a:solidFill>
                            <a:schemeClr val="tx1"/>
                          </a:solidFill>
                          <a:effectLst/>
                          <a:latin typeface="+mn-lt"/>
                          <a:ea typeface="+mn-ea"/>
                          <a:cs typeface="+mn-ea"/>
                          <a:sym typeface="+mn-lt"/>
                        </a:rPr>
                        <a:t>后续还将增加其他工作组</a:t>
                      </a:r>
                      <a:endParaRPr lang="en-CA" sz="1150" b="0" i="0" u="none" strike="noStrike" dirty="0">
                        <a:solidFill>
                          <a:schemeClr val="tx1"/>
                        </a:solidFill>
                        <a:effectLst/>
                        <a:latin typeface="+mn-lt"/>
                        <a:ea typeface="+mn-ea"/>
                        <a:cs typeface="+mn-ea"/>
                        <a:sym typeface="+mn-lt"/>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en-CA" sz="1150" dirty="0">
                        <a:solidFill>
                          <a:schemeClr val="tx1"/>
                        </a:solidFill>
                        <a:latin typeface="+mn-lt"/>
                        <a:ea typeface="+mn-ea"/>
                        <a:cs typeface="+mn-ea"/>
                        <a:sym typeface="+mn-lt"/>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nvGraphicFramePr>
        <p:xfrm>
          <a:off x="216074" y="4060378"/>
          <a:ext cx="11758870" cy="1548000"/>
        </p:xfrm>
        <a:graphic>
          <a:graphicData uri="http://schemas.openxmlformats.org/drawingml/2006/table">
            <a:tbl>
              <a:tblPr firstRow="1" firstCol="1" bandRow="1">
                <a:tableStyleId>{5C22544A-7EE6-4342-B048-85BDC9FD1C3A}</a:tableStyleId>
              </a:tblPr>
              <a:tblGrid>
                <a:gridCol w="9343904">
                  <a:extLst>
                    <a:ext uri="{9D8B030D-6E8A-4147-A177-3AD203B41FA5}">
                      <a16:colId xmlns:a16="http://schemas.microsoft.com/office/drawing/2014/main" val="20000"/>
                    </a:ext>
                  </a:extLst>
                </a:gridCol>
                <a:gridCol w="2414966">
                  <a:extLst>
                    <a:ext uri="{9D8B030D-6E8A-4147-A177-3AD203B41FA5}">
                      <a16:colId xmlns:a16="http://schemas.microsoft.com/office/drawing/2014/main" val="20001"/>
                    </a:ext>
                  </a:extLst>
                </a:gridCol>
              </a:tblGrid>
              <a:tr h="252000">
                <a:tc>
                  <a:txBody>
                    <a:bodyPr/>
                    <a:lstStyle/>
                    <a:p>
                      <a:pPr algn="ctr">
                        <a:tabLst>
                          <a:tab pos="270510" algn="l"/>
                        </a:tabLst>
                      </a:pPr>
                      <a:r>
                        <a:rPr lang="zh-CN" altLang="en-US" sz="1100" kern="100" dirty="0">
                          <a:solidFill>
                            <a:schemeClr val="bg1"/>
                          </a:solidFill>
                          <a:effectLst/>
                          <a:latin typeface="+mn-lt"/>
                          <a:ea typeface="+mn-ea"/>
                          <a:cs typeface="+mn-ea"/>
                          <a:sym typeface="+mn-lt"/>
                        </a:rPr>
                        <a:t>草案文件</a:t>
                      </a:r>
                      <a:endParaRPr lang="en-CA" sz="1200" kern="100" dirty="0">
                        <a:solidFill>
                          <a:schemeClr val="bg1"/>
                        </a:solidFill>
                        <a:effectLst/>
                        <a:latin typeface="+mn-lt"/>
                        <a:ea typeface="+mn-ea"/>
                        <a:cs typeface="+mn-ea"/>
                        <a:sym typeface="+mn-lt"/>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tabLst>
                          <a:tab pos="270510" algn="l"/>
                        </a:tabLst>
                      </a:pPr>
                      <a:r>
                        <a:rPr lang="zh-CN" altLang="en-US" sz="1100" kern="100" dirty="0">
                          <a:solidFill>
                            <a:schemeClr val="bg1"/>
                          </a:solidFill>
                          <a:effectLst/>
                          <a:latin typeface="+mn-lt"/>
                          <a:ea typeface="+mn-ea"/>
                          <a:cs typeface="+mn-ea"/>
                          <a:sym typeface="+mn-lt"/>
                        </a:rPr>
                        <a:t>征询意见时间</a:t>
                      </a:r>
                      <a:endParaRPr lang="en-CA" sz="1200" kern="100" dirty="0">
                        <a:solidFill>
                          <a:schemeClr val="bg1"/>
                        </a:solidFill>
                        <a:effectLst/>
                        <a:latin typeface="+mn-lt"/>
                        <a:ea typeface="+mn-ea"/>
                        <a:cs typeface="+mn-ea"/>
                        <a:sym typeface="+mn-lt"/>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10000"/>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latin typeface="+mn-lt"/>
                          <a:ea typeface="+mn-ea"/>
                          <a:cs typeface="+mn-ea"/>
                          <a:sym typeface="+mn-lt"/>
                        </a:rPr>
                        <a:t>1</a:t>
                      </a:r>
                      <a:r>
                        <a:rPr lang="zh-CN" altLang="en-US" sz="1100" b="0" kern="100" dirty="0">
                          <a:solidFill>
                            <a:schemeClr val="tx1"/>
                          </a:solidFill>
                          <a:effectLst/>
                          <a:latin typeface="+mn-lt"/>
                          <a:ea typeface="+mn-ea"/>
                          <a:cs typeface="+mn-ea"/>
                          <a:sym typeface="+mn-lt"/>
                        </a:rPr>
                        <a:t>）各重点领域的能力概况</a:t>
                      </a:r>
                      <a:endParaRPr lang="en-CA" sz="1200" b="0" kern="100" dirty="0">
                        <a:solidFill>
                          <a:schemeClr val="tx1"/>
                        </a:solidFill>
                        <a:effectLst/>
                        <a:latin typeface="+mn-lt"/>
                        <a:ea typeface="+mn-ea"/>
                        <a:cs typeface="+mn-ea"/>
                        <a:sym typeface="+mn-lt"/>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CA" sz="1100" kern="100" dirty="0">
                          <a:effectLst/>
                          <a:latin typeface="+mn-lt"/>
                          <a:ea typeface="+mn-ea"/>
                          <a:cs typeface="+mn-ea"/>
                          <a:sym typeface="+mn-lt"/>
                        </a:rPr>
                        <a:t>2</a:t>
                      </a:r>
                      <a:r>
                        <a:rPr lang="zh-CN" altLang="en-US" sz="1100" kern="100" dirty="0">
                          <a:effectLst/>
                          <a:latin typeface="+mn-lt"/>
                          <a:ea typeface="+mn-ea"/>
                          <a:cs typeface="+mn-ea"/>
                          <a:sym typeface="+mn-lt"/>
                        </a:rPr>
                        <a:t>月</a:t>
                      </a:r>
                      <a:r>
                        <a:rPr lang="en-CA" sz="1100" kern="100" dirty="0">
                          <a:effectLst/>
                          <a:latin typeface="+mn-lt"/>
                          <a:ea typeface="+mn-ea"/>
                          <a:cs typeface="+mn-ea"/>
                          <a:sym typeface="+mn-lt"/>
                        </a:rPr>
                        <a:t>12</a:t>
                      </a:r>
                      <a:r>
                        <a:rPr lang="zh-CN" altLang="en-US" sz="1100" kern="100" dirty="0">
                          <a:effectLst/>
                          <a:latin typeface="+mn-lt"/>
                          <a:ea typeface="+mn-ea"/>
                          <a:cs typeface="+mn-ea"/>
                          <a:sym typeface="+mn-lt"/>
                        </a:rPr>
                        <a:t>日</a:t>
                      </a:r>
                      <a:endParaRPr lang="en-CA" sz="1200" kern="100" dirty="0">
                        <a:effectLst/>
                        <a:latin typeface="+mn-lt"/>
                        <a:ea typeface="+mn-ea"/>
                        <a:cs typeface="+mn-ea"/>
                        <a:sym typeface="+mn-lt"/>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1"/>
                  </a:ext>
                </a:extLst>
              </a:tr>
              <a:tr h="216000">
                <a:tc>
                  <a:txBody>
                    <a:bodyPr/>
                    <a:lstStyle/>
                    <a:p>
                      <a:pPr marL="0" lvl="0" indent="0">
                        <a:spcAft>
                          <a:spcPts val="300"/>
                        </a:spcAft>
                        <a:buFont typeface="+mj-lt"/>
                        <a:buNone/>
                        <a:tabLst>
                          <a:tab pos="270510" algn="l"/>
                        </a:tabLst>
                      </a:pPr>
                      <a:r>
                        <a:rPr lang="en-CA" sz="1100" b="0" kern="100" dirty="0">
                          <a:solidFill>
                            <a:schemeClr val="tx1"/>
                          </a:solidFill>
                          <a:effectLst/>
                          <a:latin typeface="+mn-lt"/>
                          <a:ea typeface="+mn-ea"/>
                          <a:cs typeface="+mn-ea"/>
                          <a:sym typeface="+mn-lt"/>
                        </a:rPr>
                        <a:t>2</a:t>
                      </a:r>
                      <a:r>
                        <a:rPr lang="zh-CN" altLang="en-US" sz="1100" b="0" kern="100" dirty="0">
                          <a:solidFill>
                            <a:schemeClr val="tx1"/>
                          </a:solidFill>
                          <a:effectLst/>
                          <a:latin typeface="+mn-lt"/>
                          <a:ea typeface="+mn-ea"/>
                          <a:cs typeface="+mn-ea"/>
                          <a:sym typeface="+mn-lt"/>
                        </a:rPr>
                        <a:t>）各重点领域的能力成熟度评估和差距图</a:t>
                      </a:r>
                      <a:endParaRPr lang="en-CA" sz="1200" b="0" kern="100" dirty="0">
                        <a:solidFill>
                          <a:schemeClr val="tx1"/>
                        </a:solidFill>
                        <a:effectLst/>
                        <a:latin typeface="+mn-lt"/>
                        <a:ea typeface="+mn-ea"/>
                        <a:cs typeface="+mn-ea"/>
                        <a:sym typeface="+mn-lt"/>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zh-CN" sz="1100" kern="100" dirty="0">
                          <a:effectLst/>
                          <a:latin typeface="+mn-lt"/>
                          <a:ea typeface="+mn-ea"/>
                          <a:cs typeface="+mn-ea"/>
                          <a:sym typeface="+mn-lt"/>
                        </a:rPr>
                        <a:t>3</a:t>
                      </a:r>
                      <a:r>
                        <a:rPr lang="zh-CN" altLang="en-US" sz="1100" kern="100" dirty="0">
                          <a:effectLst/>
                          <a:latin typeface="+mn-lt"/>
                          <a:ea typeface="+mn-ea"/>
                          <a:cs typeface="+mn-ea"/>
                          <a:sym typeface="+mn-lt"/>
                        </a:rPr>
                        <a:t>月</a:t>
                      </a:r>
                      <a:r>
                        <a:rPr lang="en-CA" sz="1100" kern="100" dirty="0">
                          <a:effectLst/>
                          <a:latin typeface="+mn-lt"/>
                          <a:ea typeface="+mn-ea"/>
                          <a:cs typeface="+mn-ea"/>
                          <a:sym typeface="+mn-lt"/>
                        </a:rPr>
                        <a:t>12</a:t>
                      </a:r>
                      <a:r>
                        <a:rPr lang="zh-CN" altLang="en-US" sz="1100" kern="100" dirty="0">
                          <a:effectLst/>
                          <a:latin typeface="+mn-lt"/>
                          <a:ea typeface="+mn-ea"/>
                          <a:cs typeface="+mn-ea"/>
                          <a:sym typeface="+mn-lt"/>
                        </a:rPr>
                        <a:t>日</a:t>
                      </a:r>
                      <a:endParaRPr lang="en-CA" sz="1200" kern="100" dirty="0">
                        <a:effectLst/>
                        <a:latin typeface="+mn-lt"/>
                        <a:ea typeface="+mn-ea"/>
                        <a:cs typeface="+mn-ea"/>
                        <a:sym typeface="+mn-lt"/>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0002"/>
                  </a:ext>
                </a:extLst>
              </a:tr>
              <a:tr h="216000">
                <a:tc>
                  <a:txBody>
                    <a:bodyPr/>
                    <a:lstStyle/>
                    <a:p>
                      <a:pPr marL="0" lvl="0" indent="0">
                        <a:spcAft>
                          <a:spcPts val="300"/>
                        </a:spcAft>
                        <a:buFont typeface="+mj-lt"/>
                        <a:buNone/>
                        <a:tabLst>
                          <a:tab pos="270510" algn="l"/>
                        </a:tabLst>
                      </a:pPr>
                      <a:r>
                        <a:rPr lang="en-US" sz="1100" b="0" kern="100" dirty="0">
                          <a:solidFill>
                            <a:schemeClr val="tx1"/>
                          </a:solidFill>
                          <a:effectLst/>
                          <a:latin typeface="+mn-lt"/>
                          <a:ea typeface="+mn-ea"/>
                          <a:cs typeface="+mn-ea"/>
                          <a:sym typeface="+mn-lt"/>
                        </a:rPr>
                        <a:t>3</a:t>
                      </a:r>
                      <a:r>
                        <a:rPr lang="zh-CN" altLang="en-US" sz="1100" b="0" kern="100" dirty="0">
                          <a:solidFill>
                            <a:schemeClr val="tx1"/>
                          </a:solidFill>
                          <a:effectLst/>
                          <a:latin typeface="+mn-lt"/>
                          <a:ea typeface="+mn-ea"/>
                          <a:cs typeface="+mn-ea"/>
                          <a:sym typeface="+mn-lt"/>
                        </a:rPr>
                        <a:t>）加强各重点领域的能力策略，包括能够快速见效且无风险的措施</a:t>
                      </a:r>
                      <a:endParaRPr lang="en-CA" sz="1200" b="0" kern="100" dirty="0">
                        <a:solidFill>
                          <a:schemeClr val="tx1"/>
                        </a:solidFill>
                        <a:effectLst/>
                        <a:latin typeface="+mn-lt"/>
                        <a:ea typeface="+mn-ea"/>
                        <a:cs typeface="+mn-ea"/>
                        <a:sym typeface="+mn-lt"/>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a:tabLst>
                          <a:tab pos="270510" algn="l"/>
                        </a:tabLst>
                      </a:pPr>
                      <a:r>
                        <a:rPr lang="en-US" altLang="zh-CN" sz="1100" kern="100" dirty="0">
                          <a:effectLst/>
                          <a:latin typeface="+mn-lt"/>
                          <a:ea typeface="+mn-ea"/>
                          <a:cs typeface="+mn-ea"/>
                          <a:sym typeface="+mn-lt"/>
                        </a:rPr>
                        <a:t>4</a:t>
                      </a:r>
                      <a:r>
                        <a:rPr lang="zh-CN" altLang="en-US" sz="1100" kern="100" dirty="0">
                          <a:effectLst/>
                          <a:latin typeface="+mn-lt"/>
                          <a:ea typeface="+mn-ea"/>
                          <a:cs typeface="+mn-ea"/>
                          <a:sym typeface="+mn-lt"/>
                        </a:rPr>
                        <a:t>月</a:t>
                      </a:r>
                      <a:r>
                        <a:rPr lang="en-CA" sz="1100" kern="100" dirty="0">
                          <a:effectLst/>
                          <a:latin typeface="+mn-lt"/>
                          <a:ea typeface="+mn-ea"/>
                          <a:cs typeface="+mn-ea"/>
                          <a:sym typeface="+mn-lt"/>
                        </a:rPr>
                        <a:t>30</a:t>
                      </a:r>
                      <a:r>
                        <a:rPr lang="zh-CN" altLang="en-US" sz="1100" kern="100" dirty="0">
                          <a:effectLst/>
                          <a:latin typeface="+mn-lt"/>
                          <a:ea typeface="+mn-ea"/>
                          <a:cs typeface="+mn-ea"/>
                          <a:sym typeface="+mn-lt"/>
                        </a:rPr>
                        <a:t>日</a:t>
                      </a:r>
                      <a:endParaRPr lang="en-CA" sz="1200" kern="100" dirty="0">
                        <a:effectLst/>
                        <a:latin typeface="+mn-lt"/>
                        <a:ea typeface="+mn-ea"/>
                        <a:cs typeface="+mn-ea"/>
                        <a:sym typeface="+mn-lt"/>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10003"/>
                  </a:ext>
                </a:extLst>
              </a:tr>
              <a:tr h="252000">
                <a:tc>
                  <a:txBody>
                    <a:bodyPr/>
                    <a:lstStyle/>
                    <a:p>
                      <a:pPr marL="0" lvl="0" indent="0">
                        <a:spcAft>
                          <a:spcPts val="300"/>
                        </a:spcAft>
                        <a:buFont typeface="+mj-lt"/>
                        <a:buNone/>
                        <a:tabLst>
                          <a:tab pos="270510" algn="l"/>
                        </a:tabLst>
                      </a:pPr>
                      <a:r>
                        <a:rPr lang="en-CA" sz="1100" b="0" kern="100" dirty="0">
                          <a:solidFill>
                            <a:schemeClr val="tx1"/>
                          </a:solidFill>
                          <a:effectLst/>
                          <a:latin typeface="+mn-lt"/>
                          <a:ea typeface="+mn-ea"/>
                          <a:cs typeface="+mn-ea"/>
                          <a:sym typeface="+mn-lt"/>
                        </a:rPr>
                        <a:t>4</a:t>
                      </a:r>
                      <a:r>
                        <a:rPr lang="zh-CN" altLang="en-US" sz="1100" b="0" kern="100" dirty="0">
                          <a:solidFill>
                            <a:schemeClr val="tx1"/>
                          </a:solidFill>
                          <a:effectLst/>
                          <a:latin typeface="+mn-lt"/>
                          <a:ea typeface="+mn-ea"/>
                          <a:cs typeface="+mn-ea"/>
                          <a:sym typeface="+mn-lt"/>
                        </a:rPr>
                        <a:t>）各重点领域的影响</a:t>
                      </a:r>
                      <a:r>
                        <a:rPr lang="en-US" altLang="zh-CN" sz="1100" b="0" kern="100" dirty="0">
                          <a:solidFill>
                            <a:schemeClr val="tx1"/>
                          </a:solidFill>
                          <a:effectLst/>
                          <a:latin typeface="+mn-lt"/>
                          <a:ea typeface="+mn-ea"/>
                          <a:cs typeface="+mn-ea"/>
                          <a:sym typeface="+mn-lt"/>
                        </a:rPr>
                        <a:t>-</a:t>
                      </a:r>
                      <a:r>
                        <a:rPr lang="zh-CN" altLang="en-US" sz="1100" b="0" kern="100" dirty="0">
                          <a:solidFill>
                            <a:schemeClr val="tx1"/>
                          </a:solidFill>
                          <a:effectLst/>
                          <a:latin typeface="+mn-lt"/>
                          <a:ea typeface="+mn-ea"/>
                          <a:cs typeface="+mn-ea"/>
                          <a:sym typeface="+mn-lt"/>
                        </a:rPr>
                        <a:t>投入矩阵及相关结论和建议</a:t>
                      </a:r>
                      <a:endParaRPr lang="en-CA" sz="1200" b="0" kern="100" dirty="0">
                        <a:solidFill>
                          <a:schemeClr val="tx1"/>
                        </a:solidFill>
                        <a:effectLst/>
                        <a:latin typeface="+mn-lt"/>
                        <a:ea typeface="+mn-ea"/>
                        <a:cs typeface="+mn-ea"/>
                        <a:sym typeface="+mn-lt"/>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a:tabLst>
                          <a:tab pos="270510" algn="l"/>
                        </a:tabLst>
                      </a:pPr>
                      <a:r>
                        <a:rPr lang="en-US" altLang="zh-CN" sz="1100" kern="100" dirty="0">
                          <a:effectLst/>
                          <a:latin typeface="+mn-lt"/>
                          <a:ea typeface="+mn-ea"/>
                          <a:cs typeface="+mn-ea"/>
                          <a:sym typeface="+mn-lt"/>
                        </a:rPr>
                        <a:t>5</a:t>
                      </a:r>
                      <a:r>
                        <a:rPr lang="zh-CN" altLang="en-US" sz="1100" kern="100" dirty="0">
                          <a:effectLst/>
                          <a:latin typeface="+mn-lt"/>
                          <a:ea typeface="+mn-ea"/>
                          <a:cs typeface="+mn-ea"/>
                          <a:sym typeface="+mn-lt"/>
                        </a:rPr>
                        <a:t>月</a:t>
                      </a:r>
                      <a:r>
                        <a:rPr lang="en-CA" sz="1100" kern="100" dirty="0">
                          <a:effectLst/>
                          <a:latin typeface="+mn-lt"/>
                          <a:ea typeface="+mn-ea"/>
                          <a:cs typeface="+mn-ea"/>
                          <a:sym typeface="+mn-lt"/>
                        </a:rPr>
                        <a:t>21</a:t>
                      </a:r>
                      <a:r>
                        <a:rPr lang="zh-CN" altLang="en-US" sz="1100" kern="100" dirty="0">
                          <a:effectLst/>
                          <a:latin typeface="+mn-lt"/>
                          <a:ea typeface="+mn-ea"/>
                          <a:cs typeface="+mn-ea"/>
                          <a:sym typeface="+mn-lt"/>
                        </a:rPr>
                        <a:t>日</a:t>
                      </a:r>
                      <a:endParaRPr lang="en-CA" sz="1200" kern="100" dirty="0">
                        <a:effectLst/>
                        <a:latin typeface="+mn-lt"/>
                        <a:ea typeface="+mn-ea"/>
                        <a:cs typeface="+mn-ea"/>
                        <a:sym typeface="+mn-lt"/>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0004"/>
                  </a:ext>
                </a:extLst>
              </a:tr>
              <a:tr h="396000">
                <a:tc>
                  <a:txBody>
                    <a:bodyPr/>
                    <a:lstStyle/>
                    <a:p>
                      <a:pPr marL="177800" lvl="0" indent="-177800">
                        <a:spcAft>
                          <a:spcPts val="300"/>
                        </a:spcAft>
                        <a:buFont typeface="+mj-lt"/>
                        <a:buNone/>
                        <a:tabLst>
                          <a:tab pos="270510" algn="l"/>
                        </a:tabLst>
                      </a:pPr>
                      <a:r>
                        <a:rPr lang="en-CA" altLang="zh-CN" sz="1100" b="0" kern="100" dirty="0">
                          <a:solidFill>
                            <a:schemeClr val="tx1"/>
                          </a:solidFill>
                          <a:effectLst/>
                          <a:latin typeface="+mn-lt"/>
                          <a:ea typeface="+mn-ea"/>
                          <a:cs typeface="+mn-ea"/>
                          <a:sym typeface="+mn-lt"/>
                        </a:rPr>
                        <a:t>5</a:t>
                      </a:r>
                      <a:r>
                        <a:rPr lang="zh-CN" altLang="en-US" sz="1100" b="0" kern="100" dirty="0">
                          <a:solidFill>
                            <a:schemeClr val="tx1"/>
                          </a:solidFill>
                          <a:effectLst/>
                          <a:latin typeface="+mn-lt"/>
                          <a:ea typeface="+mn-ea"/>
                          <a:cs typeface="+mn-ea"/>
                          <a:sym typeface="+mn-lt"/>
                        </a:rPr>
                        <a:t>）各重点领域报告，包含成本分析及其他规划组的相关考虑，将在共识会议前分发给与会者</a:t>
                      </a:r>
                      <a:endParaRPr lang="en-US" sz="1100" b="0" kern="100" dirty="0">
                        <a:solidFill>
                          <a:schemeClr val="tx1"/>
                        </a:solidFill>
                        <a:effectLst/>
                        <a:latin typeface="+mn-lt"/>
                        <a:ea typeface="+mn-ea"/>
                        <a:cs typeface="+mn-ea"/>
                        <a:sym typeface="+mn-lt"/>
                      </a:endParaRP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a:tabLst>
                          <a:tab pos="270510" algn="l"/>
                        </a:tabLst>
                      </a:pPr>
                      <a:r>
                        <a:rPr lang="en-US" altLang="zh-CN" sz="1100" kern="100" dirty="0">
                          <a:effectLst/>
                          <a:latin typeface="+mn-lt"/>
                          <a:ea typeface="+mn-ea"/>
                          <a:cs typeface="+mn-ea"/>
                          <a:sym typeface="+mn-lt"/>
                        </a:rPr>
                        <a:t>6</a:t>
                      </a:r>
                      <a:r>
                        <a:rPr lang="zh-CN" altLang="en-US" sz="1100" kern="100" dirty="0">
                          <a:effectLst/>
                          <a:latin typeface="+mn-lt"/>
                          <a:ea typeface="+mn-ea"/>
                          <a:cs typeface="+mn-ea"/>
                          <a:sym typeface="+mn-lt"/>
                        </a:rPr>
                        <a:t>月</a:t>
                      </a:r>
                      <a:r>
                        <a:rPr lang="en-CA" sz="1100" kern="100" dirty="0">
                          <a:effectLst/>
                          <a:latin typeface="+mn-lt"/>
                          <a:ea typeface="+mn-ea"/>
                          <a:cs typeface="+mn-ea"/>
                          <a:sym typeface="+mn-lt"/>
                        </a:rPr>
                        <a:t>4</a:t>
                      </a:r>
                      <a:r>
                        <a:rPr lang="zh-CN" altLang="en-US" sz="1100" kern="100" dirty="0">
                          <a:effectLst/>
                          <a:latin typeface="+mn-lt"/>
                          <a:ea typeface="+mn-ea"/>
                          <a:cs typeface="+mn-ea"/>
                          <a:sym typeface="+mn-lt"/>
                        </a:rPr>
                        <a:t>日</a:t>
                      </a:r>
                      <a:endParaRPr lang="en-CA" sz="1200" kern="100" dirty="0">
                        <a:effectLst/>
                        <a:latin typeface="+mn-lt"/>
                        <a:ea typeface="+mn-ea"/>
                        <a:cs typeface="+mn-ea"/>
                        <a:sym typeface="+mn-lt"/>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3127375" y="314260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CA">
              <a:cs typeface="+mn-ea"/>
              <a:sym typeface="+mn-lt"/>
            </a:endParaRPr>
          </a:p>
        </p:txBody>
      </p:sp>
    </p:spTree>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290A3FEE-4E95-40F5-A7D2-D696DE35F0EF}">
  <ds:schemaRefs/>
</ds:datastoreItem>
</file>

<file path=customXml/itemProps2.xml><?xml version="1.0" encoding="utf-8"?>
<ds:datastoreItem xmlns:ds="http://schemas.openxmlformats.org/officeDocument/2006/customXml" ds:itemID="{11998BD1-7B99-4C0F-A478-9BA7D4D9D8B0}">
  <ds:schemaRefs/>
</ds:datastoreItem>
</file>

<file path=customXml/itemProps3.xml><?xml version="1.0" encoding="utf-8"?>
<ds:datastoreItem xmlns:ds="http://schemas.openxmlformats.org/officeDocument/2006/customXml" ds:itemID="{769483B2-BEB8-41F2-8FEC-E8F0D26003C6}">
  <ds:schemaRefs>
    <ds:schemaRef ds:uri="http://purl.org/dc/terms/"/>
    <ds:schemaRef ds:uri="http://purl.org/dc/elements/1.1/"/>
    <ds:schemaRef ds:uri="http://schemas.microsoft.com/office/2006/metadata/properties"/>
    <ds:schemaRef ds:uri="http://www.w3.org/XML/1998/namespace"/>
    <ds:schemaRef ds:uri="http://purl.org/dc/dcmitype/"/>
    <ds:schemaRef ds:uri="599eec1d-e27c-4128-92a4-19001b8afe14"/>
    <ds:schemaRef ds:uri="http://schemas.microsoft.com/office/2006/documentManagement/types"/>
    <ds:schemaRef ds:uri="http://schemas.microsoft.com/office/infopath/2007/PartnerControls"/>
    <ds:schemaRef ds:uri="http://schemas.openxmlformats.org/package/2006/metadata/core-properties"/>
    <ds:schemaRef ds:uri="0408fcbc-2e10-4461-bee0-724c01b46ae9"/>
  </ds:schemaRefs>
</ds:datastoreItem>
</file>

<file path=docProps/app.xml><?xml version="1.0" encoding="utf-8"?>
<Properties xmlns="http://schemas.openxmlformats.org/officeDocument/2006/extended-properties" xmlns:vt="http://schemas.openxmlformats.org/officeDocument/2006/docPropsVTypes">
  <TotalTime>834</TotalTime>
  <Words>2349</Words>
  <Application>Microsoft Macintosh PowerPoint</Application>
  <PresentationFormat>Widescreen</PresentationFormat>
  <Paragraphs>142</Paragraphs>
  <Slides>6</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Arial</vt:lpstr>
      <vt:lpstr>Calibri</vt:lpstr>
      <vt:lpstr>Courier New</vt:lpstr>
      <vt:lpstr>Times New Roman</vt:lpstr>
      <vt:lpstr>Wellcome</vt:lpstr>
      <vt:lpstr>Wingdings</vt:lpstr>
      <vt:lpstr>RISE</vt:lpstr>
      <vt:lpstr>ESN-CA</vt:lpstr>
      <vt:lpstr>GCESC</vt:lpstr>
      <vt:lpstr>PowerPoint Presentation</vt:lpstr>
      <vt:lpstr>一份共识声明强调了变革的必要性</vt:lpstr>
      <vt:lpstr>智库报告、期刊、补充声明和其他系列行动都为ESIC公告的发布起到了推动作用</vt:lpstr>
      <vt:lpstr>ESIC 规划流程采用集体影响方法，首先就所需基础设施的共同议程达成共识</vt:lpstr>
      <vt:lpstr>ESIC 规划流程将吸引不同类型的“利益相关者”，尤其是图中左右两侧圈内的群体</vt:lpstr>
      <vt:lpstr>规划流程由五个工作组和一个指导规划组牵头，各工作组将起草五份文件，并征求反馈</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474</cp:revision>
  <cp:lastPrinted>2023-05-24T15:22:00Z</cp:lastPrinted>
  <dcterms:created xsi:type="dcterms:W3CDTF">2017-04-21T15:41:00Z</dcterms:created>
  <dcterms:modified xsi:type="dcterms:W3CDTF">2025-02-21T18:13:41Z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ICV">
    <vt:lpwstr>AEE7EAC4B026476BBFF98C5E0B1AE379_12</vt:lpwstr>
  </property>
  <property fmtid="{D5CDD505-2E9C-101B-9397-08002B2CF9AE}" pid="6" name="KSOProductBuildVer">
    <vt:lpwstr>2052-12.1.0.20260</vt:lpwstr>
  </property>
</Properties>
</file>