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57" r:id="rId5"/>
    <p:sldMasterId id="2147483665" r:id="rId6"/>
  </p:sldMasterIdLst>
  <p:notesMasterIdLst>
    <p:notesMasterId r:id="rId10"/>
  </p:notesMasterIdLst>
  <p:handoutMasterIdLst>
    <p:handoutMasterId r:id="rId11"/>
  </p:handoutMasterIdLst>
  <p:sldIdLst>
    <p:sldId id="2031" r:id="rId7"/>
    <p:sldId id="2029" r:id="rId8"/>
    <p:sldId id="2040" r:id="rId9"/>
  </p:sldIdLst>
  <p:sldSz cx="12192000" cy="6858000"/>
  <p:notesSz cx="6858000" cy="9144000"/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66"/>
    <a:srgbClr val="6699CC"/>
    <a:srgbClr val="254776"/>
    <a:srgbClr val="000000"/>
    <a:srgbClr val="F5E4ED"/>
    <a:srgbClr val="CC76A6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9F3A7FF-300E-B84F-A2D0-CDCDE713DCB9}" type="datetimeFigureOut">
              <a:rPr lang="en-US" smtClean="0"/>
              <a:t>2/21/25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C11621C-3EA7-C342-A130-13C6D43C8C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6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2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8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400" algn="l" defTabSz="1219200" rtl="0" eaLnBrk="1" latinLnBrk="0" hangingPunct="1">
      <a:defRPr sz="16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5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4" name="Picture 13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/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rgbClr val="464F55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/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email">
            <a:grayscl/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/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grayscl/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grayscl/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/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5">
                <a:solidFill>
                  <a:schemeClr val="tx1"/>
                </a:solidFill>
              </a:defRPr>
            </a:lvl1pPr>
            <a:lvl2pPr marL="457200" indent="0">
              <a:buNone/>
              <a:defRPr sz="1465"/>
            </a:lvl2pPr>
            <a:lvl3pPr marL="914400" indent="0">
              <a:buNone/>
              <a:defRPr sz="1465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/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/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/>
          <p:cNvPicPr>
            <a:picLocks noChangeAspect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/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/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/>
          <p:cNvSpPr txBox="1"/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lide Number Placeholder 5"/>
          <p:cNvSpPr txBox="1"/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/>
          </a:p>
        </p:txBody>
      </p:sp>
      <p:sp>
        <p:nvSpPr>
          <p:cNvPr id="1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 txBox="1"/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CB33EA-91D6-F140-A440-0A130B2A34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alphaModFix amt="16000"/>
          </a:blip>
          <a:srcRect/>
          <a:stretch>
            <a:fillRect/>
          </a:stretch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/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/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/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22" name="Picture 21" descr="A person writing on a whiteboard&#10;&#10;Description automatically generated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3304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8577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6009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5525" indent="0" algn="l" defTabSz="4572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315" marR="0" lvl="0" indent="-23431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719455" marR="0" lvl="2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tabLst>
                <a:tab pos="48387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006475" marR="0" lvl="3" indent="-2463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259205" marR="0" lvl="4" indent="-2336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2400" b="0" i="0" kern="1200">
          <a:solidFill>
            <a:srgbClr val="254776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panose="020B0604020202020204" pitchFamily="34" charset="0"/>
          <a:ea typeface="+mn-ea"/>
          <a:cs typeface="+mn-cs"/>
        </a:defRPr>
      </a:lvl1pPr>
      <a:lvl2pPr marL="647065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0297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168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433195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cs.worldbank.org/en/doc/231d98251cf326922518be0cbe306fdc-0200022023/related/GEEAP-Smart-Buys-2023-2-page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ies.ed.gov/ncee/WWC/Search/Products?productType=2" TargetMode="External"/><Relationship Id="rId4" Type="http://schemas.openxmlformats.org/officeDocument/2006/relationships/hyperlink" Target="https://educationendowmentfoundation.org.uk/education-evidence/teaching-learning-toolk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ESIC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规划流程采用集体影响方法，首先就所需基础设施的共同议程达成共识</a:t>
            </a:r>
            <a:endParaRPr lang="en-US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917324" y="6467606"/>
            <a:ext cx="357352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6096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latin typeface="+mn-lt"/>
                <a:cs typeface="+mn-ea"/>
                <a:sym typeface="+mn-lt"/>
              </a:rPr>
              <a:t>1</a:t>
            </a:fld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2169210" y="5181935"/>
            <a:ext cx="6650181" cy="954107"/>
          </a:xfrm>
          <a:prstGeom prst="roundRect">
            <a:avLst/>
          </a:prstGeom>
          <a:solidFill>
            <a:srgbClr val="CC76A6">
              <a:alpha val="34902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基础设施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 [</a:t>
            </a:r>
            <a:r>
              <a:rPr lang="en-US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WT</a:t>
            </a:r>
            <a:r>
              <a:rPr lang="zh-CN" altLang="en-US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投资</a:t>
            </a:r>
            <a:r>
              <a:rPr lang="en-US" altLang="zh-CN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4500</a:t>
            </a:r>
            <a:r>
              <a:rPr lang="zh-CN" altLang="en-US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万英镑</a:t>
            </a: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]</a:t>
            </a:r>
            <a:br>
              <a:rPr 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</a:br>
            <a:r>
              <a:rPr 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chemeClr val="tx1"/>
                </a:solidFill>
                <a:cs typeface="+mn-ea"/>
                <a:sym typeface="+mn-lt"/>
              </a:rPr>
              <a:t>）</a:t>
            </a:r>
            <a:r>
              <a:rPr lang="zh-CN" alt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需求方参与；</a:t>
            </a:r>
            <a:r>
              <a:rPr lang="en-US" altLang="zh-CN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2</a:t>
            </a:r>
            <a:r>
              <a:rPr lang="zh-CN" alt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）数据共享和再利用平台；</a:t>
            </a:r>
            <a:r>
              <a:rPr lang="en-US" altLang="zh-CN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3</a:t>
            </a:r>
            <a:r>
              <a:rPr lang="zh-CN" alt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）安全、负责地使用人工智能 </a:t>
            </a:r>
            <a:r>
              <a:rPr lang="en-US" altLang="zh-CN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[</a:t>
            </a:r>
            <a:r>
              <a:rPr lang="en-US" altLang="zh-CN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WT</a:t>
            </a:r>
            <a:r>
              <a:rPr lang="zh-CN" altLang="en-US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在</a:t>
            </a:r>
            <a:r>
              <a:rPr lang="en-US" altLang="zh-CN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AI</a:t>
            </a:r>
            <a:r>
              <a:rPr lang="zh-CN" altLang="en-US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领域投资</a:t>
            </a:r>
            <a:r>
              <a:rPr lang="en-US" altLang="zh-CN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1000</a:t>
            </a:r>
            <a:r>
              <a:rPr lang="zh-CN" altLang="en-US" sz="1350" b="1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万英镑</a:t>
            </a:r>
            <a:r>
              <a:rPr lang="en-US" altLang="zh-CN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]</a:t>
            </a:r>
            <a:r>
              <a:rPr lang="zh-CN" alt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；</a:t>
            </a:r>
            <a:r>
              <a:rPr lang="en-US" altLang="zh-CN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4</a:t>
            </a:r>
            <a:r>
              <a:rPr lang="zh-CN" alt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）方法和流程创新；</a:t>
            </a:r>
            <a:r>
              <a:rPr lang="en-US" altLang="zh-CN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5</a:t>
            </a:r>
            <a:r>
              <a:rPr lang="zh-CN" altLang="en-US" sz="1350" b="0" i="0" u="none" strike="noStrike" kern="1200" dirty="0">
                <a:solidFill>
                  <a:schemeClr val="tx1"/>
                </a:solidFill>
                <a:effectLst/>
                <a:cs typeface="+mn-ea"/>
                <a:sym typeface="+mn-lt"/>
              </a:rPr>
              <a:t>）资源共享</a:t>
            </a:r>
            <a:endParaRPr lang="en-US" sz="1350" i="0" u="none" strike="noStrike" kern="12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119334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  <a:cs typeface="+mn-ea"/>
                <a:sym typeface="+mn-lt"/>
              </a:rPr>
              <a:t>关于加快实现可持续发展目标的动态证据综合（</a:t>
            </a:r>
            <a:r>
              <a:rPr lang="en-US" altLang="zh-CN" sz="1350" dirty="0" err="1">
                <a:solidFill>
                  <a:schemeClr val="tx1"/>
                </a:solidFill>
                <a:cs typeface="+mn-ea"/>
                <a:sym typeface="+mn-lt"/>
              </a:rPr>
              <a:t>LESs</a:t>
            </a:r>
            <a:r>
              <a:rPr lang="zh-CN" altLang="en-US" sz="1350" dirty="0">
                <a:solidFill>
                  <a:schemeClr val="tx1"/>
                </a:solidFill>
                <a:cs typeface="+mn-ea"/>
                <a:sym typeface="+mn-lt"/>
              </a:rPr>
              <a:t>）</a:t>
            </a:r>
            <a:endParaRPr lang="en-US" altLang="zh-CN" sz="1350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350" dirty="0">
                <a:solidFill>
                  <a:schemeClr val="tx1"/>
                </a:solidFill>
                <a:cs typeface="+mn-ea"/>
                <a:sym typeface="+mn-lt"/>
              </a:rPr>
              <a:t>[</a:t>
            </a:r>
            <a:r>
              <a:rPr lang="zh-CN" altLang="en-US" sz="1350" b="1" dirty="0">
                <a:solidFill>
                  <a:schemeClr val="tx1"/>
                </a:solidFill>
                <a:cs typeface="+mn-ea"/>
                <a:sym typeface="+mn-lt"/>
              </a:rPr>
              <a:t>英国研究与创新署（</a:t>
            </a:r>
            <a:r>
              <a:rPr lang="en-US" altLang="zh-CN" sz="1350" b="1" dirty="0" err="1">
                <a:solidFill>
                  <a:schemeClr val="tx1"/>
                </a:solidFill>
                <a:cs typeface="+mn-ea"/>
                <a:sym typeface="+mn-lt"/>
              </a:rPr>
              <a:t>UKRI</a:t>
            </a:r>
            <a:r>
              <a:rPr lang="zh-CN" altLang="en-US" sz="1350" b="1" dirty="0">
                <a:solidFill>
                  <a:schemeClr val="tx1"/>
                </a:solidFill>
                <a:cs typeface="+mn-ea"/>
                <a:sym typeface="+mn-lt"/>
              </a:rPr>
              <a:t>）投资</a:t>
            </a:r>
            <a:r>
              <a:rPr lang="en-US" altLang="zh-CN" sz="1350" b="1" dirty="0">
                <a:solidFill>
                  <a:schemeClr val="tx1"/>
                </a:solidFill>
                <a:cs typeface="+mn-ea"/>
                <a:sym typeface="+mn-lt"/>
              </a:rPr>
              <a:t>1150</a:t>
            </a:r>
            <a:r>
              <a:rPr lang="zh-CN" altLang="en-US" sz="1350" b="1" dirty="0">
                <a:solidFill>
                  <a:schemeClr val="tx1"/>
                </a:solidFill>
                <a:cs typeface="+mn-ea"/>
                <a:sym typeface="+mn-lt"/>
              </a:rPr>
              <a:t>万英镑</a:t>
            </a:r>
            <a:r>
              <a:rPr lang="zh-CN" altLang="en-US" sz="1350" dirty="0">
                <a:solidFill>
                  <a:schemeClr val="tx1"/>
                </a:solidFill>
                <a:cs typeface="+mn-ea"/>
                <a:sym typeface="+mn-lt"/>
              </a:rPr>
              <a:t>，同时也针对基础设施要素</a:t>
            </a:r>
            <a:r>
              <a:rPr lang="en-US" altLang="zh-CN" sz="135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chemeClr val="tx1"/>
                </a:solidFill>
                <a:cs typeface="+mn-ea"/>
                <a:sym typeface="+mn-lt"/>
              </a:rPr>
              <a:t>和</a:t>
            </a:r>
            <a:r>
              <a:rPr lang="en-US" altLang="zh-CN" sz="1350" dirty="0">
                <a:solidFill>
                  <a:schemeClr val="tx1"/>
                </a:solidFill>
                <a:cs typeface="+mn-ea"/>
                <a:sym typeface="+mn-lt"/>
              </a:rPr>
              <a:t>3]</a:t>
            </a:r>
            <a:endParaRPr lang="en-CA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4401758" y="2678302"/>
            <a:ext cx="2159607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  <a:cs typeface="+mn-ea"/>
                <a:sym typeface="+mn-lt"/>
              </a:rPr>
              <a:t>关于其他可持续发展目标优先事项的系列</a:t>
            </a:r>
            <a:r>
              <a:rPr lang="en-US" altLang="zh-CN" sz="1350" dirty="0" err="1">
                <a:solidFill>
                  <a:schemeClr val="tx1"/>
                </a:solidFill>
                <a:cs typeface="+mn-ea"/>
                <a:sym typeface="+mn-lt"/>
              </a:rPr>
              <a:t>LESs</a:t>
            </a:r>
            <a:endParaRPr lang="en-US" altLang="zh-CN" sz="1350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350" dirty="0">
                <a:solidFill>
                  <a:schemeClr val="tx1"/>
                </a:solidFill>
                <a:cs typeface="+mn-ea"/>
                <a:sym typeface="+mn-lt"/>
              </a:rPr>
              <a:t>[</a:t>
            </a:r>
            <a:r>
              <a:rPr lang="zh-CN" altLang="en-US" sz="1350" b="1" dirty="0">
                <a:solidFill>
                  <a:schemeClr val="tx1"/>
                </a:solidFill>
                <a:cs typeface="+mn-ea"/>
                <a:sym typeface="+mn-lt"/>
              </a:rPr>
              <a:t>惠康基金会（</a:t>
            </a:r>
            <a:r>
              <a:rPr lang="en-US" altLang="zh-CN" sz="1350" b="1" dirty="0">
                <a:solidFill>
                  <a:schemeClr val="tx1"/>
                </a:solidFill>
                <a:cs typeface="+mn-ea"/>
                <a:sym typeface="+mn-lt"/>
              </a:rPr>
              <a:t>WT</a:t>
            </a:r>
            <a:r>
              <a:rPr lang="zh-CN" altLang="en-US" sz="1350" b="1" dirty="0">
                <a:solidFill>
                  <a:schemeClr val="tx1"/>
                </a:solidFill>
                <a:cs typeface="+mn-ea"/>
                <a:sym typeface="+mn-lt"/>
              </a:rPr>
              <a:t>）在其三大解决方案领域的当前与未来投资</a:t>
            </a:r>
            <a:r>
              <a:rPr lang="en-US" altLang="zh-CN" sz="1350" dirty="0">
                <a:solidFill>
                  <a:schemeClr val="tx1"/>
                </a:solidFill>
                <a:cs typeface="+mn-ea"/>
                <a:sym typeface="+mn-lt"/>
              </a:rPr>
              <a:t>]</a:t>
            </a:r>
            <a:endParaRPr lang="en-US" sz="13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672407" y="2687849"/>
            <a:ext cx="2228050" cy="2399786"/>
          </a:xfrm>
          <a:prstGeom prst="roundRect">
            <a:avLst/>
          </a:prstGeom>
          <a:solidFill>
            <a:srgbClr val="CC76A6">
              <a:alpha val="20000"/>
            </a:srgbClr>
          </a:solidFill>
          <a:ln>
            <a:solidFill>
              <a:srgbClr val="CC7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  <a:cs typeface="+mn-ea"/>
                <a:sym typeface="+mn-lt"/>
              </a:rPr>
              <a:t>关于其他可持续发展目标和其他优先事项的系列</a:t>
            </a:r>
            <a:r>
              <a:rPr lang="en-US" altLang="zh-CN" sz="1350" dirty="0" err="1">
                <a:solidFill>
                  <a:schemeClr val="tx1"/>
                </a:solidFill>
                <a:cs typeface="+mn-ea"/>
                <a:sym typeface="+mn-lt"/>
              </a:rPr>
              <a:t>LESs</a:t>
            </a:r>
            <a:r>
              <a:rPr lang="zh-CN" altLang="en-US" sz="1350" dirty="0">
                <a:solidFill>
                  <a:schemeClr val="tx1"/>
                </a:solidFill>
                <a:cs typeface="+mn-ea"/>
                <a:sym typeface="+mn-lt"/>
              </a:rPr>
              <a:t> </a:t>
            </a:r>
            <a:endParaRPr lang="en-US" altLang="zh-CN" sz="1350" dirty="0">
              <a:solidFill>
                <a:schemeClr val="tx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1350" dirty="0">
                <a:solidFill>
                  <a:schemeClr val="tx1"/>
                </a:solidFill>
                <a:cs typeface="+mn-ea"/>
                <a:sym typeface="+mn-lt"/>
              </a:rPr>
              <a:t>[</a:t>
            </a:r>
            <a:r>
              <a:rPr lang="zh-CN" altLang="en-US" sz="1350" b="1" dirty="0">
                <a:solidFill>
                  <a:schemeClr val="tx1"/>
                </a:solidFill>
                <a:cs typeface="+mn-ea"/>
                <a:sym typeface="+mn-lt"/>
              </a:rPr>
              <a:t>其他资助者的未来投资</a:t>
            </a:r>
            <a:r>
              <a:rPr lang="en-US" altLang="zh-CN" sz="1350" dirty="0">
                <a:solidFill>
                  <a:schemeClr val="tx1"/>
                </a:solidFill>
                <a:cs typeface="+mn-ea"/>
                <a:sym typeface="+mn-lt"/>
              </a:rPr>
              <a:t>]</a:t>
            </a:r>
            <a:endParaRPr lang="en-US" sz="135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Triangle 4"/>
          <p:cNvSpPr/>
          <p:nvPr/>
        </p:nvSpPr>
        <p:spPr>
          <a:xfrm>
            <a:off x="2251496" y="1463082"/>
            <a:ext cx="6481823" cy="1111731"/>
          </a:xfrm>
          <a:prstGeom prst="triangle">
            <a:avLst/>
          </a:prstGeom>
          <a:solidFill>
            <a:srgbClr val="CC76A6">
              <a:alpha val="5098"/>
            </a:srgbClr>
          </a:solidFill>
          <a:ln>
            <a:solidFill>
              <a:srgbClr val="CC7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8517" y="1888144"/>
            <a:ext cx="312777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50" dirty="0">
                <a:cs typeface="+mn-ea"/>
                <a:sym typeface="+mn-lt"/>
              </a:rPr>
              <a:t>为各类决策者、部门、地区和语言群体</a:t>
            </a:r>
            <a:endParaRPr lang="en-US" altLang="zh-CN" sz="1350" dirty="0">
              <a:cs typeface="+mn-ea"/>
              <a:sym typeface="+mn-lt"/>
            </a:endParaRPr>
          </a:p>
          <a:p>
            <a:pPr algn="ctr"/>
            <a:r>
              <a:rPr lang="zh-CN" altLang="en-US" sz="1350" dirty="0">
                <a:cs typeface="+mn-ea"/>
                <a:sym typeface="+mn-lt"/>
              </a:rPr>
              <a:t>提供切实可行的见解</a:t>
            </a:r>
            <a:endParaRPr lang="en-US" altLang="zh-CN" sz="1350" dirty="0">
              <a:cs typeface="+mn-ea"/>
              <a:sym typeface="+mn-lt"/>
            </a:endParaRPr>
          </a:p>
          <a:p>
            <a:pPr algn="ctr"/>
            <a:r>
              <a:rPr lang="en-US" altLang="zh-CN" sz="1350" dirty="0">
                <a:cs typeface="+mn-ea"/>
                <a:sym typeface="+mn-lt"/>
              </a:rPr>
              <a:t>[</a:t>
            </a:r>
            <a:r>
              <a:rPr lang="zh-CN" altLang="en-US" sz="1350" b="1" dirty="0">
                <a:cs typeface="+mn-ea"/>
                <a:sym typeface="+mn-lt"/>
              </a:rPr>
              <a:t>其他资助者的未来投资</a:t>
            </a:r>
            <a:r>
              <a:rPr lang="en-US" altLang="zh-CN" sz="1350" dirty="0">
                <a:cs typeface="+mn-ea"/>
                <a:sym typeface="+mn-lt"/>
              </a:rPr>
              <a:t>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38666" y="1554071"/>
            <a:ext cx="294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>
                <a:cs typeface="+mn-ea"/>
                <a:sym typeface="+mn-lt"/>
              </a:rPr>
              <a:t>教育领域的示例：</a:t>
            </a:r>
            <a:endParaRPr lang="en-CA" sz="1350" dirty="0">
              <a:cs typeface="+mn-ea"/>
              <a:sym typeface="+mn-lt"/>
            </a:endParaRPr>
          </a:p>
          <a:p>
            <a:pPr marL="266700" indent="-266700">
              <a:buAutoNum type="arabicParenR"/>
            </a:pPr>
            <a:r>
              <a:rPr lang="zh-CN" altLang="en-US" sz="1350" dirty="0">
                <a:cs typeface="+mn-ea"/>
                <a:sym typeface="+mn-lt"/>
              </a:rPr>
              <a:t>最佳投资：</a:t>
            </a:r>
            <a:r>
              <a:rPr lang="en-CA" sz="1350" dirty="0" err="1">
                <a:cs typeface="+mn-ea"/>
                <a:sym typeface="+mn-lt"/>
                <a:hlinkClick r:id="rId3"/>
              </a:rPr>
              <a:t>GEEAP</a:t>
            </a:r>
            <a:endParaRPr lang="en-CA" sz="1350" dirty="0">
              <a:cs typeface="+mn-ea"/>
              <a:sym typeface="+mn-lt"/>
            </a:endParaRPr>
          </a:p>
          <a:p>
            <a:pPr marL="266700" indent="-266700">
              <a:buAutoNum type="arabicParenR"/>
            </a:pPr>
            <a:r>
              <a:rPr lang="zh-CN" altLang="en-US" sz="1350" dirty="0">
                <a:cs typeface="+mn-ea"/>
                <a:sym typeface="+mn-lt"/>
              </a:rPr>
              <a:t>广泛使用的方法：</a:t>
            </a:r>
            <a:r>
              <a:rPr lang="en-CA" sz="1350" dirty="0">
                <a:cs typeface="+mn-ea"/>
                <a:sym typeface="+mn-lt"/>
                <a:hlinkClick r:id="rId4"/>
              </a:rPr>
              <a:t>EEF</a:t>
            </a:r>
            <a:endParaRPr lang="en-CA" sz="1350" dirty="0">
              <a:cs typeface="+mn-ea"/>
              <a:sym typeface="+mn-lt"/>
            </a:endParaRPr>
          </a:p>
          <a:p>
            <a:pPr marL="266700" indent="-266700">
              <a:buAutoNum type="arabicParenR"/>
            </a:pPr>
            <a:r>
              <a:rPr lang="zh-CN" altLang="en-US" sz="1350" dirty="0">
                <a:cs typeface="+mn-ea"/>
                <a:sym typeface="+mn-lt"/>
              </a:rPr>
              <a:t>品牌项目：</a:t>
            </a:r>
            <a:r>
              <a:rPr lang="en-CA" sz="1350" dirty="0">
                <a:cs typeface="+mn-ea"/>
                <a:sym typeface="+mn-lt"/>
                <a:hlinkClick r:id="rId5"/>
              </a:rPr>
              <a:t>IES WWC</a:t>
            </a:r>
            <a:endParaRPr lang="en-CA" sz="1350" dirty="0">
              <a:cs typeface="+mn-ea"/>
              <a:sym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786432" y="1703823"/>
            <a:ext cx="1077295" cy="654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ESIC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规划流程将吸引不同类型的“利益相关者”，尤其是图中左右两侧圈内的群体</a:t>
            </a:r>
            <a:endParaRPr lang="en-US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72402" y="42205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>
              <a:cs typeface="+mn-ea"/>
              <a:sym typeface="+mn-lt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407338" y="2609152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4776"/>
              </a:solidFill>
              <a:cs typeface="+mn-ea"/>
              <a:sym typeface="+mn-lt"/>
            </a:endParaRPr>
          </a:p>
        </p:txBody>
      </p:sp>
      <p:pic>
        <p:nvPicPr>
          <p:cNvPr id="11" name="Graphic 10" descr="Board Of Directors with solid fil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424" y="2678596"/>
            <a:ext cx="587827" cy="5878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5320" y="2663679"/>
            <a:ext cx="2960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咨询与决策流程</a:t>
            </a:r>
            <a:endParaRPr lang="en-US" altLang="zh-CN" sz="1200" dirty="0">
              <a:cs typeface="+mn-ea"/>
              <a:sym typeface="+mn-lt"/>
            </a:endParaRPr>
          </a:p>
          <a:p>
            <a:r>
              <a:rPr lang="zh-CN" altLang="en-US" sz="1200" dirty="0">
                <a:cs typeface="+mn-ea"/>
                <a:sym typeface="+mn-lt"/>
              </a:rPr>
              <a:t>（例如，涉及政府决策者和组织领导者）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407338" y="3398257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rgbClr val="2447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0134" y="3521749"/>
            <a:ext cx="297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学习与改进平台</a:t>
            </a:r>
            <a:endParaRPr lang="en-US" altLang="zh-CN" sz="1200" dirty="0">
              <a:cs typeface="+mn-ea"/>
              <a:sym typeface="+mn-lt"/>
            </a:endParaRPr>
          </a:p>
          <a:p>
            <a:r>
              <a:rPr lang="zh-CN" altLang="en-US" sz="1200" dirty="0">
                <a:cs typeface="+mn-ea"/>
                <a:sym typeface="+mn-lt"/>
              </a:rPr>
              <a:t>（例如，为专业人士提供支持）</a:t>
            </a:r>
            <a:endParaRPr lang="en-US" sz="1200" dirty="0">
              <a:cs typeface="+mn-ea"/>
              <a:sym typeface="+mn-lt"/>
            </a:endParaRPr>
          </a:p>
        </p:txBody>
      </p:sp>
      <p:pic>
        <p:nvPicPr>
          <p:cNvPr id="20" name="Graphic 1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99683" y="3573834"/>
            <a:ext cx="510825" cy="44697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2754" y="4738895"/>
            <a:ext cx="27924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建立全球证据综合社区（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BGESC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400" b="1" dirty="0">
                <a:cs typeface="+mn-ea"/>
                <a:sym typeface="+mn-lt"/>
              </a:rPr>
              <a:t>证据综合小组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5"/>
          <p:cNvSpPr/>
          <p:nvPr/>
        </p:nvSpPr>
        <p:spPr>
          <a:xfrm>
            <a:off x="3217332" y="4433883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8849" y="4860923"/>
            <a:ext cx="2050060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500" dirty="0">
                <a:cs typeface="+mn-ea"/>
                <a:sym typeface="+mn-lt"/>
              </a:rPr>
              <a:t>跨界合作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委员会（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CoBS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其他形式的证据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400" dirty="0">
                <a:cs typeface="+mn-ea"/>
                <a:sym typeface="+mn-lt"/>
              </a:rPr>
              <a:t>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例如，数据分析、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评估、行为科学</a:t>
            </a:r>
            <a:r>
              <a:rPr lang="zh-CN" altLang="en-US" sz="1400" dirty="0">
                <a:cs typeface="+mn-ea"/>
                <a:sym typeface="+mn-lt"/>
              </a:rPr>
              <a:t>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714391" y="1858141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269" y="2185653"/>
            <a:ext cx="23149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全球可持续发展目标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lvl="0" algn="ctr" defTabSz="1466850">
              <a:spcBef>
                <a:spcPct val="0"/>
              </a:spcBef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综合联盟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</a:b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联合国机构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&amp; </a:t>
            </a:r>
            <a:r>
              <a:rPr lang="zh-CN" altLang="en-US" sz="1400" b="1" dirty="0">
                <a:cs typeface="+mn-ea"/>
                <a:sym typeface="+mn-lt"/>
              </a:rPr>
              <a:t>办公室</a:t>
            </a:r>
            <a:br>
              <a:rPr lang="en-US" sz="1400" b="1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（多边银行、国际金融合作伙伴和科学咨询委员会）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5"/>
          <p:cNvSpPr/>
          <p:nvPr/>
        </p:nvSpPr>
        <p:spPr>
          <a:xfrm>
            <a:off x="3118395" y="1384795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4345" y="1714136"/>
            <a:ext cx="293409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500" dirty="0">
                <a:cs typeface="+mn-ea"/>
                <a:sym typeface="+mn-lt"/>
              </a:rPr>
              <a:t>四国委员会</a:t>
            </a:r>
            <a:r>
              <a:rPr lang="en-US" sz="1500" dirty="0">
                <a:cs typeface="+mn-ea"/>
                <a:sym typeface="+mn-lt"/>
              </a:rPr>
              <a:t>&amp;</a:t>
            </a:r>
            <a:br>
              <a:rPr lang="en-US" sz="1500" dirty="0">
                <a:cs typeface="+mn-ea"/>
                <a:sym typeface="+mn-lt"/>
              </a:rPr>
            </a:br>
            <a:r>
              <a:rPr lang="zh-CN" altLang="en-US" sz="1500" dirty="0">
                <a:cs typeface="+mn-ea"/>
                <a:sym typeface="+mn-lt"/>
              </a:rPr>
              <a:t>类似组织</a:t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</a:br>
            <a:r>
              <a:rPr lang="zh-CN" altLang="en-US" sz="1400" b="1" dirty="0">
                <a:cs typeface="+mn-ea"/>
                <a:sym typeface="+mn-lt"/>
              </a:rPr>
              <a:t>国家（和地方）政府</a:t>
            </a:r>
            <a:endParaRPr lang="en-US" sz="1400" dirty="0"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（包括双边发展资助者）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Freeform 5"/>
          <p:cNvSpPr/>
          <p:nvPr/>
        </p:nvSpPr>
        <p:spPr>
          <a:xfrm>
            <a:off x="5522399" y="1927489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0508" y="2185653"/>
            <a:ext cx="27142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500" dirty="0">
                <a:cs typeface="+mn-ea"/>
                <a:sym typeface="+mn-lt"/>
              </a:rPr>
              <a:t>知识中介和科学顾问</a:t>
            </a:r>
            <a:endParaRPr lang="en-US" altLang="zh-CN" sz="1500" dirty="0"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500" dirty="0">
                <a:cs typeface="+mn-ea"/>
                <a:sym typeface="+mn-lt"/>
              </a:rPr>
              <a:t>网络</a:t>
            </a:r>
            <a:endParaRPr lang="en-US" altLang="zh-CN" sz="1500" dirty="0"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400" b="1" dirty="0">
                <a:cs typeface="+mn-ea"/>
                <a:sym typeface="+mn-lt"/>
              </a:rPr>
              <a:t>证据中介</a:t>
            </a:r>
            <a:endParaRPr lang="en-US" sz="1400" b="1" dirty="0"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400" dirty="0">
                <a:cs typeface="+mn-ea"/>
                <a:sym typeface="+mn-lt"/>
              </a:rPr>
              <a:t>（例如，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en-US" altLang="zh-CN" sz="1400" dirty="0" err="1">
                <a:cs typeface="+mn-ea"/>
                <a:sym typeface="+mn-lt"/>
              </a:rPr>
              <a:t>AEN</a:t>
            </a:r>
            <a:r>
              <a:rPr lang="en-US" altLang="zh-CN" sz="1400" dirty="0">
                <a:cs typeface="+mn-ea"/>
                <a:sym typeface="+mn-lt"/>
              </a:rPr>
              <a:t> &amp; </a:t>
            </a:r>
            <a:r>
              <a:rPr lang="en-US" altLang="zh-CN" sz="1400" dirty="0" err="1">
                <a:cs typeface="+mn-ea"/>
                <a:sym typeface="+mn-lt"/>
              </a:rPr>
              <a:t>HubLAC</a:t>
            </a:r>
            <a:r>
              <a:rPr lang="zh-CN" altLang="en-US" sz="1400" dirty="0">
                <a:cs typeface="+mn-ea"/>
                <a:sym typeface="+mn-lt"/>
              </a:rPr>
              <a:t>；</a:t>
            </a:r>
            <a:r>
              <a:rPr lang="en-US" altLang="zh-CN" sz="1400" dirty="0" err="1">
                <a:cs typeface="+mn-ea"/>
                <a:sym typeface="+mn-lt"/>
              </a:rPr>
              <a:t>INGSA</a:t>
            </a:r>
            <a:r>
              <a:rPr lang="en-US" altLang="zh-CN" sz="1400" dirty="0">
                <a:cs typeface="+mn-ea"/>
                <a:sym typeface="+mn-lt"/>
              </a:rPr>
              <a:t> &amp; </a:t>
            </a:r>
            <a:r>
              <a:rPr lang="en-US" altLang="zh-CN" sz="1400" dirty="0" err="1">
                <a:cs typeface="+mn-ea"/>
                <a:sym typeface="+mn-lt"/>
              </a:rPr>
              <a:t>RFICS</a:t>
            </a:r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zh-CN" altLang="en-US" sz="1400" dirty="0">
                <a:cs typeface="+mn-ea"/>
                <a:sym typeface="+mn-lt"/>
              </a:rPr>
              <a:t>）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10134" y="4353253"/>
            <a:ext cx="294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公民与社区参与行动计划</a:t>
            </a:r>
            <a:endParaRPr lang="en-US" sz="1200" b="1" dirty="0">
              <a:cs typeface="+mn-ea"/>
              <a:sym typeface="+mn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427017" y="4197531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Freeform 5"/>
          <p:cNvSpPr/>
          <p:nvPr/>
        </p:nvSpPr>
        <p:spPr>
          <a:xfrm>
            <a:off x="5635067" y="4269230"/>
            <a:ext cx="2345993" cy="224140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E7E6E6">
              <a:alpha val="49804"/>
            </a:srgb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5742" y="4729806"/>
            <a:ext cx="234599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500" dirty="0">
                <a:cs typeface="+mn-ea"/>
                <a:sym typeface="+mn-lt"/>
              </a:rPr>
              <a:t>资助兴趣小组</a:t>
            </a:r>
            <a:endParaRPr lang="en-US" altLang="zh-CN" sz="1500" dirty="0"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400" b="1" dirty="0">
                <a:cs typeface="+mn-ea"/>
                <a:sym typeface="+mn-lt"/>
              </a:rPr>
              <a:t>研究资助者</a:t>
            </a:r>
            <a:r>
              <a:rPr lang="zh-CN" altLang="en-US" sz="1400" dirty="0">
                <a:cs typeface="+mn-ea"/>
                <a:sym typeface="+mn-lt"/>
              </a:rPr>
              <a:t>（包括证据综合、原始研究）</a:t>
            </a:r>
            <a:endParaRPr lang="en-US" altLang="zh-CN" sz="1400" dirty="0">
              <a:cs typeface="+mn-ea"/>
              <a:sym typeface="+mn-lt"/>
            </a:endParaRPr>
          </a:p>
          <a:p>
            <a:pPr marL="0" marR="0" lvl="0" indent="0" algn="ctr" defTabSz="14668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400" b="1" dirty="0">
                <a:cs typeface="+mn-ea"/>
                <a:sym typeface="+mn-lt"/>
              </a:rPr>
              <a:t>以及其他类型的资助者</a:t>
            </a:r>
            <a:endParaRPr lang="en-US" altLang="zh-CN" sz="1400" b="1" dirty="0">
              <a:cs typeface="+mn-ea"/>
              <a:sym typeface="+mn-lt"/>
            </a:endParaRPr>
          </a:p>
        </p:txBody>
      </p:sp>
      <p:sp>
        <p:nvSpPr>
          <p:cNvPr id="7" name="Content Placeholder 4"/>
          <p:cNvSpPr txBox="1"/>
          <p:nvPr/>
        </p:nvSpPr>
        <p:spPr>
          <a:xfrm>
            <a:off x="8346852" y="5422964"/>
            <a:ext cx="3698108" cy="5927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47065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0297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68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3319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sz="14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提供技术支持或可用数据的</a:t>
            </a:r>
            <a:r>
              <a:rPr lang="zh-CN" altLang="en-US" sz="1400" b="1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科技公司</a:t>
            </a:r>
            <a:endParaRPr lang="en-US" sz="17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marL="0" indent="0"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1700" dirty="0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Content Placeholder 4"/>
          <p:cNvSpPr txBox="1"/>
          <p:nvPr/>
        </p:nvSpPr>
        <p:spPr>
          <a:xfrm>
            <a:off x="8346852" y="1858141"/>
            <a:ext cx="3698109" cy="3231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8000" tIns="45720" rIns="91440" bIns="45720" rtlCol="0">
            <a:noAutofit/>
          </a:bodyPr>
          <a:lstStyle>
            <a:lvl1pPr marL="2857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464F5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47065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254776"/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0297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68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SzPct val="65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3319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国</a:t>
            </a:r>
            <a:r>
              <a:rPr lang="zh-CN" altLang="en-US" sz="1400" b="1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家和地方支持体系</a:t>
            </a:r>
            <a:endParaRPr lang="en-US" sz="1400" b="1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zh-CN" altLang="en-US" sz="14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运用多种形式的研究证据解决本地优先事项</a:t>
            </a:r>
            <a:endParaRPr lang="en-US" sz="1400" dirty="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1297" y="4170124"/>
            <a:ext cx="732591" cy="7325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规划流程由五个工作组和一个指导规划组牵头，各工作组将起草五份文件，并征求反馈</a:t>
            </a:r>
            <a:endParaRPr lang="en-US" sz="23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7056" y="1390238"/>
          <a:ext cx="11757888" cy="241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5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工作组和规划组</a:t>
                      </a:r>
                      <a:endParaRPr lang="en-CA" sz="11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5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重点</a:t>
                      </a:r>
                      <a:endParaRPr lang="en-CA" sz="115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工作组一：需求方参与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50" b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促进证据生产者与使用者的合作，理解和满足用户的需求</a:t>
                      </a:r>
                      <a:endParaRPr lang="en-CA" sz="115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工作组二：数据共享和再利用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5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将“开展一次研究，回答不同背景的问题”成为常态化</a:t>
                      </a:r>
                      <a:endParaRPr lang="en-CA" sz="115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工作组三：安全、负责地使用人工智能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将证据综合推向技术前沿，</a:t>
                      </a:r>
                      <a:r>
                        <a:rPr lang="zh-CN" altLang="en-US" sz="115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充分发挥人员和资源的最大效益</a:t>
                      </a:r>
                      <a:endParaRPr lang="en-US" sz="115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工作组四：方法和流程创新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开发更及时、相关、低成本的综合方法和流程</a:t>
                      </a:r>
                      <a:endParaRPr lang="en-US" sz="115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工作组五：资源共享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建立全球合作网络，为重大社会问题提供和使用证据综合</a:t>
                      </a:r>
                      <a:endParaRPr lang="en-CA" sz="115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规划组一：指导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制定可行方案，使关键利益相关者在流程结束后继续设定和实现共同目标</a:t>
                      </a:r>
                      <a:endParaRPr lang="en-CA" sz="115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6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后续还将增加其他工作组</a:t>
                      </a:r>
                      <a:endParaRPr lang="en-CA" sz="11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CA" sz="115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6074" y="4060378"/>
          <a:ext cx="11758870" cy="15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3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zh-CN" altLang="en-US" sz="11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草案文件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zh-CN" altLang="en-US" sz="1100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征询意见时间</a:t>
                      </a:r>
                      <a:endParaRPr lang="en-CA" sz="1200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）各重点领域的能力概况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CA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CA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en-CA" sz="12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lang="zh-CN" alt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）各重点领域的能力成熟度评估和差距图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US" altLang="zh-CN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CA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12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en-CA" sz="12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</a:t>
                      </a:r>
                      <a:r>
                        <a:rPr lang="zh-CN" alt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）加强各重点领域的能力策略，包括能够快速见效且无风险的措施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US" altLang="zh-CN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CA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en-CA" sz="12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lang="zh-CN" alt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）各重点领域的影响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-</a:t>
                      </a:r>
                      <a:r>
                        <a:rPr lang="zh-CN" alt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投入矩阵及相关结论和建议</a:t>
                      </a:r>
                      <a:endParaRPr lang="en-CA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5E4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US" altLang="zh-CN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CA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21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en-CA" sz="12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5E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en-CA" altLang="zh-CN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r>
                        <a:rPr lang="zh-CN" altLang="en-US" sz="11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）各重点领域报告，包含成本分析及其他规划组的相关考虑，将在共识会议前分发给与会者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en-US" altLang="zh-CN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月</a:t>
                      </a:r>
                      <a:r>
                        <a:rPr lang="en-CA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</a:t>
                      </a:r>
                      <a:r>
                        <a:rPr lang="zh-CN" altLang="en-US" sz="1100" kern="100" dirty="0"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日</a:t>
                      </a:r>
                      <a:endParaRPr lang="en-CA" sz="1200" kern="100" dirty="0"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7375" y="31426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CA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2xpa1y3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purl.org/dc/elements/1.1/"/>
    <ds:schemaRef ds:uri="http://purl.org/dc/terms/"/>
    <ds:schemaRef ds:uri="http://schemas.microsoft.com/office/2006/documentManagement/types"/>
    <ds:schemaRef ds:uri="0408fcbc-2e10-4461-bee0-724c01b46ae9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/>
</ds:datastoreItem>
</file>

<file path=customXml/itemProps3.xml><?xml version="1.0" encoding="utf-8"?>
<ds:datastoreItem xmlns:ds="http://schemas.openxmlformats.org/officeDocument/2006/customXml" ds:itemID="{290A3FEE-4E95-40F5-A7D2-D696DE35F0E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1083</Words>
  <Application>Microsoft Macintosh PowerPoint</Application>
  <PresentationFormat>Widescreen</PresentationFormat>
  <Paragraphs>73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Courier New</vt:lpstr>
      <vt:lpstr>Times New Roman</vt:lpstr>
      <vt:lpstr>Wellcome</vt:lpstr>
      <vt:lpstr>Wingdings</vt:lpstr>
      <vt:lpstr>RISE</vt:lpstr>
      <vt:lpstr>ESN-CA</vt:lpstr>
      <vt:lpstr>GCESC</vt:lpstr>
      <vt:lpstr>ESIC 规划流程采用集体影响方法，首先就所需基础设施的共同议程达成共识</vt:lpstr>
      <vt:lpstr>ESIC 规划流程将吸引不同类型的“利益相关者”，尤其是图中左右两侧圈内的群体</vt:lpstr>
      <vt:lpstr>规划流程由五个工作组和一个指导规划组牵头，各工作组将起草五份文件，并征求反馈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475</cp:revision>
  <cp:lastPrinted>2023-05-24T15:22:00Z</cp:lastPrinted>
  <dcterms:created xsi:type="dcterms:W3CDTF">2017-04-21T15:41:00Z</dcterms:created>
  <dcterms:modified xsi:type="dcterms:W3CDTF">2025-02-21T18:16:11Z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ICV">
    <vt:lpwstr>AEE7EAC4B026476BBFF98C5E0B1AE379_12</vt:lpwstr>
  </property>
  <property fmtid="{D5CDD505-2E9C-101B-9397-08002B2CF9AE}" pid="6" name="KSOProductBuildVer">
    <vt:lpwstr>2052-12.1.0.20260</vt:lpwstr>
  </property>
</Properties>
</file>