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13"/>
  </p:notesMasterIdLst>
  <p:handoutMasterIdLst>
    <p:handoutMasterId r:id="rId14"/>
  </p:handoutMasterIdLst>
  <p:sldIdLst>
    <p:sldId id="1200" r:id="rId7"/>
    <p:sldId id="2066" r:id="rId8"/>
    <p:sldId id="2013" r:id="rId9"/>
    <p:sldId id="2070" r:id="rId10"/>
    <p:sldId id="2029" r:id="rId11"/>
    <p:sldId id="2040" r:id="rId12"/>
  </p:sldIdLst>
  <p:sldSz cx="12192000" cy="6858000"/>
  <p:notesSz cx="6858000" cy="9144000"/>
  <p:defaultTextStyle>
    <a:defPPr>
      <a:defRPr lang="a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39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6755" autoAdjust="0"/>
  </p:normalViewPr>
  <p:slideViewPr>
    <p:cSldViewPr snapToGrid="0" snapToObjects="1">
      <p:cViewPr varScale="1">
        <p:scale>
          <a:sx n="127" d="100"/>
          <a:sy n="127" d="100"/>
        </p:scale>
        <p:origin x="1192" y="192"/>
      </p:cViewPr>
      <p:guideLst>
        <p:guide orient="horz" pos="2137"/>
        <p:guide pos="3840"/>
        <p:guide pos="39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3/6/25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3/6/25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89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7C11621C-3EA7-C342-A130-13C6D43C8C01}" type="slidenum">
              <a:rPr kumimoji="0" lang="en-US" sz="11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976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3</a:t>
            </a:fld>
            <a:endParaRPr lang="en-US" dirty="0"/>
          </a:p>
        </p:txBody>
      </p:sp>
    </p:spTree>
    <p:extLst>
      <p:ext uri="{BB962C8B-B14F-4D97-AF65-F5344CB8AC3E}">
        <p14:creationId xmlns:p14="http://schemas.microsoft.com/office/powerpoint/2010/main" val="179321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0E0AE-61EB-E363-48FE-D39EBC5EA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9E8A0-9400-4633-C708-34F35377D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71E17-2D2F-5B5C-1700-42EABF86F28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1709221-7DCF-A927-4EC1-14FB0922B87F}"/>
              </a:ext>
            </a:extLst>
          </p:cNvPr>
          <p:cNvSpPr>
            <a:spLocks noGrp="1"/>
          </p:cNvSpPr>
          <p:nvPr>
            <p:ph type="sldNum" sz="quarter" idx="5"/>
          </p:nvPr>
        </p:nvSpPr>
        <p:spPr/>
        <p:txBody>
          <a:bodyPr/>
          <a:lstStyle/>
          <a:p>
            <a:fld id="{7C11621C-3EA7-C342-A130-13C6D43C8C01}" type="slidenum">
              <a:rPr lang="en-US" smtClean="0"/>
              <a:pPr/>
              <a:t>4</a:t>
            </a:fld>
            <a:endParaRPr lang="en-US"/>
          </a:p>
        </p:txBody>
      </p:sp>
    </p:spTree>
    <p:extLst>
      <p:ext uri="{BB962C8B-B14F-4D97-AF65-F5344CB8AC3E}">
        <p14:creationId xmlns:p14="http://schemas.microsoft.com/office/powerpoint/2010/main" val="411400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5</a:t>
            </a:fld>
            <a:endParaRPr lang="en-US" dirty="0"/>
          </a:p>
        </p:txBody>
      </p:sp>
    </p:spTree>
    <p:extLst>
      <p:ext uri="{BB962C8B-B14F-4D97-AF65-F5344CB8AC3E}">
        <p14:creationId xmlns:p14="http://schemas.microsoft.com/office/powerpoint/2010/main" val="238550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FFC98-752A-1B3B-307F-B7AC866C8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6FAB6-3E93-DC1A-0DCE-F2A84B55E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C611C-A0AD-8984-855C-3E85D9CAEA10}"/>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796F6F6-1EE3-FB76-7DAC-6CCA64F87266}"/>
              </a:ext>
            </a:extLst>
          </p:cNvPr>
          <p:cNvSpPr>
            <a:spLocks noGrp="1"/>
          </p:cNvSpPr>
          <p:nvPr>
            <p:ph type="sldNum" sz="quarter" idx="5"/>
          </p:nvPr>
        </p:nvSpPr>
        <p:spPr/>
        <p:txBody>
          <a:bodyPr/>
          <a:lstStyle/>
          <a:p>
            <a:fld id="{7C11621C-3EA7-C342-A130-13C6D43C8C01}" type="slidenum">
              <a:rPr lang="en-US" smtClean="0"/>
              <a:pPr/>
              <a:t>6</a:t>
            </a:fld>
            <a:endParaRPr lang="en-US"/>
          </a:p>
        </p:txBody>
      </p:sp>
    </p:spTree>
    <p:extLst>
      <p:ext uri="{BB962C8B-B14F-4D97-AF65-F5344CB8AC3E}">
        <p14:creationId xmlns:p14="http://schemas.microsoft.com/office/powerpoint/2010/main" val="2374345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hyperlink" Target="https://webtv.un.org/en/asset/k17/k170lx3fcb" TargetMode="External"/><Relationship Id="rId3" Type="http://schemas.openxmlformats.org/officeDocument/2006/relationships/hyperlink" Target="https://www.mcmasterforum.org/docs/default-source/evidence-commission/show-me-the-evidence_features.pdf" TargetMode="External"/><Relationship Id="rId7" Type="http://schemas.openxmlformats.org/officeDocument/2006/relationships/hyperlink" Target="https://wellcome.org/news/evidence-synthesis-infrastructure-collaborative" TargetMode="External"/><Relationship Id="rId12" Type="http://schemas.openxmlformats.org/officeDocument/2006/relationships/hyperlink" Target="https://www.ft.com/content/cd3dbce8-1c5e-40f2-b371-2649fe709487"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hyperlink" Target="https://www.ukri.org/opportunity/transforming-global-evidence-ai-driven-evidence-synthesis-for-policymaking/" TargetMode="External"/><Relationship Id="rId11" Type="http://schemas.openxmlformats.org/officeDocument/2006/relationships/hyperlink" Target="https://x.com/stianwestlake/status/1838120199100239939" TargetMode="External"/><Relationship Id="rId5" Type="http://schemas.openxmlformats.org/officeDocument/2006/relationships/hyperlink" Target="https://www.nature.com/articles/d41586-024-02991-5" TargetMode="External"/><Relationship Id="rId10" Type="http://schemas.openxmlformats.org/officeDocument/2006/relationships/hyperlink" Target="https://www.sdgsynthesiscoalition.org/news/us74-million-new-investments-sdg-evidence-be-announced" TargetMode="External"/><Relationship Id="rId4" Type="http://schemas.openxmlformats.org/officeDocument/2006/relationships/hyperlink" Target="https://www.bi.team/publications/international-collaboration-evidence/" TargetMode="External"/><Relationship Id="rId9" Type="http://schemas.openxmlformats.org/officeDocument/2006/relationships/hyperlink" Target="https://www.nature.com/articles/d41586-024-03100-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hedocs.worldbank.org/en/doc/231d98251cf326922518be0cbe306fdc-0200022023/related/GEEAP-Smart-Buys-2023-2-pages.pdf"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hyperlink" Target="https://ies.ed.gov/ncee/WWC/Search/Products?productType=2" TargetMode="External"/><Relationship Id="rId4" Type="http://schemas.openxmlformats.org/officeDocument/2006/relationships/hyperlink" Target="https://educationendowmentfoundation.org.uk/education-evidence/teaching-learning-toolki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3C2C0-3406-CF4F-7543-B2F83D9C5BB6}"/>
              </a:ext>
            </a:extLst>
          </p:cNvPr>
          <p:cNvSpPr txBox="1"/>
          <p:nvPr/>
        </p:nvSpPr>
        <p:spPr>
          <a:xfrm>
            <a:off x="27425" y="1313513"/>
            <a:ext cx="11883753" cy="3947234"/>
          </a:xfrm>
          <a:prstGeom prst="rect">
            <a:avLst/>
          </a:prstGeom>
          <a:noFill/>
        </p:spPr>
        <p:txBody>
          <a:bodyPr wrap="square">
            <a:spAutoFit/>
          </a:bodyPr>
          <a:lstStyle/>
          <a:p>
            <a:pPr marL="447675" marR="0" lvl="0" indent="-271463" algn="r" defTabSz="609585" rtl="1"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ar"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قمة حلول المناخ التي أقيمت في برلين، </a:t>
            </a:r>
            <a:r>
              <a:rPr lang="ar" sz="1700" dirty="0">
                <a:solidFill>
                  <a:srgbClr val="254776"/>
                </a:solidFill>
                <a:latin typeface="Arial" panose="020B0604020202020204" pitchFamily="34" charset="0"/>
                <a:cs typeface="Arial" panose="020B0604020202020204" pitchFamily="34" charset="0"/>
              </a:rPr>
              <a:t>حيث بدأت تظهر أفكار جريئة حول الحاجة إلى مجموعات واسعة النطاق من الأدلة الحية المدعومة بالذكاء الاصطناعي</a:t>
            </a:r>
          </a:p>
          <a:p>
            <a:pPr marL="447675" marR="0" lvl="0" indent="-271463" algn="r" defTabSz="609585" rtl="1" eaLnBrk="1" fontAlgn="auto" latinLnBrk="0" hangingPunct="1">
              <a:spcBef>
                <a:spcPts val="0"/>
              </a:spcBef>
              <a:spcAft>
                <a:spcPts val="300"/>
              </a:spcAft>
              <a:buClrTx/>
              <a:buSzTx/>
              <a:buFont typeface="Arial" panose="020B0604020202020204" pitchFamily="34" charset="0"/>
              <a:buChar char="•"/>
              <a:tabLst>
                <a:tab pos="447675" algn="l"/>
              </a:tabLst>
              <a:defRPr/>
            </a:pPr>
            <a:r>
              <a:rPr lang="ar" sz="1700" dirty="0">
                <a:solidFill>
                  <a:srgbClr val="254776"/>
                </a:solidFill>
                <a:latin typeface="Arial" panose="020B0604020202020204" pitchFamily="34" charset="0"/>
                <a:cs typeface="Arial" panose="020B0604020202020204" pitchFamily="34" charset="0"/>
              </a:rPr>
              <a:t>"أرني" الإجماع على الأدلة المنشورة، والذي ساعد "أصحاب المصلحة" الرئيسيين على وصف مستقبل أفضل بشكل مشترك وطمأن الممولين إلى وجود "مشكلة مالية" وليس "مشكلة بشرية"</a:t>
            </a:r>
          </a:p>
          <a:p>
            <a:pPr marL="447675" marR="0" lvl="0" indent="-271463" algn="r" defTabSz="609585" rtl="1"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ar"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قمة الأدلة العالمية في براغ، حيث التزم قادة من كامبل وكوكرين وجيه بي آي بالعمل </a:t>
            </a:r>
            <a:r>
              <a:rPr lang="ar" sz="1700" dirty="0">
                <a:solidFill>
                  <a:srgbClr val="254776"/>
                </a:solidFill>
                <a:latin typeface="Arial" panose="020B0604020202020204" pitchFamily="34" charset="0"/>
                <a:cs typeface="Arial" panose="020B0604020202020204" pitchFamily="34" charset="0"/>
              </a:rPr>
              <a:t>مع تحالف واسع من الشركاء </a:t>
            </a:r>
            <a:r>
              <a:rPr kumimoji="0" lang="ar"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لتصميم وتحسين التغيير التدريجي</a:t>
            </a:r>
          </a:p>
          <a:p>
            <a:pPr marL="447675" marR="0" lvl="0" indent="-271463" algn="r" defTabSz="609585" rtl="1"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ar"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قمة المستقبل في نيويورك، حيث تم الإعلان عن إنجاز كبير، مما أدى إلى إطلاق عملية التخطيط للتعاون في مجال البنية التحتية لتجميع الأدلة (ESIC) والتي تجري </a:t>
            </a:r>
            <a:r>
              <a:rPr kumimoji="0" lang="ar-LB"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حاليا</a:t>
            </a:r>
            <a:endParaRPr kumimoji="0" lang="ar"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719138" lvl="1" indent="-271463" algn="r" rtl="1">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lgn="r" rtl="1">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lgn="r" rtl="1">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lgn="r" rtl="1">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lgn="r" rtl="1">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447675" lvl="1" algn="r" rtl="1">
              <a:spcAft>
                <a:spcPts val="300"/>
              </a:spcAft>
              <a:buSzPct val="65000"/>
              <a:tabLst>
                <a:tab pos="447675" algn="l"/>
              </a:tabLst>
              <a:defRPr/>
            </a:pPr>
            <a:br>
              <a:rPr lang="en-US" sz="1600" dirty="0">
                <a:solidFill>
                  <a:srgbClr val="254776"/>
                </a:solidFill>
                <a:latin typeface="Arial" panose="020B0604020202020204" pitchFamily="34" charset="0"/>
                <a:cs typeface="Arial" panose="020B0604020202020204" pitchFamily="34" charset="0"/>
              </a:rPr>
            </a:br>
            <a:endParaRPr kumimoji="0" lang="en-US" sz="105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447675" marR="0" lvl="0" indent="-271463" algn="r" defTabSz="609585" rtl="1" eaLnBrk="1" fontAlgn="auto" latinLnBrk="0" hangingPunct="1">
              <a:spcBef>
                <a:spcPts val="0"/>
              </a:spcBef>
              <a:spcAft>
                <a:spcPts val="300"/>
              </a:spcAft>
              <a:buClrTx/>
              <a:buSzTx/>
              <a:buFont typeface="Arial" panose="020B0604020202020204" pitchFamily="34" charset="0"/>
              <a:buChar char="•"/>
              <a:tabLst>
                <a:tab pos="447675" algn="l"/>
              </a:tabLst>
              <a:defRPr/>
            </a:pPr>
            <a:endPar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p:txBody>
      </p:sp>
      <p:sp>
        <p:nvSpPr>
          <p:cNvPr id="2" name="Title 14">
            <a:extLst>
              <a:ext uri="{FF2B5EF4-FFF2-40B4-BE49-F238E27FC236}">
                <a16:creationId xmlns:a16="http://schemas.microsoft.com/office/drawing/2014/main" id="{84EECF26-E903-39C5-DC35-C5602C649EA3}"/>
              </a:ext>
            </a:extLst>
          </p:cNvPr>
          <p:cNvSpPr txBox="1">
            <a:spLocks/>
          </p:cNvSpPr>
          <p:nvPr/>
        </p:nvSpPr>
        <p:spPr>
          <a:xfrm>
            <a:off x="267857" y="97077"/>
            <a:ext cx="11505789"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algn="r" defTabSz="914400" rtl="1" hangingPunct="0">
              <a:spcBef>
                <a:spcPts val="0"/>
              </a:spcBef>
              <a:defRPr/>
            </a:pPr>
            <a:r>
              <a:rPr lang="ar" kern="0" dirty="0">
                <a:latin typeface="Arial"/>
                <a:cs typeface="Arial" panose="020B0604020202020204" pitchFamily="34" charset="0"/>
                <a:sym typeface="Arial"/>
              </a:rPr>
              <a:t>أربعة أحداث في عام 2024 توجت باختراق، ألا وهو نية تمويل</a:t>
            </a:r>
          </a:p>
          <a:p>
            <a:pPr algn="r" defTabSz="914400" rtl="1" hangingPunct="0">
              <a:spcBef>
                <a:spcPts val="0"/>
              </a:spcBef>
              <a:defRPr/>
            </a:pPr>
            <a:r>
              <a:rPr lang="ar" kern="0" dirty="0">
                <a:latin typeface="Arial"/>
                <a:cs typeface="Arial" panose="020B0604020202020204" pitchFamily="34" charset="0"/>
                <a:sym typeface="Arial"/>
              </a:rPr>
              <a:t>"البنية التحتية التعاونية لتجميع الأدلة" (أو ESIC)</a:t>
            </a:r>
          </a:p>
        </p:txBody>
      </p:sp>
      <p:sp>
        <p:nvSpPr>
          <p:cNvPr id="10" name="Slide Number Placeholder 4">
            <a:extLst>
              <a:ext uri="{FF2B5EF4-FFF2-40B4-BE49-F238E27FC236}">
                <a16:creationId xmlns:a16="http://schemas.microsoft.com/office/drawing/2014/main" id="{AE4B8F62-458C-53D9-04B8-60526857A0AC}"/>
              </a:ext>
            </a:extLst>
          </p:cNvPr>
          <p:cNvSpPr>
            <a:spLocks noGrp="1"/>
          </p:cNvSpPr>
          <p:nvPr>
            <p:ph type="sldNum" sz="quarter" idx="4"/>
          </p:nvPr>
        </p:nvSpPr>
        <p:spPr/>
        <p:txBody>
          <a:bodyPr/>
          <a:lstStyle/>
          <a:p>
            <a:fld id="{E2CB33EA-91D6-F140-A440-0A130B2A34DE}" type="slidenum">
              <a:rPr lang="en-US" smtClean="0"/>
              <a:pPr/>
              <a:t>1</a:t>
            </a:fld>
            <a:endParaRPr lang="en-US" dirty="0"/>
          </a:p>
        </p:txBody>
      </p:sp>
      <p:grpSp>
        <p:nvGrpSpPr>
          <p:cNvPr id="28" name="Group 27">
            <a:extLst>
              <a:ext uri="{FF2B5EF4-FFF2-40B4-BE49-F238E27FC236}">
                <a16:creationId xmlns:a16="http://schemas.microsoft.com/office/drawing/2014/main" id="{2B022077-B66B-CB72-F56C-B32D7B3BA3EE}"/>
              </a:ext>
            </a:extLst>
          </p:cNvPr>
          <p:cNvGrpSpPr/>
          <p:nvPr/>
        </p:nvGrpSpPr>
        <p:grpSpPr>
          <a:xfrm>
            <a:off x="2055846" y="4019509"/>
            <a:ext cx="9855332" cy="1613788"/>
            <a:chOff x="325983" y="3096462"/>
            <a:chExt cx="10991874" cy="1799895"/>
          </a:xfrm>
        </p:grpSpPr>
        <p:pic>
          <p:nvPicPr>
            <p:cNvPr id="4" name="Picture 3" descr="A logo with arrows and text&#10;&#10;Description automatically generated">
              <a:extLst>
                <a:ext uri="{FF2B5EF4-FFF2-40B4-BE49-F238E27FC236}">
                  <a16:creationId xmlns:a16="http://schemas.microsoft.com/office/drawing/2014/main" id="{5B71DE56-2A12-67E7-E1E6-0C26F360262A}"/>
                </a:ext>
              </a:extLst>
            </p:cNvPr>
            <p:cNvPicPr>
              <a:picLocks noChangeAspect="1"/>
            </p:cNvPicPr>
            <p:nvPr/>
          </p:nvPicPr>
          <p:blipFill>
            <a:blip r:embed="rId3"/>
            <a:stretch>
              <a:fillRect/>
            </a:stretch>
          </p:blipFill>
          <p:spPr>
            <a:xfrm>
              <a:off x="325983" y="4009471"/>
              <a:ext cx="1943215" cy="860400"/>
            </a:xfrm>
            <a:prstGeom prst="rect">
              <a:avLst/>
            </a:prstGeom>
          </p:spPr>
        </p:pic>
        <p:pic>
          <p:nvPicPr>
            <p:cNvPr id="6" name="Graphic 5">
              <a:extLst>
                <a:ext uri="{FF2B5EF4-FFF2-40B4-BE49-F238E27FC236}">
                  <a16:creationId xmlns:a16="http://schemas.microsoft.com/office/drawing/2014/main" id="{AF330DC6-92CA-4F24-96F4-DD0FEC39A23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20673"/>
            <a:stretch/>
          </p:blipFill>
          <p:spPr>
            <a:xfrm>
              <a:off x="7012623" y="4188093"/>
              <a:ext cx="1975710" cy="643188"/>
            </a:xfrm>
            <a:prstGeom prst="rect">
              <a:avLst/>
            </a:prstGeom>
          </p:spPr>
        </p:pic>
        <p:pic>
          <p:nvPicPr>
            <p:cNvPr id="7" name="Graphic 6">
              <a:extLst>
                <a:ext uri="{FF2B5EF4-FFF2-40B4-BE49-F238E27FC236}">
                  <a16:creationId xmlns:a16="http://schemas.microsoft.com/office/drawing/2014/main" id="{2B8195B8-6958-13A0-93ED-37216ECB27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5387" y="4056911"/>
              <a:ext cx="1247509" cy="839446"/>
            </a:xfrm>
            <a:prstGeom prst="rect">
              <a:avLst/>
            </a:prstGeom>
          </p:spPr>
        </p:pic>
        <p:cxnSp>
          <p:nvCxnSpPr>
            <p:cNvPr id="11" name="Straight Connector 10">
              <a:extLst>
                <a:ext uri="{FF2B5EF4-FFF2-40B4-BE49-F238E27FC236}">
                  <a16:creationId xmlns:a16="http://schemas.microsoft.com/office/drawing/2014/main" id="{BD0AAF80-64CA-89F6-2230-6D52D9CEBA81}"/>
                </a:ext>
              </a:extLst>
            </p:cNvPr>
            <p:cNvCxnSpPr>
              <a:cxnSpLocks/>
            </p:cNvCxnSpPr>
            <p:nvPr/>
          </p:nvCxnSpPr>
          <p:spPr>
            <a:xfrm>
              <a:off x="387860" y="3533422"/>
              <a:ext cx="10929997" cy="0"/>
            </a:xfrm>
            <a:prstGeom prst="line">
              <a:avLst/>
            </a:prstGeom>
            <a:ln w="66675" cap="rnd">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C734D1B1-08C3-A241-1331-4EC7FBD973BF}"/>
                </a:ext>
              </a:extLst>
            </p:cNvPr>
            <p:cNvGrpSpPr/>
            <p:nvPr/>
          </p:nvGrpSpPr>
          <p:grpSpPr>
            <a:xfrm>
              <a:off x="3112809" y="3221456"/>
              <a:ext cx="5192488" cy="612781"/>
              <a:chOff x="3112809" y="3221456"/>
              <a:chExt cx="5192488" cy="612781"/>
            </a:xfrm>
          </p:grpSpPr>
          <p:sp>
            <p:nvSpPr>
              <p:cNvPr id="14" name="Oval 13">
                <a:extLst>
                  <a:ext uri="{FF2B5EF4-FFF2-40B4-BE49-F238E27FC236}">
                    <a16:creationId xmlns:a16="http://schemas.microsoft.com/office/drawing/2014/main" id="{1235F3A3-0A3D-9D2B-4915-7AD440FB6EB1}"/>
                  </a:ext>
                </a:extLst>
              </p:cNvPr>
              <p:cNvSpPr/>
              <p:nvPr/>
            </p:nvSpPr>
            <p:spPr>
              <a:xfrm>
                <a:off x="311280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D275A7-34C6-B3B6-0891-F25E88899514}"/>
                  </a:ext>
                </a:extLst>
              </p:cNvPr>
              <p:cNvSpPr/>
              <p:nvPr/>
            </p:nvSpPr>
            <p:spPr>
              <a:xfrm>
                <a:off x="5293631" y="322145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CF2670-0120-5EDE-1797-CAECD19D285A}"/>
                  </a:ext>
                </a:extLst>
              </p:cNvPr>
              <p:cNvSpPr/>
              <p:nvPr/>
            </p:nvSpPr>
            <p:spPr>
              <a:xfrm>
                <a:off x="744014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F319808A-491B-BED4-FB63-74712F80039D}"/>
                </a:ext>
              </a:extLst>
            </p:cNvPr>
            <p:cNvSpPr/>
            <p:nvPr/>
          </p:nvSpPr>
          <p:spPr>
            <a:xfrm>
              <a:off x="865017"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0B25B6-A98B-7976-0B8B-6A9F9DB21162}"/>
                </a:ext>
              </a:extLst>
            </p:cNvPr>
            <p:cNvSpPr/>
            <p:nvPr/>
          </p:nvSpPr>
          <p:spPr>
            <a:xfrm>
              <a:off x="528983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D7F575D-0194-B9AB-6A9C-3198D83031EC}"/>
                </a:ext>
              </a:extLst>
            </p:cNvPr>
            <p:cNvSpPr/>
            <p:nvPr/>
          </p:nvSpPr>
          <p:spPr>
            <a:xfrm>
              <a:off x="745350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6E1EC0-FA84-BACD-4750-27A0C989ECB0}"/>
                </a:ext>
              </a:extLst>
            </p:cNvPr>
            <p:cNvSpPr txBox="1"/>
            <p:nvPr/>
          </p:nvSpPr>
          <p:spPr>
            <a:xfrm>
              <a:off x="7578757" y="3216668"/>
              <a:ext cx="635494" cy="523220"/>
            </a:xfrm>
            <a:prstGeom prst="rect">
              <a:avLst/>
            </a:prstGeom>
            <a:noFill/>
          </p:spPr>
          <p:txBody>
            <a:bodyPr wrap="square" rtlCol="0">
              <a:spAutoFit/>
            </a:bodyPr>
            <a:lstStyle/>
            <a:p>
              <a:pPr algn="ctr"/>
              <a:r>
                <a:rPr lang="ar" sz="1400" dirty="0"/>
                <a:t>يونيو</a:t>
              </a:r>
            </a:p>
            <a:p>
              <a:pPr algn="ctr"/>
              <a:r>
                <a:rPr lang="ar" sz="1400" dirty="0"/>
                <a:t>9-12</a:t>
              </a:r>
            </a:p>
          </p:txBody>
        </p:sp>
        <p:sp>
          <p:nvSpPr>
            <p:cNvPr id="25" name="TextBox 24">
              <a:extLst>
                <a:ext uri="{FF2B5EF4-FFF2-40B4-BE49-F238E27FC236}">
                  <a16:creationId xmlns:a16="http://schemas.microsoft.com/office/drawing/2014/main" id="{4FA43B0A-9156-8138-DBA6-86946441EFE9}"/>
                </a:ext>
              </a:extLst>
            </p:cNvPr>
            <p:cNvSpPr txBox="1"/>
            <p:nvPr/>
          </p:nvSpPr>
          <p:spPr>
            <a:xfrm>
              <a:off x="5344220" y="3267001"/>
              <a:ext cx="755350" cy="583559"/>
            </a:xfrm>
            <a:prstGeom prst="rect">
              <a:avLst/>
            </a:prstGeom>
            <a:noFill/>
          </p:spPr>
          <p:txBody>
            <a:bodyPr wrap="square" rtlCol="0">
              <a:spAutoFit/>
            </a:bodyPr>
            <a:lstStyle/>
            <a:p>
              <a:pPr algn="ctr"/>
              <a:r>
                <a:rPr lang="ar" sz="1400" dirty="0"/>
                <a:t>سبتمبر</a:t>
              </a:r>
            </a:p>
            <a:p>
              <a:pPr algn="ctr"/>
              <a:r>
                <a:rPr lang="ar" sz="1400" dirty="0"/>
                <a:t>4</a:t>
              </a:r>
            </a:p>
          </p:txBody>
        </p:sp>
        <p:sp>
          <p:nvSpPr>
            <p:cNvPr id="26" name="TextBox 25">
              <a:extLst>
                <a:ext uri="{FF2B5EF4-FFF2-40B4-BE49-F238E27FC236}">
                  <a16:creationId xmlns:a16="http://schemas.microsoft.com/office/drawing/2014/main" id="{E14CA060-5C2E-D759-9856-053AAB977C76}"/>
                </a:ext>
              </a:extLst>
            </p:cNvPr>
            <p:cNvSpPr txBox="1"/>
            <p:nvPr/>
          </p:nvSpPr>
          <p:spPr>
            <a:xfrm>
              <a:off x="928041" y="3220437"/>
              <a:ext cx="745475" cy="583559"/>
            </a:xfrm>
            <a:prstGeom prst="rect">
              <a:avLst/>
            </a:prstGeom>
            <a:noFill/>
          </p:spPr>
          <p:txBody>
            <a:bodyPr wrap="square" rtlCol="0">
              <a:spAutoFit/>
            </a:bodyPr>
            <a:lstStyle/>
            <a:p>
              <a:pPr algn="ctr"/>
              <a:r>
                <a:rPr lang="ar" sz="1400" dirty="0"/>
                <a:t>سبتمبر</a:t>
              </a:r>
            </a:p>
            <a:p>
              <a:pPr algn="ctr"/>
              <a:r>
                <a:rPr lang="ar" sz="1400" dirty="0"/>
                <a:t>23-24</a:t>
              </a:r>
            </a:p>
          </p:txBody>
        </p:sp>
      </p:grpSp>
      <p:sp>
        <p:nvSpPr>
          <p:cNvPr id="9" name="Oval 8">
            <a:extLst>
              <a:ext uri="{FF2B5EF4-FFF2-40B4-BE49-F238E27FC236}">
                <a16:creationId xmlns:a16="http://schemas.microsoft.com/office/drawing/2014/main" id="{F76A9120-A4A8-F0A2-D2BE-02BF07E1D683}"/>
              </a:ext>
            </a:extLst>
          </p:cNvPr>
          <p:cNvSpPr/>
          <p:nvPr/>
        </p:nvSpPr>
        <p:spPr>
          <a:xfrm>
            <a:off x="4525652" y="4018242"/>
            <a:ext cx="775693" cy="775693"/>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BC547D-BD17-E6D7-297F-360157A70F17}"/>
              </a:ext>
            </a:extLst>
          </p:cNvPr>
          <p:cNvSpPr txBox="1"/>
          <p:nvPr/>
        </p:nvSpPr>
        <p:spPr>
          <a:xfrm>
            <a:off x="4588357" y="4139061"/>
            <a:ext cx="650282" cy="523220"/>
          </a:xfrm>
          <a:prstGeom prst="rect">
            <a:avLst/>
          </a:prstGeom>
          <a:noFill/>
        </p:spPr>
        <p:txBody>
          <a:bodyPr wrap="square" rtlCol="0">
            <a:spAutoFit/>
          </a:bodyPr>
          <a:lstStyle/>
          <a:p>
            <a:pPr algn="ctr"/>
            <a:r>
              <a:rPr lang="ar" sz="1400" dirty="0"/>
              <a:t>سبتمبر</a:t>
            </a:r>
          </a:p>
          <a:p>
            <a:pPr algn="ctr"/>
            <a:r>
              <a:rPr lang="ar" sz="1400" dirty="0"/>
              <a:t>10-13</a:t>
            </a:r>
          </a:p>
        </p:txBody>
      </p:sp>
      <p:sp>
        <p:nvSpPr>
          <p:cNvPr id="17" name="TextBox 16">
            <a:extLst>
              <a:ext uri="{FF2B5EF4-FFF2-40B4-BE49-F238E27FC236}">
                <a16:creationId xmlns:a16="http://schemas.microsoft.com/office/drawing/2014/main" id="{952D21F6-DD9B-5291-5DA1-02C6470643F5}"/>
              </a:ext>
            </a:extLst>
          </p:cNvPr>
          <p:cNvSpPr txBox="1"/>
          <p:nvPr/>
        </p:nvSpPr>
        <p:spPr>
          <a:xfrm>
            <a:off x="5909247" y="5006581"/>
            <a:ext cx="1969163" cy="784830"/>
          </a:xfrm>
          <a:prstGeom prst="rect">
            <a:avLst/>
          </a:prstGeom>
          <a:noFill/>
        </p:spPr>
        <p:txBody>
          <a:bodyPr wrap="square" rtlCol="0">
            <a:spAutoFit/>
          </a:bodyPr>
          <a:lstStyle/>
          <a:p>
            <a:pPr algn="ctr"/>
            <a:r>
              <a:rPr lang="ar" sz="1500" dirty="0"/>
              <a:t>"أرني </a:t>
            </a:r>
            <a:br>
              <a:rPr lang="en-US" sz="1500" dirty="0"/>
            </a:br>
            <a:r>
              <a:rPr lang="ar" sz="1500" dirty="0"/>
              <a:t>الدليل"</a:t>
            </a:r>
            <a:endParaRPr lang="en-CA" sz="1500" dirty="0"/>
          </a:p>
        </p:txBody>
      </p:sp>
      <p:sp>
        <p:nvSpPr>
          <p:cNvPr id="5" name="TextBox 4">
            <a:extLst>
              <a:ext uri="{FF2B5EF4-FFF2-40B4-BE49-F238E27FC236}">
                <a16:creationId xmlns:a16="http://schemas.microsoft.com/office/drawing/2014/main" id="{70733852-FC66-0E41-ED3F-B9CC868FA6B0}"/>
              </a:ext>
            </a:extLst>
          </p:cNvPr>
          <p:cNvSpPr txBox="1"/>
          <p:nvPr/>
        </p:nvSpPr>
        <p:spPr>
          <a:xfrm>
            <a:off x="9722093" y="3880623"/>
            <a:ext cx="2469907" cy="1686165"/>
          </a:xfrm>
          <a:prstGeom prst="rect">
            <a:avLst/>
          </a:prstGeom>
          <a:solidFill>
            <a:schemeClr val="bg1"/>
          </a:solidFill>
        </p:spPr>
        <p:txBody>
          <a:bodyPr wrap="square" rtlCol="0">
            <a:spAutoFit/>
          </a:bodyPr>
          <a:lstStyle/>
          <a:p>
            <a:endParaRPr lang="en-US" dirty="0"/>
          </a:p>
        </p:txBody>
      </p:sp>
      <p:pic>
        <p:nvPicPr>
          <p:cNvPr id="18" name="Picture 17" descr="A blue line on a white background&#10;&#10;Description automatically generated">
            <a:extLst>
              <a:ext uri="{FF2B5EF4-FFF2-40B4-BE49-F238E27FC236}">
                <a16:creationId xmlns:a16="http://schemas.microsoft.com/office/drawing/2014/main" id="{C348343E-89EE-9D81-A3F2-7360624B1558}"/>
              </a:ext>
            </a:extLst>
          </p:cNvPr>
          <p:cNvPicPr>
            <a:picLocks noChangeAspect="1"/>
          </p:cNvPicPr>
          <p:nvPr/>
        </p:nvPicPr>
        <p:blipFill>
          <a:blip r:embed="rId8"/>
          <a:stretch>
            <a:fillRect/>
          </a:stretch>
        </p:blipFill>
        <p:spPr>
          <a:xfrm>
            <a:off x="9238811" y="4161174"/>
            <a:ext cx="906856" cy="671745"/>
          </a:xfrm>
          <a:prstGeom prst="rect">
            <a:avLst/>
          </a:prstGeom>
        </p:spPr>
      </p:pic>
    </p:spTree>
    <p:extLst>
      <p:ext uri="{BB962C8B-B14F-4D97-AF65-F5344CB8AC3E}">
        <p14:creationId xmlns:p14="http://schemas.microsoft.com/office/powerpoint/2010/main" val="90275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4D9C-A647-C8D2-387C-6D2544160F09}"/>
              </a:ext>
            </a:extLst>
          </p:cNvPr>
          <p:cNvSpPr>
            <a:spLocks noGrp="1"/>
          </p:cNvSpPr>
          <p:nvPr>
            <p:ph type="title"/>
          </p:nvPr>
        </p:nvSpPr>
        <p:spPr/>
        <p:txBody>
          <a:bodyPr>
            <a:noAutofit/>
          </a:bodyPr>
          <a:lstStyle/>
          <a:p>
            <a:pPr algn="r" rtl="1"/>
            <a:r>
              <a:rPr lang="ar" sz="2700" dirty="0">
                <a:solidFill>
                  <a:schemeClr val="tx1"/>
                </a:solidFill>
              </a:rPr>
              <a:t>ساعد بيان الإجماع في تعزيز قضية التغيير</a:t>
            </a:r>
          </a:p>
        </p:txBody>
      </p:sp>
      <p:sp>
        <p:nvSpPr>
          <p:cNvPr id="8" name="Content Placeholder 7">
            <a:extLst>
              <a:ext uri="{FF2B5EF4-FFF2-40B4-BE49-F238E27FC236}">
                <a16:creationId xmlns:a16="http://schemas.microsoft.com/office/drawing/2014/main" id="{6CB38AB1-C930-C1D7-DAE9-7F1794F74702}"/>
              </a:ext>
            </a:extLst>
          </p:cNvPr>
          <p:cNvSpPr>
            <a:spLocks noGrp="1"/>
          </p:cNvSpPr>
          <p:nvPr>
            <p:ph idx="4294967295"/>
          </p:nvPr>
        </p:nvSpPr>
        <p:spPr>
          <a:xfrm>
            <a:off x="3651138" y="1425508"/>
            <a:ext cx="8169275" cy="4903788"/>
          </a:xfrm>
        </p:spPr>
        <p:txBody>
          <a:bodyPr/>
          <a:lstStyle/>
          <a:p>
            <a:pPr marL="0" indent="0" algn="r" rtl="1">
              <a:spcAft>
                <a:spcPts val="300"/>
              </a:spcAft>
              <a:buClr>
                <a:srgbClr val="244776"/>
              </a:buClr>
              <a:buNone/>
            </a:pPr>
            <a:r>
              <a:rPr lang="ar" sz="1800" dirty="0">
                <a:solidFill>
                  <a:srgbClr val="FF0000"/>
                </a:solidFill>
              </a:rPr>
              <a:t>أرني </a:t>
            </a:r>
            <a:r>
              <a:rPr lang="ar" sz="1800" dirty="0">
                <a:solidFill>
                  <a:schemeClr val="tx1"/>
                </a:solidFill>
              </a:rPr>
              <a:t>الدليل </a:t>
            </a:r>
            <a:r>
              <a:rPr lang="ar" dirty="0">
                <a:solidFill>
                  <a:schemeClr val="tx1"/>
                </a:solidFill>
              </a:rPr>
              <a:t>: </a:t>
            </a:r>
            <a:r>
              <a:rPr lang="ar" sz="1800" dirty="0">
                <a:solidFill>
                  <a:schemeClr val="tx1"/>
                </a:solidFill>
              </a:rPr>
              <a:t>ميزات النهج الذي يوفر أدلة بحثية موثوقة لأولئك الذين يحتاجون إليها</a:t>
            </a:r>
            <a:endParaRPr lang="en-US" dirty="0">
              <a:solidFill>
                <a:schemeClr val="tx1"/>
              </a:solidFill>
            </a:endParaRPr>
          </a:p>
          <a:p>
            <a:pPr marL="357188" indent="-357188" algn="r" rtl="1">
              <a:spcAft>
                <a:spcPts val="300"/>
              </a:spcAft>
              <a:buClr>
                <a:srgbClr val="244776"/>
              </a:buClr>
              <a:buFont typeface="+mj-lt"/>
              <a:buAutoNum type="arabicParenR"/>
            </a:pPr>
            <a:r>
              <a:rPr lang="ar" dirty="0">
                <a:solidFill>
                  <a:srgbClr val="FF0000"/>
                </a:solidFill>
              </a:rPr>
              <a:t>دعم </a:t>
            </a:r>
            <a:r>
              <a:rPr lang="ar" dirty="0">
                <a:solidFill>
                  <a:schemeClr val="tx1"/>
                </a:solidFill>
              </a:rPr>
              <a:t>الأنظمة على المستوى الوطني (والمحلي) التي تستخدم العديد </a:t>
            </a:r>
            <a:br>
              <a:rPr lang="en-US" dirty="0">
                <a:solidFill>
                  <a:schemeClr val="tx1"/>
                </a:solidFill>
              </a:rPr>
            </a:br>
            <a:r>
              <a:rPr lang="ar" dirty="0">
                <a:solidFill>
                  <a:schemeClr val="tx1"/>
                </a:solidFill>
              </a:rPr>
              <a:t>من أشكال الأدلة البحثية للمساعدة في معالجة الأولويات المحلية</a:t>
            </a:r>
          </a:p>
          <a:p>
            <a:pPr marL="357188" indent="-357188" algn="r" rtl="1">
              <a:spcAft>
                <a:spcPts val="300"/>
              </a:spcAft>
              <a:buAutoNum type="arabicParenR" startAt="2"/>
              <a:tabLst>
                <a:tab pos="266673" algn="l"/>
              </a:tabLst>
            </a:pPr>
            <a:r>
              <a:rPr lang="ar" b="1" dirty="0">
                <a:solidFill>
                  <a:srgbClr val="FF0000"/>
                </a:solidFill>
              </a:rPr>
              <a:t>بذل </a:t>
            </a:r>
            <a:r>
              <a:rPr lang="ar" b="1" dirty="0">
                <a:solidFill>
                  <a:schemeClr val="tx1"/>
                </a:solidFill>
              </a:rPr>
              <a:t>جهود عالمية منسجمة تسهل التعلم من الآخرين حول العالم</a:t>
            </a:r>
            <a:endParaRPr lang="en-US" dirty="0">
              <a:solidFill>
                <a:schemeClr val="tx1"/>
              </a:solidFill>
            </a:endParaRPr>
          </a:p>
          <a:p>
            <a:pPr marL="357188" indent="-357188" algn="r" rtl="1">
              <a:spcAft>
                <a:spcPts val="300"/>
              </a:spcAft>
              <a:buClr>
                <a:srgbClr val="254776"/>
              </a:buClr>
              <a:buFont typeface="+mj-lt"/>
              <a:buAutoNum type="arabicParenR" startAt="3"/>
              <a:tabLst>
                <a:tab pos="266673" algn="l"/>
              </a:tabLst>
            </a:pPr>
            <a:r>
              <a:rPr lang="ar" dirty="0">
                <a:solidFill>
                  <a:srgbClr val="FF0000"/>
                </a:solidFill>
              </a:rPr>
              <a:t>إن </a:t>
            </a:r>
            <a:r>
              <a:rPr lang="ar" dirty="0">
                <a:solidFill>
                  <a:schemeClr val="tx1"/>
                </a:solidFill>
              </a:rPr>
              <a:t>مناهج العلوم القلمية تجعل من المعتاد البناء على ما فعله الآخرون</a:t>
            </a:r>
          </a:p>
          <a:p>
            <a:pPr marL="357188" indent="-357188" algn="r" rtl="1">
              <a:spcAft>
                <a:spcPts val="300"/>
              </a:spcAft>
              <a:buClr>
                <a:srgbClr val="254776"/>
              </a:buClr>
              <a:buFont typeface="+mj-lt"/>
              <a:buAutoNum type="arabicParenR" startAt="3"/>
              <a:tabLst>
                <a:tab pos="266673" algn="l"/>
              </a:tabLst>
            </a:pPr>
            <a:r>
              <a:rPr lang="ar" dirty="0">
                <a:solidFill>
                  <a:srgbClr val="FF0000"/>
                </a:solidFill>
              </a:rPr>
              <a:t>النفايات </a:t>
            </a:r>
            <a:r>
              <a:rPr lang="ar" dirty="0">
                <a:solidFill>
                  <a:schemeClr val="tx1"/>
                </a:solidFill>
              </a:rPr>
              <a:t>التي تستفيد إلى أقصى حد من الاستثمارات في دعم الأدلة وفي البحث</a:t>
            </a:r>
          </a:p>
          <a:p>
            <a:pPr marL="357188" indent="-357188" algn="r" rtl="1">
              <a:spcAft>
                <a:spcPts val="300"/>
              </a:spcAft>
              <a:buClr>
                <a:srgbClr val="254776"/>
              </a:buClr>
              <a:buFont typeface="+mj-lt"/>
              <a:buAutoNum type="arabicParenR" startAt="3"/>
              <a:tabLst>
                <a:tab pos="266673" algn="l"/>
              </a:tabLst>
            </a:pPr>
            <a:r>
              <a:rPr lang="ar" dirty="0">
                <a:solidFill>
                  <a:srgbClr val="FF0000"/>
                </a:solidFill>
              </a:rPr>
              <a:t>مدروسة </a:t>
            </a:r>
            <a:r>
              <a:rPr lang="ar" dirty="0">
                <a:solidFill>
                  <a:schemeClr val="tx1"/>
                </a:solidFill>
              </a:rPr>
              <a:t>توضح ما نعرفه من الأدلة الموجودة وما هي التحذيرات</a:t>
            </a:r>
          </a:p>
          <a:p>
            <a:pPr marL="357188" indent="-357188" algn="r" rtl="1">
              <a:spcAft>
                <a:spcPts val="300"/>
              </a:spcAft>
              <a:buClr>
                <a:srgbClr val="254776"/>
              </a:buClr>
              <a:buFont typeface="+mj-lt"/>
              <a:buAutoNum type="arabicParenR" startAt="3"/>
              <a:tabLst>
                <a:tab pos="266673" algn="l"/>
              </a:tabLst>
            </a:pPr>
            <a:r>
              <a:rPr lang="ar" dirty="0">
                <a:solidFill>
                  <a:srgbClr val="FF0000"/>
                </a:solidFill>
              </a:rPr>
              <a:t>الهدوء </a:t>
            </a:r>
            <a:r>
              <a:rPr lang="ar" dirty="0">
                <a:solidFill>
                  <a:schemeClr val="tx1"/>
                </a:solidFill>
              </a:rPr>
              <a:t>والكفاءة في كافة جوانب هذا العمل</a:t>
            </a:r>
            <a:endParaRPr lang="en-US" sz="800" dirty="0">
              <a:solidFill>
                <a:schemeClr val="tx1"/>
              </a:solidFill>
            </a:endParaRPr>
          </a:p>
          <a:p>
            <a:pPr marL="357188" indent="-357188" algn="r" rtl="1">
              <a:spcAft>
                <a:spcPts val="300"/>
              </a:spcAft>
              <a:buClr>
                <a:srgbClr val="254776"/>
              </a:buClr>
              <a:buFont typeface="+mj-lt"/>
              <a:buAutoNum type="arabicParenR" startAt="3"/>
              <a:tabLst>
                <a:tab pos="266673" algn="l"/>
              </a:tabLst>
            </a:pPr>
            <a:endParaRPr lang="en-US" sz="800" dirty="0">
              <a:solidFill>
                <a:schemeClr val="tx1"/>
              </a:solidFill>
            </a:endParaRPr>
          </a:p>
          <a:p>
            <a:pPr marL="360327" indent="-360327">
              <a:spcAft>
                <a:spcPts val="300"/>
              </a:spcAft>
              <a:buAutoNum type="arabicParenR" startAt="6"/>
            </a:pPr>
            <a:endParaRPr lang="en-US" sz="1700" dirty="0">
              <a:solidFill>
                <a:schemeClr val="tx1"/>
              </a:solidFill>
            </a:endParaRPr>
          </a:p>
          <a:p>
            <a:pPr>
              <a:spcAft>
                <a:spcPts val="300"/>
              </a:spcAft>
            </a:pPr>
            <a:endParaRPr lang="en-US" sz="1700" dirty="0">
              <a:solidFill>
                <a:schemeClr val="tx1"/>
              </a:solidFill>
            </a:endParaRPr>
          </a:p>
          <a:p>
            <a:pPr>
              <a:spcAft>
                <a:spcPts val="300"/>
              </a:spcAft>
            </a:pPr>
            <a:endParaRPr lang="en-US" sz="1700" dirty="0">
              <a:solidFill>
                <a:schemeClr val="tx1"/>
              </a:solidFill>
            </a:endParaRPr>
          </a:p>
          <a:p>
            <a:pPr>
              <a:spcAft>
                <a:spcPts val="300"/>
              </a:spcAft>
            </a:pPr>
            <a:endParaRPr lang="en-US" sz="1700" dirty="0">
              <a:solidFill>
                <a:schemeClr val="tx1"/>
              </a:solidFill>
            </a:endParaRPr>
          </a:p>
          <a:p>
            <a:pPr>
              <a:spcAft>
                <a:spcPts val="300"/>
              </a:spcAft>
            </a:pPr>
            <a:endParaRPr lang="en-US" sz="1700" dirty="0">
              <a:solidFill>
                <a:schemeClr val="tx1"/>
              </a:solidFill>
            </a:endParaRPr>
          </a:p>
          <a:p>
            <a:pPr>
              <a:spcAft>
                <a:spcPts val="300"/>
              </a:spcAft>
            </a:pPr>
            <a:endParaRPr lang="en-US" sz="1700" dirty="0">
              <a:solidFill>
                <a:schemeClr val="tx1"/>
              </a:solidFill>
            </a:endParaRPr>
          </a:p>
          <a:p>
            <a:endParaRPr lang="en-US" dirty="0"/>
          </a:p>
        </p:txBody>
      </p:sp>
      <p:grpSp>
        <p:nvGrpSpPr>
          <p:cNvPr id="10" name="Group 9">
            <a:extLst>
              <a:ext uri="{FF2B5EF4-FFF2-40B4-BE49-F238E27FC236}">
                <a16:creationId xmlns:a16="http://schemas.microsoft.com/office/drawing/2014/main" id="{9AA4110F-233F-735D-A8E6-E55977771E8B}"/>
              </a:ext>
            </a:extLst>
          </p:cNvPr>
          <p:cNvGrpSpPr/>
          <p:nvPr/>
        </p:nvGrpSpPr>
        <p:grpSpPr>
          <a:xfrm>
            <a:off x="660523" y="4128430"/>
            <a:ext cx="5398852" cy="2881746"/>
            <a:chOff x="467759" y="1597742"/>
            <a:chExt cx="9922946" cy="7034160"/>
          </a:xfrm>
        </p:grpSpPr>
        <p:pic>
          <p:nvPicPr>
            <p:cNvPr id="3" name="Picture 2">
              <a:extLst>
                <a:ext uri="{FF2B5EF4-FFF2-40B4-BE49-F238E27FC236}">
                  <a16:creationId xmlns:a16="http://schemas.microsoft.com/office/drawing/2014/main" id="{5049059F-0622-C1FF-6068-CB38FA37D4F9}"/>
                </a:ext>
              </a:extLst>
            </p:cNvPr>
            <p:cNvPicPr>
              <a:picLocks noChangeAspect="1"/>
            </p:cNvPicPr>
            <p:nvPr/>
          </p:nvPicPr>
          <p:blipFill>
            <a:blip r:embed="rId3"/>
            <a:stretch>
              <a:fillRect/>
            </a:stretch>
          </p:blipFill>
          <p:spPr>
            <a:xfrm rot="929326">
              <a:off x="6938862" y="3410360"/>
              <a:ext cx="3451843" cy="4634089"/>
            </a:xfrm>
            <a:prstGeom prst="rect">
              <a:avLst/>
            </a:prstGeom>
            <a:effectLst>
              <a:outerShdw blurRad="50800" dist="38100" dir="18900000" algn="bl" rotWithShape="0">
                <a:prstClr val="black">
                  <a:alpha val="40000"/>
                </a:prstClr>
              </a:outerShdw>
            </a:effectLst>
          </p:spPr>
        </p:pic>
        <p:pic>
          <p:nvPicPr>
            <p:cNvPr id="4" name="Picture 3">
              <a:extLst>
                <a:ext uri="{FF2B5EF4-FFF2-40B4-BE49-F238E27FC236}">
                  <a16:creationId xmlns:a16="http://schemas.microsoft.com/office/drawing/2014/main" id="{4B0F7134-5D7C-BB21-E48C-89BE7C7833DC}"/>
                </a:ext>
              </a:extLst>
            </p:cNvPr>
            <p:cNvPicPr>
              <a:picLocks noChangeAspect="1"/>
            </p:cNvPicPr>
            <p:nvPr/>
          </p:nvPicPr>
          <p:blipFill>
            <a:blip r:embed="rId4"/>
            <a:stretch>
              <a:fillRect/>
            </a:stretch>
          </p:blipFill>
          <p:spPr>
            <a:xfrm rot="20494752">
              <a:off x="596899" y="1700796"/>
              <a:ext cx="3463757" cy="4378918"/>
            </a:xfrm>
            <a:prstGeom prst="rect">
              <a:avLst/>
            </a:prstGeom>
            <a:effectLst>
              <a:outerShdw blurRad="50800" dist="38100" dir="18900000" algn="bl" rotWithShape="0">
                <a:prstClr val="black">
                  <a:alpha val="40000"/>
                </a:prstClr>
              </a:outerShdw>
            </a:effectLst>
          </p:spPr>
        </p:pic>
        <p:pic>
          <p:nvPicPr>
            <p:cNvPr id="5" name="Picture 4">
              <a:extLst>
                <a:ext uri="{FF2B5EF4-FFF2-40B4-BE49-F238E27FC236}">
                  <a16:creationId xmlns:a16="http://schemas.microsoft.com/office/drawing/2014/main" id="{8E41F911-EB41-81B8-F4F3-EAC6AF11F84C}"/>
                </a:ext>
              </a:extLst>
            </p:cNvPr>
            <p:cNvPicPr>
              <a:picLocks noChangeAspect="1"/>
            </p:cNvPicPr>
            <p:nvPr/>
          </p:nvPicPr>
          <p:blipFill>
            <a:blip r:embed="rId5"/>
            <a:stretch>
              <a:fillRect/>
            </a:stretch>
          </p:blipFill>
          <p:spPr>
            <a:xfrm rot="743609">
              <a:off x="3539552" y="1597742"/>
              <a:ext cx="3650299" cy="5123533"/>
            </a:xfrm>
            <a:prstGeom prst="rect">
              <a:avLst/>
            </a:prstGeom>
            <a:effectLst>
              <a:outerShdw blurRad="50800" dist="38100" dir="18900000" algn="bl" rotWithShape="0">
                <a:prstClr val="black">
                  <a:alpha val="40000"/>
                </a:prstClr>
              </a:outerShdw>
            </a:effectLst>
          </p:spPr>
        </p:pic>
        <p:pic>
          <p:nvPicPr>
            <p:cNvPr id="7" name="Picture 6">
              <a:extLst>
                <a:ext uri="{FF2B5EF4-FFF2-40B4-BE49-F238E27FC236}">
                  <a16:creationId xmlns:a16="http://schemas.microsoft.com/office/drawing/2014/main" id="{2E57B58E-1441-B6D9-AAED-1BBE5F31E941}"/>
                </a:ext>
              </a:extLst>
            </p:cNvPr>
            <p:cNvPicPr>
              <a:picLocks noChangeAspect="1"/>
            </p:cNvPicPr>
            <p:nvPr/>
          </p:nvPicPr>
          <p:blipFill>
            <a:blip r:embed="rId6"/>
            <a:stretch>
              <a:fillRect/>
            </a:stretch>
          </p:blipFill>
          <p:spPr>
            <a:xfrm rot="846455">
              <a:off x="4131183" y="3832688"/>
              <a:ext cx="3607287" cy="4433272"/>
            </a:xfrm>
            <a:prstGeom prst="rect">
              <a:avLst/>
            </a:prstGeom>
            <a:effectLst>
              <a:outerShdw blurRad="50800" dist="38100" dir="18900000" algn="bl" rotWithShape="0">
                <a:prstClr val="black">
                  <a:alpha val="40000"/>
                </a:prstClr>
              </a:outerShdw>
            </a:effectLst>
          </p:spPr>
        </p:pic>
        <p:pic>
          <p:nvPicPr>
            <p:cNvPr id="9" name="Picture 8">
              <a:extLst>
                <a:ext uri="{FF2B5EF4-FFF2-40B4-BE49-F238E27FC236}">
                  <a16:creationId xmlns:a16="http://schemas.microsoft.com/office/drawing/2014/main" id="{3B7FC768-EC96-E877-5B4F-28301B98B852}"/>
                </a:ext>
              </a:extLst>
            </p:cNvPr>
            <p:cNvPicPr>
              <a:picLocks noChangeAspect="1"/>
            </p:cNvPicPr>
            <p:nvPr/>
          </p:nvPicPr>
          <p:blipFill>
            <a:blip r:embed="rId7"/>
            <a:stretch>
              <a:fillRect/>
            </a:stretch>
          </p:blipFill>
          <p:spPr>
            <a:xfrm rot="20477842">
              <a:off x="467759" y="3743015"/>
              <a:ext cx="3737579" cy="4888887"/>
            </a:xfrm>
            <a:prstGeom prst="rect">
              <a:avLst/>
            </a:prstGeom>
            <a:effectLst>
              <a:outerShdw blurRad="50800" dist="38100" dir="18900000" algn="bl" rotWithShape="0">
                <a:prstClr val="black">
                  <a:alpha val="40000"/>
                </a:prstClr>
              </a:outerShdw>
            </a:effectLst>
          </p:spPr>
        </p:pic>
      </p:grpSp>
      <p:sp>
        <p:nvSpPr>
          <p:cNvPr id="11" name="TextBox 10">
            <a:extLst>
              <a:ext uri="{FF2B5EF4-FFF2-40B4-BE49-F238E27FC236}">
                <a16:creationId xmlns:a16="http://schemas.microsoft.com/office/drawing/2014/main" id="{06F54263-5DEF-BBDE-F27E-94FAE50C080A}"/>
              </a:ext>
            </a:extLst>
          </p:cNvPr>
          <p:cNvSpPr txBox="1"/>
          <p:nvPr/>
        </p:nvSpPr>
        <p:spPr>
          <a:xfrm>
            <a:off x="1261879" y="1425508"/>
            <a:ext cx="3286298" cy="2185214"/>
          </a:xfrm>
          <a:prstGeom prst="rect">
            <a:avLst/>
          </a:prstGeom>
          <a:noFill/>
        </p:spPr>
        <p:txBody>
          <a:bodyPr wrap="square" lIns="0" tIns="0" rIns="0" bIns="0" rtlCol="0">
            <a:spAutoFit/>
          </a:bodyPr>
          <a:lstStyle/>
          <a:p>
            <a:pPr algn="r" rtl="1">
              <a:spcAft>
                <a:spcPts val="300"/>
              </a:spcAft>
              <a:buClr>
                <a:srgbClr val="254776"/>
              </a:buClr>
              <a:tabLst>
                <a:tab pos="266673" algn="l"/>
              </a:tabLst>
            </a:pPr>
            <a:r>
              <a:rPr lang="ar" sz="1600" dirty="0">
                <a:solidFill>
                  <a:schemeClr val="tx1"/>
                </a:solidFill>
              </a:rPr>
              <a:t>متوفر بسبع لغات (العربية، الصينية، الإنجليزية، الفرنسية، اليابانية، البرتغالية، الإسبانية)</a:t>
            </a:r>
            <a:endParaRPr lang="en-US" sz="900" dirty="0">
              <a:solidFill>
                <a:schemeClr val="tx1"/>
              </a:solidFill>
            </a:endParaRPr>
          </a:p>
          <a:p>
            <a:pPr algn="r" rtl="1">
              <a:spcAft>
                <a:spcPts val="300"/>
              </a:spcAft>
              <a:buClr>
                <a:srgbClr val="254776"/>
              </a:buClr>
              <a:tabLst>
                <a:tab pos="266673" algn="l"/>
              </a:tabLst>
            </a:pPr>
            <a:endParaRPr lang="en-US" sz="900" dirty="0">
              <a:solidFill>
                <a:schemeClr val="tx1"/>
              </a:solidFill>
            </a:endParaRPr>
          </a:p>
          <a:p>
            <a:pPr algn="r" rtl="1">
              <a:spcAft>
                <a:spcPts val="300"/>
              </a:spcAft>
              <a:buClr>
                <a:srgbClr val="254776"/>
              </a:buClr>
              <a:tabLst>
                <a:tab pos="266673" algn="l"/>
              </a:tabLst>
            </a:pPr>
            <a:r>
              <a:rPr lang="ar" sz="1600" dirty="0">
                <a:solidFill>
                  <a:schemeClr val="tx1"/>
                </a:solidFill>
              </a:rPr>
              <a:t>نُشرت هذه الدراسة في خمس مجلات (Campbell Collaboration، وCochrane، وCollaboration for Environmental Evidence، وGuidelines International Network، وJBI)</a:t>
            </a:r>
          </a:p>
        </p:txBody>
      </p:sp>
    </p:spTree>
    <p:extLst>
      <p:ext uri="{BB962C8B-B14F-4D97-AF65-F5344CB8AC3E}">
        <p14:creationId xmlns:p14="http://schemas.microsoft.com/office/powerpoint/2010/main" val="364992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5733-E4B0-8842-D772-A75E1F9C3F43}"/>
              </a:ext>
            </a:extLst>
          </p:cNvPr>
          <p:cNvSpPr>
            <a:spLocks noGrp="1"/>
          </p:cNvSpPr>
          <p:nvPr>
            <p:ph type="title"/>
          </p:nvPr>
        </p:nvSpPr>
        <p:spPr>
          <a:xfrm>
            <a:off x="267858" y="122961"/>
            <a:ext cx="11708068" cy="1006368"/>
          </a:xfrm>
        </p:spPr>
        <p:txBody>
          <a:bodyPr>
            <a:noAutofit/>
          </a:bodyPr>
          <a:lstStyle/>
          <a:p>
            <a:pPr algn="r" rtl="1"/>
            <a:r>
              <a:rPr lang="ar" dirty="0"/>
              <a:t>كانت التقارير الإضافية، والتقارير الصحفية، والإعلانات والبيانات التكميلية، كلها </a:t>
            </a:r>
            <a:r>
              <a:rPr lang="ar-LB" dirty="0"/>
              <a:t>جزءًا من موجة من الأنشطة التي سبقت وتبعت إعلان</a:t>
            </a:r>
            <a:r>
              <a:rPr lang="en-US" dirty="0"/>
              <a:t> ESIC </a:t>
            </a:r>
            <a:endParaRPr lang="en-CA" dirty="0">
              <a:solidFill>
                <a:srgbClr val="FF0000"/>
              </a:solidFill>
            </a:endParaRPr>
          </a:p>
        </p:txBody>
      </p:sp>
      <p:sp>
        <p:nvSpPr>
          <p:cNvPr id="3" name="Slide Number Placeholder 2">
            <a:extLst>
              <a:ext uri="{FF2B5EF4-FFF2-40B4-BE49-F238E27FC236}">
                <a16:creationId xmlns:a16="http://schemas.microsoft.com/office/drawing/2014/main" id="{B82C45A3-BEBB-7DC2-A374-08341FAD192B}"/>
              </a:ext>
            </a:extLst>
          </p:cNvPr>
          <p:cNvSpPr>
            <a:spLocks noGrp="1"/>
          </p:cNvSpPr>
          <p:nvPr>
            <p:ph type="sldNum" sz="quarter" idx="4"/>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3</a:t>
            </a:fld>
            <a:endParaRPr lang="en-US"/>
          </a:p>
        </p:txBody>
      </p:sp>
      <p:graphicFrame>
        <p:nvGraphicFramePr>
          <p:cNvPr id="6" name="Content Placeholder 5">
            <a:extLst>
              <a:ext uri="{FF2B5EF4-FFF2-40B4-BE49-F238E27FC236}">
                <a16:creationId xmlns:a16="http://schemas.microsoft.com/office/drawing/2014/main" id="{CEEE057E-A10F-8C43-A72C-53D8ABF81AE3}"/>
              </a:ext>
            </a:extLst>
          </p:cNvPr>
          <p:cNvGraphicFramePr>
            <a:graphicFrameLocks noGrp="1"/>
          </p:cNvGraphicFramePr>
          <p:nvPr>
            <p:ph idx="4294967295"/>
            <p:extLst>
              <p:ext uri="{D42A27DB-BD31-4B8C-83A1-F6EECF244321}">
                <p14:modId xmlns:p14="http://schemas.microsoft.com/office/powerpoint/2010/main" val="4046486874"/>
              </p:ext>
            </p:extLst>
          </p:nvPr>
        </p:nvGraphicFramePr>
        <p:xfrm>
          <a:off x="113607" y="1353790"/>
          <a:ext cx="11964786" cy="5284226"/>
        </p:xfrm>
        <a:graphic>
          <a:graphicData uri="http://schemas.openxmlformats.org/drawingml/2006/table">
            <a:tbl>
              <a:tblPr rtl="1" firstRow="1" firstCol="1" bandRow="1">
                <a:tableStyleId>{5C22544A-7EE6-4342-B048-85BDC9FD1C3A}</a:tableStyleId>
              </a:tblPr>
              <a:tblGrid>
                <a:gridCol w="1043761">
                  <a:extLst>
                    <a:ext uri="{9D8B030D-6E8A-4147-A177-3AD203B41FA5}">
                      <a16:colId xmlns:a16="http://schemas.microsoft.com/office/drawing/2014/main" val="252444231"/>
                    </a:ext>
                  </a:extLst>
                </a:gridCol>
                <a:gridCol w="3125785">
                  <a:extLst>
                    <a:ext uri="{9D8B030D-6E8A-4147-A177-3AD203B41FA5}">
                      <a16:colId xmlns:a16="http://schemas.microsoft.com/office/drawing/2014/main" val="248851754"/>
                    </a:ext>
                  </a:extLst>
                </a:gridCol>
                <a:gridCol w="7795240">
                  <a:extLst>
                    <a:ext uri="{9D8B030D-6E8A-4147-A177-3AD203B41FA5}">
                      <a16:colId xmlns:a16="http://schemas.microsoft.com/office/drawing/2014/main" val="2974636839"/>
                    </a:ext>
                  </a:extLst>
                </a:gridCol>
              </a:tblGrid>
              <a:tr h="192399">
                <a:tc>
                  <a:txBody>
                    <a:bodyPr/>
                    <a:lstStyle/>
                    <a:p>
                      <a:pPr algn="ctr"/>
                      <a:r>
                        <a:rPr lang="ar" sz="1200" kern="100" dirty="0">
                          <a:solidFill>
                            <a:schemeClr val="bg1"/>
                          </a:solidFill>
                          <a:effectLst/>
                        </a:rPr>
                        <a:t>تاريخ</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tc>
                  <a:txBody>
                    <a:bodyPr/>
                    <a:lstStyle/>
                    <a:p>
                      <a:pPr algn="ctr"/>
                      <a:r>
                        <a:rPr lang="ar" sz="1200" kern="100" dirty="0">
                          <a:solidFill>
                            <a:schemeClr val="bg1"/>
                          </a:solidFill>
                          <a:effectLst/>
                        </a:rPr>
                        <a:t>عنوان</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tc>
                  <a:txBody>
                    <a:bodyPr/>
                    <a:lstStyle/>
                    <a:p>
                      <a:pPr algn="ctr"/>
                      <a:r>
                        <a:rPr lang="ar" sz="1200" kern="100" dirty="0">
                          <a:solidFill>
                            <a:schemeClr val="bg1"/>
                          </a:solidFill>
                          <a:effectLst/>
                        </a:rPr>
                        <a:t>وصف</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accent3"/>
                    </a:solidFill>
                  </a:tcPr>
                </a:tc>
                <a:extLst>
                  <a:ext uri="{0D108BD9-81ED-4DB2-BD59-A6C34878D82A}">
                    <a16:rowId xmlns:a16="http://schemas.microsoft.com/office/drawing/2014/main" val="2623120795"/>
                  </a:ext>
                </a:extLst>
              </a:tr>
              <a:tr h="576000">
                <a:tc>
                  <a:txBody>
                    <a:bodyPr/>
                    <a:lstStyle/>
                    <a:p>
                      <a:pPr algn="l"/>
                      <a:r>
                        <a:rPr lang="ar" sz="1200" b="0" kern="100" dirty="0">
                          <a:solidFill>
                            <a:srgbClr val="254776"/>
                          </a:solidFill>
                          <a:effectLst/>
                        </a:rPr>
                        <a:t>4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3">
                            <a:extLst>
                              <a:ext uri="{A12FA001-AC4F-418D-AE19-62706E023703}">
                                <ahyp:hlinkClr xmlns:ahyp="http://schemas.microsoft.com/office/drawing/2018/hyperlinkcolor" val="tx"/>
                              </a:ext>
                            </a:extLst>
                          </a:hlinkClick>
                        </a:rPr>
                        <a:t>إجماع "أرني الدليل" </a:t>
                      </a:r>
                      <a:r>
                        <a:rPr lang="ar" sz="1200" kern="100" dirty="0">
                          <a:solidFill>
                            <a:schemeClr val="tx1"/>
                          </a:solidFill>
                          <a:effectLst/>
                        </a:rPr>
                        <a:t>(نسخة العمل المنشورة على موقع لجنة الأدلة العالمية)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kern="100" dirty="0">
                          <a:effectLst/>
                        </a:rPr>
                        <a:t>سمات النهج الهادف إلى تقديم الأدلة البحثية بشكل موثوق لمن يحتاج إليها.</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extLst>
                  <a:ext uri="{0D108BD9-81ED-4DB2-BD59-A6C34878D82A}">
                    <a16:rowId xmlns:a16="http://schemas.microsoft.com/office/drawing/2014/main" val="1390311847"/>
                  </a:ext>
                </a:extLst>
              </a:tr>
              <a:tr h="432000">
                <a:tc>
                  <a:txBody>
                    <a:bodyPr/>
                    <a:lstStyle/>
                    <a:p>
                      <a:pPr algn="l"/>
                      <a:r>
                        <a:rPr lang="ar" sz="1200" b="0" kern="100" dirty="0">
                          <a:solidFill>
                            <a:srgbClr val="254776"/>
                          </a:solidFill>
                          <a:effectLst/>
                        </a:rPr>
                        <a:t>9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r" rtl="1">
                        <a:spcAft>
                          <a:spcPts val="300"/>
                        </a:spcAft>
                      </a:pPr>
                      <a:r>
                        <a:rPr lang="ar" sz="1200" u="sng" kern="100" dirty="0">
                          <a:solidFill>
                            <a:schemeClr val="tx1"/>
                          </a:solidFill>
                          <a:effectLst/>
                          <a:hlinkClick r:id="rId4">
                            <a:extLst>
                              <a:ext uri="{A12FA001-AC4F-418D-AE19-62706E023703}">
                                <ahyp:hlinkClr xmlns:ahyp="http://schemas.microsoft.com/office/drawing/2018/hyperlinkcolor" val="tx"/>
                              </a:ext>
                            </a:extLst>
                          </a:hlinkClick>
                        </a:rPr>
                        <a:t>مخطط عمل لتحسين التعاون الدولي بشأن الأدلة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r" rtl="1">
                        <a:spcAft>
                          <a:spcPts val="300"/>
                        </a:spcAft>
                      </a:pPr>
                      <a:r>
                        <a:rPr lang="ar" sz="1200" kern="100" dirty="0">
                          <a:effectLst/>
                        </a:rPr>
                        <a:t>تقرير فريق رؤى السلوك التابع لـ NESTA/المملكة المتحدة (يُعرف بشكل غير رسمي باسم "تقرير لجنة البلدان الأربعة") حول كيفية تعاون البلدان في تجميع الأدلة والتقييم</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extLst>
                  <a:ext uri="{0D108BD9-81ED-4DB2-BD59-A6C34878D82A}">
                    <a16:rowId xmlns:a16="http://schemas.microsoft.com/office/drawing/2014/main" val="2575535371"/>
                  </a:ext>
                </a:extLst>
              </a:tr>
              <a:tr h="396000">
                <a:tc>
                  <a:txBody>
                    <a:bodyPr/>
                    <a:lstStyle/>
                    <a:p>
                      <a:pPr algn="l"/>
                      <a:r>
                        <a:rPr lang="ar" sz="1200" b="0" kern="100" dirty="0">
                          <a:solidFill>
                            <a:srgbClr val="254776"/>
                          </a:solidFill>
                          <a:effectLst/>
                        </a:rPr>
                        <a:t>17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5">
                            <a:extLst>
                              <a:ext uri="{A12FA001-AC4F-418D-AE19-62706E023703}">
                                <ahyp:hlinkClr xmlns:ahyp="http://schemas.microsoft.com/office/drawing/2018/hyperlinkcolor" val="tx"/>
                              </a:ext>
                            </a:extLst>
                          </a:hlinkClick>
                        </a:rPr>
                        <a:t>اكتشاف العلوم "المخفية" من شأنه أن يساعد في معالجة أكبر مشاكل العالم</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kern="100" dirty="0">
                          <a:effectLst/>
                        </a:rPr>
                        <a:t>افتتاحية مجلة نيتشر حول التحالف العالمي لتجميع أهداف التنمية المستدامة بقلم هيلين بيرسون (محررة في مجلة نيتشر)</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extLst>
                  <a:ext uri="{0D108BD9-81ED-4DB2-BD59-A6C34878D82A}">
                    <a16:rowId xmlns:a16="http://schemas.microsoft.com/office/drawing/2014/main" val="2633987162"/>
                  </a:ext>
                </a:extLst>
              </a:tr>
              <a:tr h="516807">
                <a:tc>
                  <a:txBody>
                    <a:bodyPr/>
                    <a:lstStyle/>
                    <a:p>
                      <a:pPr algn="l"/>
                      <a:r>
                        <a:rPr lang="ar" sz="1200" b="0" kern="100" dirty="0">
                          <a:solidFill>
                            <a:srgbClr val="254776"/>
                          </a:solidFill>
                          <a:effectLst/>
                        </a:rPr>
                        <a:t>19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r" rtl="1">
                        <a:spcAft>
                          <a:spcPts val="300"/>
                        </a:spcAft>
                      </a:pPr>
                      <a:r>
                        <a:rPr lang="ar" sz="1200" u="sng" kern="100" dirty="0">
                          <a:solidFill>
                            <a:schemeClr val="tx1"/>
                          </a:solidFill>
                          <a:effectLst/>
                          <a:hlinkClick r:id="rId6">
                            <a:extLst>
                              <a:ext uri="{A12FA001-AC4F-418D-AE19-62706E023703}">
                                <ahyp:hlinkClr xmlns:ahyp="http://schemas.microsoft.com/office/drawing/2018/hyperlinkcolor" val="tx"/>
                              </a:ext>
                            </a:extLst>
                          </a:hlinkClick>
                        </a:rPr>
                        <a:t>تحويل الأدلة العالمية: </a:t>
                      </a:r>
                      <a:br>
                        <a:rPr lang="en-CA" sz="1200" u="sng" kern="100" dirty="0">
                          <a:solidFill>
                            <a:schemeClr val="tx1"/>
                          </a:solidFill>
                          <a:effectLst/>
                          <a:hlinkClick r:id="rId6">
                            <a:extLst>
                              <a:ext uri="{A12FA001-AC4F-418D-AE19-62706E023703}">
                                <ahyp:hlinkClr xmlns:ahyp="http://schemas.microsoft.com/office/drawing/2018/hyperlinkcolor" val="tx"/>
                              </a:ext>
                            </a:extLst>
                          </a:hlinkClick>
                        </a:rPr>
                      </a:br>
                      <a:r>
                        <a:rPr lang="ar" sz="1200" u="sng" kern="100" dirty="0">
                          <a:solidFill>
                            <a:schemeClr val="tx1"/>
                          </a:solidFill>
                          <a:effectLst/>
                          <a:hlinkClick r:id="rId6">
                            <a:extLst>
                              <a:ext uri="{A12FA001-AC4F-418D-AE19-62706E023703}">
                                <ahyp:hlinkClr xmlns:ahyp="http://schemas.microsoft.com/office/drawing/2018/hyperlinkcolor" val="tx"/>
                              </a:ext>
                            </a:extLst>
                          </a:hlinkClick>
                        </a:rPr>
                        <a:t>تجميع الأدلة باستخدام الذكاء الاصطناعي لصنع السياسات</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tc>
                  <a:txBody>
                    <a:bodyPr/>
                    <a:lstStyle/>
                    <a:p>
                      <a:pPr algn="r" rtl="1">
                        <a:spcAft>
                          <a:spcPts val="300"/>
                        </a:spcAft>
                      </a:pPr>
                      <a:r>
                        <a:rPr lang="ar" sz="1200" b="0" kern="100" dirty="0">
                          <a:effectLst/>
                        </a:rPr>
                        <a:t>دعوة مفتوحة للتمويل بقيمة 11.5 مليون جنيه إسترليني (15 مليون دولار أمريكي) من قبل مؤسسة البحث والابتكار في المملكة المتحدة (UKRI) للبنية الأساسية التي ستدعم مشاركة جانب الطلب ودمج القدرات البشرية والذكاء الاصطناعي لتقديم "حالة توضيحية" لتوليفات الأدلة الحية الأكثر صلة وسرعة وبأسعار معقولة</a:t>
                      </a:r>
                    </a:p>
                    <a:p>
                      <a:pPr algn="r" rtl="1">
                        <a:spcAft>
                          <a:spcPts val="300"/>
                        </a:spcAft>
                      </a:pPr>
                      <a:endParaRPr lang="en-CA" sz="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CC76A6">
                        <a:alpha val="20000"/>
                      </a:srgbClr>
                    </a:solidFill>
                  </a:tcPr>
                </a:tc>
                <a:extLst>
                  <a:ext uri="{0D108BD9-81ED-4DB2-BD59-A6C34878D82A}">
                    <a16:rowId xmlns:a16="http://schemas.microsoft.com/office/drawing/2014/main" val="1738633915"/>
                  </a:ext>
                </a:extLst>
              </a:tr>
              <a:tr h="516807">
                <a:tc>
                  <a:txBody>
                    <a:bodyPr/>
                    <a:lstStyle/>
                    <a:p>
                      <a:pPr algn="l"/>
                      <a:r>
                        <a:rPr lang="ar" sz="1200" b="0" kern="100" dirty="0">
                          <a:solidFill>
                            <a:srgbClr val="254776"/>
                          </a:solidFill>
                          <a:effectLst/>
                        </a:rPr>
                        <a:t>21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7">
                            <a:extLst>
                              <a:ext uri="{A12FA001-AC4F-418D-AE19-62706E023703}">
                                <ahyp:hlinkClr xmlns:ahyp="http://schemas.microsoft.com/office/drawing/2018/hyperlinkcolor" val="tx"/>
                              </a:ext>
                            </a:extLst>
                          </a:hlinkClick>
                        </a:rPr>
                        <a:t>إعلان "نية التمويل": تعاون البنية التحتية لتجميع الأدلة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b="0" kern="100" dirty="0">
                          <a:effectLst/>
                        </a:rPr>
                        <a:t>الإعلان عن أن Wellcome Trust ستوفر 45 مليون جنيه إسترليني (60 مليون دولار أمريكي) في التمويل على مدى خمس سنوات لـ " </a:t>
                      </a:r>
                      <a:r>
                        <a:rPr lang="ar" sz="1200" b="1" kern="100" dirty="0">
                          <a:effectLst/>
                        </a:rPr>
                        <a:t>البنية التحتية لتركيب الأدلة التعاونية </a:t>
                      </a:r>
                      <a:r>
                        <a:rPr lang="ar" sz="1200" b="0" kern="100" dirty="0">
                          <a:effectLst/>
                        </a:rPr>
                        <a:t>" التي ستدعم المشاركة من جانب الطلب والاستخدام الآمن والمسؤول للذكاء الاصطناعي، بالإضافة إلى تبادل البيانات وإعادة استخدامها، والابتكار في الأساليب والعمليات، ومشاركة القدرات</a:t>
                      </a:r>
                    </a:p>
                    <a:p>
                      <a:pPr algn="r" rtl="1">
                        <a:spcAft>
                          <a:spcPts val="300"/>
                        </a:spcAft>
                      </a:pPr>
                      <a:endParaRPr lang="en-CA" sz="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extLst>
                  <a:ext uri="{0D108BD9-81ED-4DB2-BD59-A6C34878D82A}">
                    <a16:rowId xmlns:a16="http://schemas.microsoft.com/office/drawing/2014/main" val="1755254048"/>
                  </a:ext>
                </a:extLst>
              </a:tr>
              <a:tr h="612000">
                <a:tc>
                  <a:txBody>
                    <a:bodyPr/>
                    <a:lstStyle/>
                    <a:p>
                      <a:pPr algn="l"/>
                      <a:r>
                        <a:rPr lang="ar" sz="1200" b="0" kern="100" dirty="0">
                          <a:solidFill>
                            <a:srgbClr val="254776"/>
                          </a:solidFill>
                          <a:effectLst/>
                        </a:rPr>
                        <a:t>21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u="sng" kern="100" dirty="0">
                          <a:solidFill>
                            <a:schemeClr val="tx1"/>
                          </a:solidFill>
                          <a:effectLst/>
                          <a:hlinkClick r:id="rId8">
                            <a:extLst>
                              <a:ext uri="{A12FA001-AC4F-418D-AE19-62706E023703}">
                                <ahyp:hlinkClr xmlns:ahyp="http://schemas.microsoft.com/office/drawing/2018/hyperlinkcolor" val="tx"/>
                              </a:ext>
                            </a:extLst>
                          </a:hlinkClick>
                        </a:rPr>
                        <a:t>نحو عام 2030 وما بعده: تسريع تحقيق أهداف التنمية المستدامة من خلال الوصول إلى الأدلة حول ما ينجح</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kern="100" dirty="0">
                          <a:effectLst/>
                        </a:rPr>
                        <a:t>تسجيل فيديو لمناقشة بقيادة فريق عمل حول دور العلم والتكنولوجيا الرقمية في تسريع التقدم نحو أهداف التنمية المستدامة، والتي تتضمن إعلان الرئيس التنفيذي لمؤسسة ويلكوم تراست، جون أرن </a:t>
                      </a:r>
                      <a:r>
                        <a:rPr lang="ar" sz="1200" kern="100" dirty="0" err="1">
                          <a:effectLst/>
                        </a:rPr>
                        <a:t>روتينجن </a:t>
                      </a:r>
                      <a:r>
                        <a:rPr lang="ar" sz="1200" kern="100" dirty="0">
                          <a:effectLst/>
                        </a:rPr>
                        <a:t>، رسميًا عن استثمار ويلكوم تراست</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extLst>
                  <a:ext uri="{0D108BD9-81ED-4DB2-BD59-A6C34878D82A}">
                    <a16:rowId xmlns:a16="http://schemas.microsoft.com/office/drawing/2014/main" val="1923292074"/>
                  </a:ext>
                </a:extLst>
              </a:tr>
              <a:tr h="463455">
                <a:tc>
                  <a:txBody>
                    <a:bodyPr/>
                    <a:lstStyle/>
                    <a:p>
                      <a:pPr algn="l"/>
                      <a:r>
                        <a:rPr lang="ar" sz="1200" b="0" kern="100" dirty="0">
                          <a:solidFill>
                            <a:srgbClr val="254776"/>
                          </a:solidFill>
                          <a:effectLst/>
                        </a:rPr>
                        <a:t>21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9">
                            <a:extLst>
                              <a:ext uri="{A12FA001-AC4F-418D-AE19-62706E023703}">
                                <ahyp:hlinkClr xmlns:ahyp="http://schemas.microsoft.com/office/drawing/2018/hyperlinkcolor" val="tx"/>
                              </a:ext>
                            </a:extLst>
                          </a:hlinkClick>
                        </a:rPr>
                        <a:t>يقوم العلماء ببناء "بنوك أدلة" عملاقة لإنشاء سياسات فعالة بالفعل</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kern="100" dirty="0">
                          <a:effectLst/>
                        </a:rPr>
                        <a:t>مقالة في مجلة Nature حول إعلاني التمويل بقلم هيلين بيرسون</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extLst>
                  <a:ext uri="{0D108BD9-81ED-4DB2-BD59-A6C34878D82A}">
                    <a16:rowId xmlns:a16="http://schemas.microsoft.com/office/drawing/2014/main" val="2189954306"/>
                  </a:ext>
                </a:extLst>
              </a:tr>
              <a:tr h="451203">
                <a:tc>
                  <a:txBody>
                    <a:bodyPr/>
                    <a:lstStyle/>
                    <a:p>
                      <a:pPr algn="l"/>
                      <a:r>
                        <a:rPr lang="ar" sz="1200" b="0" kern="100" dirty="0">
                          <a:solidFill>
                            <a:srgbClr val="254776"/>
                          </a:solidFill>
                          <a:effectLst/>
                        </a:rPr>
                        <a:t>21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u="sng" kern="100" dirty="0">
                          <a:solidFill>
                            <a:schemeClr val="tx1"/>
                          </a:solidFill>
                          <a:effectLst/>
                          <a:hlinkClick r:id="rId10">
                            <a:extLst>
                              <a:ext uri="{A12FA001-AC4F-418D-AE19-62706E023703}">
                                <ahyp:hlinkClr xmlns:ahyp="http://schemas.microsoft.com/office/drawing/2018/hyperlinkcolor" val="tx"/>
                              </a:ext>
                            </a:extLst>
                          </a:hlinkClick>
                        </a:rPr>
                        <a:t>سيتم الإعلان عن استثمارات جديدة بقيمة 74 مليون دولار أمريكي في أدلة أهداف التنمية المستدامة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kern="100" dirty="0">
                          <a:effectLst/>
                        </a:rPr>
                        <a:t>بيان من التحالف العالمي لتجميع أهداف التنمية المستدامة بشأن إعلاني التمويل</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extLst>
                  <a:ext uri="{0D108BD9-81ED-4DB2-BD59-A6C34878D82A}">
                    <a16:rowId xmlns:a16="http://schemas.microsoft.com/office/drawing/2014/main" val="1656274455"/>
                  </a:ext>
                </a:extLst>
              </a:tr>
              <a:tr h="469529">
                <a:tc>
                  <a:txBody>
                    <a:bodyPr/>
                    <a:lstStyle/>
                    <a:p>
                      <a:pPr algn="l"/>
                      <a:r>
                        <a:rPr lang="ar" sz="1200" b="0" kern="100" dirty="0">
                          <a:solidFill>
                            <a:srgbClr val="254776"/>
                          </a:solidFill>
                          <a:effectLst/>
                        </a:rPr>
                        <a:t>22 سبتمبر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 sz="1200" u="sng" kern="100" dirty="0">
                          <a:solidFill>
                            <a:schemeClr val="tx1"/>
                          </a:solidFill>
                          <a:effectLst/>
                          <a:hlinkClick r:id="rId11">
                            <a:extLst>
                              <a:ext uri="{A12FA001-AC4F-418D-AE19-62706E023703}">
                                <ahyp:hlinkClr xmlns:ahyp="http://schemas.microsoft.com/office/drawing/2018/hyperlinkcolor" val="tx"/>
                              </a:ext>
                            </a:extLst>
                          </a:hlinkClick>
                        </a:rPr>
                        <a:t>سلسلة X حول إعلان تمويل الأدلة العالمية المتحولة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chemeClr val="bg1"/>
                    </a:solidFill>
                  </a:tcPr>
                </a:tc>
                <a:tc>
                  <a:txBody>
                    <a:bodyPr/>
                    <a:lstStyle/>
                    <a:p>
                      <a:pPr algn="r" rtl="1">
                        <a:spcAft>
                          <a:spcPts val="300"/>
                        </a:spcAft>
                      </a:pPr>
                      <a:r>
                        <a:rPr lang="ar-LB" sz="1200" kern="100" dirty="0">
                          <a:effectLst/>
                        </a:rPr>
                        <a:t>سلسلة منشورات على منصة</a:t>
                      </a:r>
                      <a:r>
                        <a:rPr lang="en-US" sz="1200" kern="100" dirty="0">
                          <a:effectLst/>
                        </a:rPr>
                        <a:t>X </a:t>
                      </a:r>
                      <a:r>
                        <a:rPr lang="ar-LB" sz="1200" kern="100" dirty="0">
                          <a:effectLst/>
                        </a:rPr>
                        <a:t> حول استثمار </a:t>
                      </a:r>
                      <a:r>
                        <a:rPr lang="en-US" sz="1200" kern="100" dirty="0">
                          <a:effectLst/>
                        </a:rPr>
                        <a:t>UKRI</a:t>
                      </a:r>
                      <a:r>
                        <a:rPr lang="ar-LB" sz="1200" kern="100" dirty="0">
                          <a:effectLst/>
                        </a:rPr>
                        <a:t> من قبل رئيس المجلس الاقتصادي والاجتماعي للبحوث في المملكة المتحدة، ستين </a:t>
                      </a:r>
                      <a:r>
                        <a:rPr lang="ar-LB" sz="1200" kern="100" dirty="0" err="1">
                          <a:effectLst/>
                        </a:rPr>
                        <a:t>ويستليك</a:t>
                      </a:r>
                      <a:r>
                        <a:rPr lang="ar-LB" sz="1200" kern="100" dirty="0">
                          <a:effectLst/>
                        </a:rPr>
                        <a:t>.</a:t>
                      </a:r>
                    </a:p>
                  </a:txBody>
                  <a:tcPr marL="47480" marR="47480" marT="0" marB="0">
                    <a:solidFill>
                      <a:schemeClr val="bg1"/>
                    </a:solidFill>
                  </a:tcPr>
                </a:tc>
                <a:extLst>
                  <a:ext uri="{0D108BD9-81ED-4DB2-BD59-A6C34878D82A}">
                    <a16:rowId xmlns:a16="http://schemas.microsoft.com/office/drawing/2014/main" val="3363565491"/>
                  </a:ext>
                </a:extLst>
              </a:tr>
              <a:tr h="373236">
                <a:tc>
                  <a:txBody>
                    <a:bodyPr/>
                    <a:lstStyle/>
                    <a:p>
                      <a:pPr algn="l"/>
                      <a:r>
                        <a:rPr lang="ar" sz="1200" b="0" kern="100" dirty="0">
                          <a:solidFill>
                            <a:srgbClr val="254776"/>
                          </a:solidFill>
                          <a:effectLst/>
                        </a:rPr>
                        <a:t>2 أكتوبر 2024</a:t>
                      </a:r>
                      <a:endParaRPr lang="en-CA" sz="1200" b="0" kern="100" dirty="0">
                        <a:solidFill>
                          <a:srgbClr val="254776"/>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u="sng" kern="100" dirty="0">
                          <a:solidFill>
                            <a:schemeClr val="tx1"/>
                          </a:solidFill>
                          <a:effectLst/>
                          <a:hlinkClick r:id="rId12">
                            <a:extLst>
                              <a:ext uri="{A12FA001-AC4F-418D-AE19-62706E023703}">
                                <ahyp:hlinkClr xmlns:ahyp="http://schemas.microsoft.com/office/drawing/2018/hyperlinkcolor" val="tx"/>
                              </a:ext>
                            </a:extLst>
                          </a:hlinkClick>
                        </a:rPr>
                        <a:t>"بنوك الأدلة" قد تساعد في اتخاذ قرارات أفضل في الحياة العامة</a:t>
                      </a:r>
                      <a:endParaRPr lang="en-CA"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tc>
                  <a:txBody>
                    <a:bodyPr/>
                    <a:lstStyle/>
                    <a:p>
                      <a:pPr algn="r" rtl="1">
                        <a:spcAft>
                          <a:spcPts val="300"/>
                        </a:spcAft>
                      </a:pPr>
                      <a:r>
                        <a:rPr lang="ar" sz="1200" kern="100" dirty="0">
                          <a:effectLst/>
                        </a:rPr>
                        <a:t>مقالة إخبارية من صحيفة فاينانشال تايمز حول إعلان</a:t>
                      </a:r>
                      <a:r>
                        <a:rPr lang="ar-LB" sz="1200" kern="100" dirty="0">
                          <a:effectLst/>
                        </a:rPr>
                        <a:t>َ</a:t>
                      </a:r>
                      <a:r>
                        <a:rPr lang="ar" sz="1200" kern="100" dirty="0">
                          <a:effectLst/>
                        </a:rPr>
                        <a:t>ي التمويل</a:t>
                      </a:r>
                      <a:endParaRPr lang="en-CA" sz="300" kern="100" dirty="0">
                        <a:effectLst/>
                      </a:endParaRPr>
                    </a:p>
                    <a:p>
                      <a:pPr algn="r" rtl="1">
                        <a:spcAft>
                          <a:spcPts val="300"/>
                        </a:spcAft>
                      </a:pPr>
                      <a:endParaRPr lang="en-CA" sz="300" kern="100" dirty="0">
                        <a:effectLst/>
                        <a:latin typeface="Aptos" panose="020B0004020202020204" pitchFamily="34" charset="0"/>
                        <a:ea typeface="Aptos" panose="020B0004020202020204" pitchFamily="34" charset="0"/>
                        <a:cs typeface="Times New Roman" panose="02020603050405020304" pitchFamily="18" charset="0"/>
                      </a:endParaRPr>
                    </a:p>
                    <a:p>
                      <a:pPr algn="r" rtl="1">
                        <a:spcAft>
                          <a:spcPts val="300"/>
                        </a:spcAft>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480" marR="47480" marT="0" marB="0">
                    <a:solidFill>
                      <a:srgbClr val="F5E4ED"/>
                    </a:solidFill>
                  </a:tcPr>
                </a:tc>
                <a:extLst>
                  <a:ext uri="{0D108BD9-81ED-4DB2-BD59-A6C34878D82A}">
                    <a16:rowId xmlns:a16="http://schemas.microsoft.com/office/drawing/2014/main" val="2680104994"/>
                  </a:ext>
                </a:extLst>
              </a:tr>
            </a:tbl>
          </a:graphicData>
        </a:graphic>
      </p:graphicFrame>
    </p:spTree>
    <p:extLst>
      <p:ext uri="{BB962C8B-B14F-4D97-AF65-F5344CB8AC3E}">
        <p14:creationId xmlns:p14="http://schemas.microsoft.com/office/powerpoint/2010/main" val="402743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F4C78-CF53-0C83-A84E-03E881A5D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26705-4341-8D76-33DF-C537986A78CB}"/>
              </a:ext>
            </a:extLst>
          </p:cNvPr>
          <p:cNvSpPr>
            <a:spLocks noGrp="1"/>
          </p:cNvSpPr>
          <p:nvPr>
            <p:ph type="title"/>
          </p:nvPr>
        </p:nvSpPr>
        <p:spPr/>
        <p:txBody>
          <a:bodyPr>
            <a:noAutofit/>
          </a:bodyPr>
          <a:lstStyle/>
          <a:p>
            <a:pPr algn="r" rtl="1"/>
            <a:r>
              <a:rPr lang="en-US" dirty="0"/>
              <a:t> </a:t>
            </a:r>
            <a:r>
              <a:rPr lang="ar" dirty="0"/>
              <a:t>تعتمد عملية تخطيط ESIC على نهج التأثير الجماعي، بدءًا بالاتفاق على جدول أعمال مشترك للبنية الأساسية المطلوبة</a:t>
            </a:r>
            <a:r>
              <a:rPr lang="en-US" dirty="0"/>
              <a:t> </a:t>
            </a:r>
            <a:endParaRPr lang="en-US" dirty="0">
              <a:solidFill>
                <a:srgbClr val="FF0000"/>
              </a:solidFill>
            </a:endParaRPr>
          </a:p>
        </p:txBody>
      </p:sp>
      <p:sp>
        <p:nvSpPr>
          <p:cNvPr id="3" name="Slide Number Placeholder 2">
            <a:extLst>
              <a:ext uri="{FF2B5EF4-FFF2-40B4-BE49-F238E27FC236}">
                <a16:creationId xmlns:a16="http://schemas.microsoft.com/office/drawing/2014/main" id="{9F03BE61-362E-AAFD-48F6-CD91B27E278F}"/>
              </a:ext>
            </a:extLst>
          </p:cNvPr>
          <p:cNvSpPr>
            <a:spLocks noGrp="1"/>
          </p:cNvSpPr>
          <p:nvPr>
            <p:ph type="sldNum" sz="quarter" idx="4"/>
          </p:nvPr>
        </p:nvSpPr>
        <p:spPr>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pPr/>
              <a:t>4</a:t>
            </a:fld>
            <a:endParaRPr lang="en-US"/>
          </a:p>
        </p:txBody>
      </p:sp>
      <p:sp>
        <p:nvSpPr>
          <p:cNvPr id="4" name="Rectangle: Rounded Corners 3">
            <a:extLst>
              <a:ext uri="{FF2B5EF4-FFF2-40B4-BE49-F238E27FC236}">
                <a16:creationId xmlns:a16="http://schemas.microsoft.com/office/drawing/2014/main" id="{69008566-723D-1903-78E4-4B03C76762B1}"/>
              </a:ext>
            </a:extLst>
          </p:cNvPr>
          <p:cNvSpPr/>
          <p:nvPr/>
        </p:nvSpPr>
        <p:spPr>
          <a:xfrm>
            <a:off x="2169210" y="5181935"/>
            <a:ext cx="6650181" cy="954107"/>
          </a:xfrm>
          <a:prstGeom prst="roundRect">
            <a:avLst/>
          </a:prstGeom>
          <a:solidFill>
            <a:srgbClr val="CC76A6">
              <a:alpha val="34902"/>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algn="ctr" rtl="1" eaLnBrk="1" fontAlgn="t" latinLnBrk="0" hangingPunct="1">
              <a:spcBef>
                <a:spcPts val="0"/>
              </a:spcBef>
              <a:spcAft>
                <a:spcPts val="0"/>
              </a:spcAft>
            </a:pPr>
            <a:r>
              <a:rPr lang="ar" sz="1200" b="0" i="0" u="none" strike="noStrike" kern="1200" dirty="0">
                <a:solidFill>
                  <a:schemeClr val="tx1"/>
                </a:solidFill>
                <a:effectLst/>
                <a:latin typeface="Arial" panose="020B0604020202020204" pitchFamily="34" charset="0"/>
              </a:rPr>
              <a:t>البنية التحتية [ </a:t>
            </a:r>
            <a:r>
              <a:rPr lang="ar" sz="1200" b="1" i="0" u="none" strike="noStrike" kern="1200" dirty="0">
                <a:solidFill>
                  <a:schemeClr val="tx1"/>
                </a:solidFill>
                <a:effectLst/>
                <a:latin typeface="Arial" panose="020B0604020202020204" pitchFamily="34" charset="0"/>
              </a:rPr>
              <a:t>استثمار WT بقيمة 45 مليون جنيه إسترليني </a:t>
            </a:r>
            <a:r>
              <a:rPr lang="ar" sz="1200" b="0" i="0" u="none" strike="noStrike" kern="1200" dirty="0">
                <a:solidFill>
                  <a:schemeClr val="tx1"/>
                </a:solidFill>
                <a:effectLst/>
                <a:latin typeface="Arial" panose="020B0604020202020204" pitchFamily="34" charset="0"/>
              </a:rPr>
              <a:t>] </a:t>
            </a:r>
            <a:br>
              <a:rPr lang="en-US" sz="1200" b="0" i="0" u="none" strike="noStrike" kern="1200" dirty="0">
                <a:solidFill>
                  <a:schemeClr val="tx1"/>
                </a:solidFill>
                <a:effectLst/>
                <a:latin typeface="Arial" panose="020B0604020202020204" pitchFamily="34" charset="0"/>
              </a:rPr>
            </a:br>
            <a:r>
              <a:rPr lang="ar" sz="1200" b="0" i="0" u="none" strike="noStrike" kern="1200" dirty="0">
                <a:solidFill>
                  <a:schemeClr val="tx1"/>
                </a:solidFill>
                <a:effectLst/>
                <a:latin typeface="Arial" panose="020B0604020202020204" pitchFamily="34" charset="0"/>
              </a:rPr>
              <a:t>1) المشاركة </a:t>
            </a:r>
            <a:r>
              <a:rPr lang="ar" sz="1200" dirty="0">
                <a:solidFill>
                  <a:schemeClr val="tx1"/>
                </a:solidFill>
                <a:latin typeface="Arial" panose="020B0604020202020204" pitchFamily="34" charset="0"/>
              </a:rPr>
              <a:t>من جانب الطلب ؛ </a:t>
            </a:r>
            <a:r>
              <a:rPr lang="ar" sz="1200" b="0" i="0" u="none" strike="noStrike" kern="1200" dirty="0">
                <a:solidFill>
                  <a:schemeClr val="tx1"/>
                </a:solidFill>
                <a:effectLst/>
                <a:latin typeface="Arial" panose="020B0604020202020204" pitchFamily="34" charset="0"/>
              </a:rPr>
              <a:t>2) منصات لمشاركة البيانات وإعادة استخدامها؛ </a:t>
            </a:r>
            <a:br>
              <a:rPr lang="en-US" sz="1200" b="0" i="0" u="none" strike="noStrike" kern="1200" dirty="0">
                <a:solidFill>
                  <a:schemeClr val="tx1"/>
                </a:solidFill>
                <a:effectLst/>
                <a:latin typeface="Arial" panose="020B0604020202020204" pitchFamily="34" charset="0"/>
              </a:rPr>
            </a:br>
            <a:r>
              <a:rPr lang="ar" sz="1200" b="0" i="0" u="none" strike="noStrike" kern="1200" dirty="0">
                <a:solidFill>
                  <a:schemeClr val="tx1"/>
                </a:solidFill>
                <a:effectLst/>
                <a:latin typeface="Arial" panose="020B0604020202020204" pitchFamily="34" charset="0"/>
                <a:cs typeface="Arial" panose="020B0604020202020204" pitchFamily="34" charset="0"/>
              </a:rPr>
              <a:t>3) </a:t>
            </a:r>
            <a:r>
              <a:rPr lang="ar" sz="1200" dirty="0">
                <a:solidFill>
                  <a:schemeClr val="tx1"/>
                </a:solidFill>
                <a:latin typeface="Arial" panose="020B0604020202020204" pitchFamily="34" charset="0"/>
                <a:cs typeface="Arial" panose="020B0604020202020204" pitchFamily="34" charset="0"/>
              </a:rPr>
              <a:t>الاستخدام الآمن والمسؤول للذكاء الاصطناعي </a:t>
            </a:r>
            <a:r>
              <a:rPr lang="ar" sz="1200" b="0" i="0" u="none" strike="noStrike" kern="1200" dirty="0">
                <a:solidFill>
                  <a:schemeClr val="tx1"/>
                </a:solidFill>
                <a:effectLst/>
                <a:latin typeface="Arial" panose="020B0604020202020204" pitchFamily="34" charset="0"/>
              </a:rPr>
              <a:t>[ </a:t>
            </a:r>
            <a:r>
              <a:rPr lang="ar" sz="1200" b="1" i="0" u="none" strike="noStrike" kern="1200" dirty="0">
                <a:solidFill>
                  <a:schemeClr val="tx1"/>
                </a:solidFill>
                <a:effectLst/>
                <a:latin typeface="Arial" panose="020B0604020202020204" pitchFamily="34" charset="0"/>
              </a:rPr>
              <a:t>استثمار WT بقيمة 10 ملايين جنيه إسترليني في الذكاء الاصطناعي] </a:t>
            </a:r>
            <a:r>
              <a:rPr lang="ar" sz="1200" i="0" u="none" strike="noStrike" kern="1200" dirty="0">
                <a:solidFill>
                  <a:schemeClr val="tx1"/>
                </a:solidFill>
                <a:effectLst/>
                <a:latin typeface="Arial" panose="020B0604020202020204" pitchFamily="34" charset="0"/>
              </a:rPr>
              <a:t>؛</a:t>
            </a:r>
          </a:p>
          <a:p>
            <a:pPr marL="0" algn="ctr" rtl="1" eaLnBrk="1" fontAlgn="t" latinLnBrk="0" hangingPunct="1">
              <a:spcBef>
                <a:spcPts val="0"/>
              </a:spcBef>
              <a:spcAft>
                <a:spcPts val="0"/>
              </a:spcAft>
            </a:pPr>
            <a:r>
              <a:rPr lang="ar" sz="1200" dirty="0">
                <a:solidFill>
                  <a:schemeClr val="tx1"/>
                </a:solidFill>
                <a:latin typeface="Arial" panose="020B0604020202020204" pitchFamily="34" charset="0"/>
                <a:cs typeface="Arial" panose="020B0604020202020204" pitchFamily="34" charset="0"/>
              </a:rPr>
              <a:t>4) </a:t>
            </a:r>
            <a:r>
              <a:rPr lang="ar" sz="1200" b="0" i="0" u="none" strike="noStrike" kern="1200" dirty="0">
                <a:solidFill>
                  <a:schemeClr val="tx1"/>
                </a:solidFill>
                <a:effectLst/>
                <a:latin typeface="Arial" panose="020B0604020202020204" pitchFamily="34" charset="0"/>
                <a:cs typeface="Arial" panose="020B0604020202020204" pitchFamily="34" charset="0"/>
              </a:rPr>
              <a:t>الابتكار في الأساليب والعمليات؛ 5) تقاسم القدرات</a:t>
            </a:r>
            <a:endParaRPr lang="en-CA" sz="1200" b="0" i="0" u="none" strike="noStrike" dirty="0">
              <a:solidFill>
                <a:schemeClr val="tx1"/>
              </a:solidFill>
              <a:effectLst/>
              <a:latin typeface="Arial" panose="020B0604020202020204" pitchFamily="34" charset="0"/>
            </a:endParaRPr>
          </a:p>
        </p:txBody>
      </p:sp>
      <p:sp>
        <p:nvSpPr>
          <p:cNvPr id="6" name="Rectangle: Rounded Corners 5">
            <a:extLst>
              <a:ext uri="{FF2B5EF4-FFF2-40B4-BE49-F238E27FC236}">
                <a16:creationId xmlns:a16="http://schemas.microsoft.com/office/drawing/2014/main" id="{3D0B330B-33A3-F334-6770-04CBBE538A21}"/>
              </a:ext>
            </a:extLst>
          </p:cNvPr>
          <p:cNvSpPr/>
          <p:nvPr/>
        </p:nvSpPr>
        <p:spPr>
          <a:xfrm>
            <a:off x="2119334" y="2678302"/>
            <a:ext cx="2159607"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 sz="1350" dirty="0">
                <a:solidFill>
                  <a:schemeClr val="tx1"/>
                </a:solidFill>
              </a:rPr>
              <a:t>تجميع الأدلة الحية (LESs)</a:t>
            </a:r>
          </a:p>
          <a:p>
            <a:pPr algn="ctr" rtl="1"/>
            <a:r>
              <a:rPr lang="ar" sz="1350" dirty="0">
                <a:solidFill>
                  <a:schemeClr val="tx1"/>
                </a:solidFill>
              </a:rPr>
              <a:t>حول تسريع التقدم نحو تحقيق </a:t>
            </a:r>
            <a:br>
              <a:rPr lang="en-US" sz="1350" dirty="0">
                <a:solidFill>
                  <a:schemeClr val="tx1"/>
                </a:solidFill>
              </a:rPr>
            </a:br>
            <a:r>
              <a:rPr lang="ar" sz="1350" dirty="0">
                <a:solidFill>
                  <a:schemeClr val="tx1"/>
                </a:solidFill>
              </a:rPr>
              <a:t>أهداف التنمية المستدامة</a:t>
            </a:r>
          </a:p>
          <a:p>
            <a:pPr algn="ctr" rtl="1"/>
            <a:r>
              <a:rPr lang="ar" sz="1350" dirty="0">
                <a:solidFill>
                  <a:schemeClr val="tx1"/>
                </a:solidFill>
              </a:rPr>
              <a:t>[ </a:t>
            </a:r>
            <a:r>
              <a:rPr lang="ar" sz="1350" b="1" dirty="0">
                <a:solidFill>
                  <a:schemeClr val="tx1"/>
                </a:solidFill>
              </a:rPr>
              <a:t>استثمار UKRI </a:t>
            </a:r>
            <a:br>
              <a:rPr lang="en-US" sz="1350" b="1" dirty="0">
                <a:solidFill>
                  <a:schemeClr val="tx1"/>
                </a:solidFill>
              </a:rPr>
            </a:br>
            <a:r>
              <a:rPr lang="ar" sz="1350" b="1" dirty="0">
                <a:solidFill>
                  <a:schemeClr val="tx1"/>
                </a:solidFill>
              </a:rPr>
              <a:t>بقيمة </a:t>
            </a:r>
            <a:r>
              <a:rPr lang="ar" sz="1350" b="1" i="0" u="none" strike="noStrike" kern="1200" dirty="0">
                <a:solidFill>
                  <a:schemeClr val="tx1"/>
                </a:solidFill>
                <a:effectLst/>
                <a:latin typeface="Arial" panose="020B0604020202020204" pitchFamily="34" charset="0"/>
              </a:rPr>
              <a:t>11.5 مليون جنيه إسترليني </a:t>
            </a:r>
            <a:r>
              <a:rPr lang="ar" sz="1350" i="0" u="none" strike="noStrike" kern="1200" dirty="0">
                <a:solidFill>
                  <a:schemeClr val="tx1"/>
                </a:solidFill>
                <a:effectLst/>
                <a:latin typeface="Arial" panose="020B0604020202020204" pitchFamily="34" charset="0"/>
              </a:rPr>
              <a:t>، </a:t>
            </a:r>
            <a:r>
              <a:rPr lang="ar" sz="1200" i="0" u="none" strike="noStrike" kern="1200" dirty="0">
                <a:solidFill>
                  <a:schemeClr val="tx1"/>
                </a:solidFill>
                <a:effectLst/>
                <a:latin typeface="Arial" panose="020B0604020202020204" pitchFamily="34" charset="0"/>
              </a:rPr>
              <a:t>والذي </a:t>
            </a:r>
            <a:r>
              <a:rPr lang="ar" sz="1200" dirty="0">
                <a:solidFill>
                  <a:schemeClr val="tx1"/>
                </a:solidFill>
                <a:latin typeface="Arial" panose="020B0604020202020204" pitchFamily="34" charset="0"/>
              </a:rPr>
              <a:t>سيستهدف أيضًا </a:t>
            </a:r>
            <a:r>
              <a:rPr lang="ar" sz="1200" i="0" u="none" strike="noStrike" kern="1200" dirty="0">
                <a:solidFill>
                  <a:schemeClr val="tx1"/>
                </a:solidFill>
                <a:effectLst/>
                <a:latin typeface="Arial" panose="020B0604020202020204" pitchFamily="34" charset="0"/>
              </a:rPr>
              <a:t>عناصر البنية التحتية 1 و3]</a:t>
            </a:r>
            <a:endParaRPr lang="en-CA" sz="1200" dirty="0">
              <a:solidFill>
                <a:schemeClr val="tx1"/>
              </a:solidFill>
            </a:endParaRPr>
          </a:p>
        </p:txBody>
      </p:sp>
      <p:sp>
        <p:nvSpPr>
          <p:cNvPr id="7" name="Rectangle: Rounded Corners 6">
            <a:extLst>
              <a:ext uri="{FF2B5EF4-FFF2-40B4-BE49-F238E27FC236}">
                <a16:creationId xmlns:a16="http://schemas.microsoft.com/office/drawing/2014/main" id="{6BB67870-6529-6208-DA17-CA0FD7AD0C38}"/>
              </a:ext>
            </a:extLst>
          </p:cNvPr>
          <p:cNvSpPr/>
          <p:nvPr/>
        </p:nvSpPr>
        <p:spPr>
          <a:xfrm>
            <a:off x="4395870" y="2765542"/>
            <a:ext cx="2159607" cy="2322093"/>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 sz="1350" dirty="0">
                <a:solidFill>
                  <a:schemeClr val="tx1"/>
                </a:solidFill>
              </a:rPr>
              <a:t>مجموعة من المبادرات الخاصة بأهداف التنمية المستدامة بشأن الأولويات الإضافية</a:t>
            </a:r>
          </a:p>
          <a:p>
            <a:pPr algn="ctr" rtl="1"/>
            <a:r>
              <a:rPr lang="ar" sz="1350" dirty="0">
                <a:solidFill>
                  <a:schemeClr val="tx1"/>
                </a:solidFill>
              </a:rPr>
              <a:t>[ استثمارات </a:t>
            </a:r>
            <a:r>
              <a:rPr lang="ar" sz="1350" b="1" dirty="0" err="1">
                <a:solidFill>
                  <a:schemeClr val="tx1"/>
                </a:solidFill>
              </a:rPr>
              <a:t>Wellcome </a:t>
            </a:r>
            <a:r>
              <a:rPr lang="ar" sz="1350" b="1" dirty="0">
                <a:solidFill>
                  <a:schemeClr val="tx1"/>
                </a:solidFill>
              </a:rPr>
              <a:t>Trust (WT) </a:t>
            </a:r>
            <a:br>
              <a:rPr lang="en-US" sz="1350" b="1" dirty="0">
                <a:solidFill>
                  <a:schemeClr val="tx1"/>
                </a:solidFill>
              </a:rPr>
            </a:br>
            <a:r>
              <a:rPr lang="ar" sz="1350" b="1" dirty="0">
                <a:solidFill>
                  <a:schemeClr val="tx1"/>
                </a:solidFill>
              </a:rPr>
              <a:t>الحالية والمستقبلية في مجالات الحلول الثلاثة </a:t>
            </a:r>
            <a:r>
              <a:rPr lang="ar" sz="1350" dirty="0">
                <a:solidFill>
                  <a:schemeClr val="tx1"/>
                </a:solidFill>
              </a:rPr>
              <a:t>]</a:t>
            </a:r>
            <a:endParaRPr lang="en-CA" sz="1350" dirty="0">
              <a:solidFill>
                <a:schemeClr val="tx1"/>
              </a:solidFill>
            </a:endParaRPr>
          </a:p>
        </p:txBody>
      </p:sp>
      <p:sp>
        <p:nvSpPr>
          <p:cNvPr id="16" name="Rectangle: Rounded Corners 15">
            <a:extLst>
              <a:ext uri="{FF2B5EF4-FFF2-40B4-BE49-F238E27FC236}">
                <a16:creationId xmlns:a16="http://schemas.microsoft.com/office/drawing/2014/main" id="{CE313E86-779A-6641-333B-94BDCCD43219}"/>
              </a:ext>
            </a:extLst>
          </p:cNvPr>
          <p:cNvSpPr/>
          <p:nvPr/>
        </p:nvSpPr>
        <p:spPr>
          <a:xfrm>
            <a:off x="6672407" y="2687849"/>
            <a:ext cx="2228050" cy="2399786"/>
          </a:xfrm>
          <a:prstGeom prst="roundRect">
            <a:avLst/>
          </a:prstGeom>
          <a:solidFill>
            <a:srgbClr val="CC76A6">
              <a:alpha val="20000"/>
            </a:srgbClr>
          </a:solidFill>
          <a:ln>
            <a:solidFill>
              <a:srgbClr val="CC76A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ar" sz="1350" dirty="0">
                <a:solidFill>
                  <a:schemeClr val="tx1"/>
                </a:solidFill>
              </a:rPr>
              <a:t>مجموعة من المبادرات الخاصة بأهداف التنمية المستدامة والأولويات </a:t>
            </a:r>
            <a:br>
              <a:rPr lang="en-US" sz="1350" dirty="0">
                <a:solidFill>
                  <a:schemeClr val="tx1"/>
                </a:solidFill>
              </a:rPr>
            </a:br>
            <a:r>
              <a:rPr lang="ar" sz="1350" dirty="0">
                <a:solidFill>
                  <a:schemeClr val="tx1"/>
                </a:solidFill>
              </a:rPr>
              <a:t>الأخرى</a:t>
            </a:r>
          </a:p>
          <a:p>
            <a:pPr algn="ctr"/>
            <a:r>
              <a:rPr lang="ar" sz="1350" dirty="0">
                <a:solidFill>
                  <a:schemeClr val="tx1"/>
                </a:solidFill>
              </a:rPr>
              <a:t>[ </a:t>
            </a:r>
            <a:r>
              <a:rPr lang="ar" sz="1350" b="1" dirty="0">
                <a:solidFill>
                  <a:schemeClr val="tx1"/>
                </a:solidFill>
              </a:rPr>
              <a:t>الاستثمارات المستقبلية </a:t>
            </a:r>
            <a:br>
              <a:rPr lang="en-US" sz="1350" b="1" dirty="0">
                <a:solidFill>
                  <a:schemeClr val="tx1"/>
                </a:solidFill>
              </a:rPr>
            </a:br>
            <a:r>
              <a:rPr lang="ar" sz="1350" b="1" dirty="0">
                <a:solidFill>
                  <a:schemeClr val="tx1"/>
                </a:solidFill>
              </a:rPr>
              <a:t>من قبل الممولين الآخرين </a:t>
            </a:r>
            <a:r>
              <a:rPr lang="ar" sz="1350" dirty="0">
                <a:solidFill>
                  <a:schemeClr val="tx1"/>
                </a:solidFill>
              </a:rPr>
              <a:t>]</a:t>
            </a:r>
          </a:p>
        </p:txBody>
      </p:sp>
      <p:sp>
        <p:nvSpPr>
          <p:cNvPr id="5" name="Triangle 4">
            <a:extLst>
              <a:ext uri="{FF2B5EF4-FFF2-40B4-BE49-F238E27FC236}">
                <a16:creationId xmlns:a16="http://schemas.microsoft.com/office/drawing/2014/main" id="{951D5620-C1AA-D265-2F61-1B0BC7A50D50}"/>
              </a:ext>
            </a:extLst>
          </p:cNvPr>
          <p:cNvSpPr/>
          <p:nvPr/>
        </p:nvSpPr>
        <p:spPr>
          <a:xfrm>
            <a:off x="2251496" y="1463082"/>
            <a:ext cx="6481823" cy="1111731"/>
          </a:xfrm>
          <a:prstGeom prst="triangle">
            <a:avLst/>
          </a:prstGeom>
          <a:solidFill>
            <a:srgbClr val="CC76A6">
              <a:alpha val="5098"/>
            </a:srgbClr>
          </a:solidFill>
          <a:ln>
            <a:solidFill>
              <a:srgbClr val="CC76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4DD04A-F75C-DBDF-F4DC-67A7EE113ADC}"/>
              </a:ext>
            </a:extLst>
          </p:cNvPr>
          <p:cNvSpPr txBox="1"/>
          <p:nvPr/>
        </p:nvSpPr>
        <p:spPr>
          <a:xfrm>
            <a:off x="3198381" y="1633118"/>
            <a:ext cx="4588051" cy="1169551"/>
          </a:xfrm>
          <a:prstGeom prst="rect">
            <a:avLst/>
          </a:prstGeom>
          <a:noFill/>
        </p:spPr>
        <p:txBody>
          <a:bodyPr wrap="none" rtlCol="0">
            <a:spAutoFit/>
          </a:bodyPr>
          <a:lstStyle/>
          <a:p>
            <a:pPr algn="ctr"/>
            <a:r>
              <a:rPr lang="ar" sz="1350" dirty="0"/>
              <a:t>رؤى قابلة للتنفيذ </a:t>
            </a:r>
            <a:br>
              <a:rPr lang="en-US" sz="1350" dirty="0"/>
            </a:br>
            <a:r>
              <a:rPr lang="ar" sz="1350" dirty="0"/>
              <a:t>يتم تقديمها بطرق مختلفة </a:t>
            </a:r>
            <a:br>
              <a:rPr lang="en-US" sz="1350" dirty="0"/>
            </a:br>
            <a:r>
              <a:rPr lang="ar" sz="1350" dirty="0"/>
              <a:t>لصناع القرار والقطاعات والمناطق واللغات المختلفة</a:t>
            </a:r>
          </a:p>
          <a:p>
            <a:pPr algn="ctr"/>
            <a:r>
              <a:rPr lang="ar" sz="1350" dirty="0"/>
              <a:t>[ </a:t>
            </a:r>
            <a:r>
              <a:rPr lang="ar" sz="1350" b="1" dirty="0"/>
              <a:t>الاستثمارات المستقبلية من قبل الممولين الآخرين </a:t>
            </a:r>
            <a:r>
              <a:rPr lang="ar" sz="1350" dirty="0"/>
              <a:t>]</a:t>
            </a:r>
          </a:p>
          <a:p>
            <a:pPr algn="ctr"/>
            <a:endParaRPr lang="en-US" sz="1400" dirty="0"/>
          </a:p>
        </p:txBody>
      </p:sp>
      <p:sp>
        <p:nvSpPr>
          <p:cNvPr id="11" name="TextBox 10">
            <a:extLst>
              <a:ext uri="{FF2B5EF4-FFF2-40B4-BE49-F238E27FC236}">
                <a16:creationId xmlns:a16="http://schemas.microsoft.com/office/drawing/2014/main" id="{22E849A3-5970-2EEF-9818-1DF8B0B13DAE}"/>
              </a:ext>
            </a:extLst>
          </p:cNvPr>
          <p:cNvSpPr txBox="1"/>
          <p:nvPr/>
        </p:nvSpPr>
        <p:spPr>
          <a:xfrm>
            <a:off x="8938666" y="1554071"/>
            <a:ext cx="2946867" cy="954107"/>
          </a:xfrm>
          <a:prstGeom prst="rect">
            <a:avLst/>
          </a:prstGeom>
          <a:noFill/>
        </p:spPr>
        <p:txBody>
          <a:bodyPr wrap="square" rtlCol="0">
            <a:spAutoFit/>
          </a:bodyPr>
          <a:lstStyle/>
          <a:p>
            <a:pPr algn="r" rtl="1"/>
            <a:r>
              <a:rPr lang="ar" sz="1350" dirty="0"/>
              <a:t>أمثلة في قطاع التعليم:</a:t>
            </a:r>
          </a:p>
          <a:p>
            <a:pPr marL="266700" indent="-266700" algn="r" rtl="1">
              <a:buAutoNum type="arabicParenR"/>
            </a:pPr>
            <a:r>
              <a:rPr lang="ar" sz="1350" dirty="0"/>
              <a:t>أفضل المشتريات: </a:t>
            </a:r>
            <a:r>
              <a:rPr lang="ar" sz="1350" dirty="0">
                <a:hlinkClick r:id="rId3"/>
              </a:rPr>
              <a:t>GEEAP</a:t>
            </a:r>
            <a:endParaRPr lang="en-CA" sz="1350" dirty="0"/>
          </a:p>
          <a:p>
            <a:pPr marL="266700" indent="-266700" algn="r" rtl="1">
              <a:buAutoNum type="arabicParenR"/>
            </a:pPr>
            <a:r>
              <a:rPr lang="ar" sz="1350" dirty="0"/>
              <a:t>النهج الواسع: </a:t>
            </a:r>
            <a:r>
              <a:rPr lang="ar" sz="1350" dirty="0">
                <a:hlinkClick r:id="rId4"/>
              </a:rPr>
              <a:t>EEF</a:t>
            </a:r>
            <a:endParaRPr lang="en-CA" sz="1350" dirty="0"/>
          </a:p>
          <a:p>
            <a:pPr marL="266700" indent="-266700" algn="r" rtl="1">
              <a:buAutoNum type="arabicParenR"/>
            </a:pPr>
            <a:r>
              <a:rPr lang="ar" sz="1350" dirty="0"/>
              <a:t>البرامج ذات العلامة التجارية: </a:t>
            </a:r>
            <a:r>
              <a:rPr lang="ar" sz="1350" dirty="0">
                <a:hlinkClick r:id="rId5"/>
              </a:rPr>
              <a:t>IES WWC</a:t>
            </a:r>
            <a:endParaRPr lang="en-CA" sz="1350" dirty="0"/>
          </a:p>
        </p:txBody>
      </p:sp>
      <p:cxnSp>
        <p:nvCxnSpPr>
          <p:cNvPr id="13" name="Straight Arrow Connector 12">
            <a:extLst>
              <a:ext uri="{FF2B5EF4-FFF2-40B4-BE49-F238E27FC236}">
                <a16:creationId xmlns:a16="http://schemas.microsoft.com/office/drawing/2014/main" id="{80318859-FCBF-101C-BA87-5DE31C3C4B2B}"/>
              </a:ext>
            </a:extLst>
          </p:cNvPr>
          <p:cNvCxnSpPr>
            <a:cxnSpLocks/>
          </p:cNvCxnSpPr>
          <p:nvPr/>
        </p:nvCxnSpPr>
        <p:spPr>
          <a:xfrm flipV="1">
            <a:off x="7786432" y="1703823"/>
            <a:ext cx="1077295" cy="6548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0803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A81C0-0E70-691B-D8C3-5C7B83226B5D}"/>
              </a:ext>
            </a:extLst>
          </p:cNvPr>
          <p:cNvSpPr>
            <a:spLocks noGrp="1"/>
          </p:cNvSpPr>
          <p:nvPr>
            <p:ph type="title"/>
          </p:nvPr>
        </p:nvSpPr>
        <p:spPr/>
        <p:txBody>
          <a:bodyPr>
            <a:noAutofit/>
          </a:bodyPr>
          <a:lstStyle/>
          <a:p>
            <a:r>
              <a:rPr lang="ar" dirty="0"/>
              <a:t>ستشمل عملية تخطيط شركة التأمين الاجتماعي العديد من فئات "أصحاب المصالح"، وخاصة أولئك الموجودين الآن في الدائرتين على اليسار والدائرتين على اليمين</a:t>
            </a:r>
            <a:endParaRPr lang="en-US" dirty="0">
              <a:solidFill>
                <a:srgbClr val="FF0000"/>
              </a:solidFill>
            </a:endParaRPr>
          </a:p>
        </p:txBody>
      </p:sp>
      <p:grpSp>
        <p:nvGrpSpPr>
          <p:cNvPr id="29" name="Group 28">
            <a:extLst>
              <a:ext uri="{FF2B5EF4-FFF2-40B4-BE49-F238E27FC236}">
                <a16:creationId xmlns:a16="http://schemas.microsoft.com/office/drawing/2014/main" id="{A5FCE095-3F4C-B396-9B84-96E16F7A31B1}"/>
              </a:ext>
            </a:extLst>
          </p:cNvPr>
          <p:cNvGrpSpPr/>
          <p:nvPr/>
        </p:nvGrpSpPr>
        <p:grpSpPr>
          <a:xfrm>
            <a:off x="4280349" y="1384795"/>
            <a:ext cx="7720878" cy="5290490"/>
            <a:chOff x="512710" y="1384795"/>
            <a:chExt cx="7720878" cy="5290490"/>
          </a:xfrm>
        </p:grpSpPr>
        <p:grpSp>
          <p:nvGrpSpPr>
            <p:cNvPr id="10" name="Group 9">
              <a:extLst>
                <a:ext uri="{FF2B5EF4-FFF2-40B4-BE49-F238E27FC236}">
                  <a16:creationId xmlns:a16="http://schemas.microsoft.com/office/drawing/2014/main" id="{53E2407A-A1F2-3192-D51E-F926EA42F81D}"/>
                </a:ext>
              </a:extLst>
            </p:cNvPr>
            <p:cNvGrpSpPr/>
            <p:nvPr/>
          </p:nvGrpSpPr>
          <p:grpSpPr>
            <a:xfrm>
              <a:off x="648785" y="1858141"/>
              <a:ext cx="2548680" cy="2241402"/>
              <a:chOff x="5453274" y="1927489"/>
              <a:chExt cx="2548680" cy="2241402"/>
            </a:xfrm>
          </p:grpSpPr>
          <p:sp>
            <p:nvSpPr>
              <p:cNvPr id="26" name="Freeform 5">
                <a:extLst>
                  <a:ext uri="{FF2B5EF4-FFF2-40B4-BE49-F238E27FC236}">
                    <a16:creationId xmlns:a16="http://schemas.microsoft.com/office/drawing/2014/main" id="{783FA006-A832-F7FB-B34F-0492066100BA}"/>
                  </a:ext>
                </a:extLst>
              </p:cNvPr>
              <p:cNvSpPr/>
              <p:nvPr/>
            </p:nvSpPr>
            <p:spPr>
              <a:xfrm>
                <a:off x="5522399" y="1927489"/>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4"/>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27" name="TextBox 26">
                <a:extLst>
                  <a:ext uri="{FF2B5EF4-FFF2-40B4-BE49-F238E27FC236}">
                    <a16:creationId xmlns:a16="http://schemas.microsoft.com/office/drawing/2014/main" id="{FA82612C-C8D7-798F-B7E4-383C91AB5C9D}"/>
                  </a:ext>
                </a:extLst>
              </p:cNvPr>
              <p:cNvSpPr txBox="1"/>
              <p:nvPr/>
            </p:nvSpPr>
            <p:spPr>
              <a:xfrm>
                <a:off x="5453274" y="2163876"/>
                <a:ext cx="2548680" cy="1754326"/>
              </a:xfrm>
              <a:prstGeom prst="rect">
                <a:avLst/>
              </a:prstGeom>
              <a:noFill/>
            </p:spPr>
            <p:txBody>
              <a:bodyPr wrap="square">
                <a:spAutoFit/>
              </a:bodyPr>
              <a:lstStyle/>
              <a:p>
                <a:pPr marL="0" marR="0" lvl="0" indent="0" algn="ctr" defTabSz="1466850" rtl="1" eaLnBrk="1" fontAlgn="auto" latinLnBrk="0" hangingPunct="1">
                  <a:spcBef>
                    <a:spcPct val="0"/>
                  </a:spcBef>
                  <a:buClrTx/>
                  <a:buSzTx/>
                  <a:buFontTx/>
                  <a:buNone/>
                  <a:tabLst/>
                  <a:defRPr/>
                </a:pPr>
                <a:r>
                  <a:rPr kumimoji="0" lang="ar" sz="1600" b="0" i="0" u="none" strike="noStrike" kern="1200" cap="none" spc="0" normalizeH="0" baseline="0" noProof="0" dirty="0">
                    <a:ln>
                      <a:noFill/>
                    </a:ln>
                    <a:effectLst/>
                    <a:uLnTx/>
                    <a:uFillTx/>
                    <a:latin typeface="Arial" panose="020B0604020202020204"/>
                    <a:ea typeface="+mn-ea"/>
                    <a:cs typeface="+mn-cs"/>
                  </a:rPr>
                  <a:t>شبكات </a:t>
                </a:r>
                <a:br>
                  <a:rPr kumimoji="0" lang="en-US" sz="800" b="0" i="0" u="none" strike="noStrike" kern="1200" cap="none" spc="0" normalizeH="0" baseline="0" noProof="0" dirty="0">
                    <a:ln>
                      <a:noFill/>
                    </a:ln>
                    <a:effectLst/>
                    <a:highlight>
                      <a:srgbClr val="FFFF00"/>
                    </a:highlight>
                    <a:uLnTx/>
                    <a:uFillTx/>
                    <a:latin typeface="Arial" panose="020B0604020202020204"/>
                    <a:ea typeface="+mn-ea"/>
                    <a:cs typeface="+mn-cs"/>
                  </a:rPr>
                </a:br>
                <a:r>
                  <a:rPr kumimoji="0" lang="ar" sz="1500" b="0" i="0" u="none" strike="noStrike" kern="1200" cap="none" spc="0" normalizeH="0" baseline="0" noProof="0" dirty="0">
                    <a:ln>
                      <a:noFill/>
                    </a:ln>
                    <a:effectLst/>
                    <a:uLnTx/>
                    <a:uFillTx/>
                    <a:latin typeface="Arial" panose="020B0604020202020204"/>
                    <a:ea typeface="+mn-ea"/>
                    <a:cs typeface="+mn-cs"/>
                  </a:rPr>
                  <a:t>سماسرة المعرفة </a:t>
                </a:r>
                <a:br>
                  <a:rPr kumimoji="0" lang="en-US" sz="1500" b="0" i="0" u="none" strike="noStrike" kern="1200" cap="none" spc="0" normalizeH="0" baseline="0" noProof="0" dirty="0">
                    <a:ln>
                      <a:noFill/>
                    </a:ln>
                    <a:effectLst/>
                    <a:uLnTx/>
                    <a:uFillTx/>
                    <a:latin typeface="Arial" panose="020B0604020202020204"/>
                    <a:ea typeface="+mn-ea"/>
                    <a:cs typeface="+mn-cs"/>
                  </a:rPr>
                </a:br>
                <a:r>
                  <a:rPr kumimoji="0" lang="ar" sz="1500" b="0" i="0" u="none" strike="noStrike" kern="1200" cap="none" spc="0" normalizeH="0" baseline="0" noProof="0" dirty="0">
                    <a:ln>
                      <a:noFill/>
                    </a:ln>
                    <a:effectLst/>
                    <a:uLnTx/>
                    <a:uFillTx/>
                    <a:latin typeface="Arial" panose="020B0604020202020204"/>
                    <a:ea typeface="+mn-ea"/>
                    <a:cs typeface="+mn-cs"/>
                  </a:rPr>
                  <a:t>والمستشارين العلميين </a:t>
                </a:r>
                <a:br>
                  <a:rPr kumimoji="0" lang="en-US" sz="1500" b="0" i="0" u="none" strike="noStrike" kern="1200" cap="none" spc="0" normalizeH="0" baseline="0" noProof="0" dirty="0">
                    <a:ln>
                      <a:noFill/>
                    </a:ln>
                    <a:effectLst/>
                    <a:uLnTx/>
                    <a:uFillTx/>
                    <a:latin typeface="Arial" panose="020B0604020202020204"/>
                    <a:ea typeface="+mn-ea"/>
                    <a:cs typeface="+mn-cs"/>
                  </a:rPr>
                </a:br>
                <a:r>
                  <a:rPr lang="ar" sz="1400" b="1" dirty="0">
                    <a:latin typeface="Arial" panose="020B0604020202020204"/>
                  </a:rPr>
                  <a:t>وسطاء الأدلة</a:t>
                </a:r>
                <a:br>
                  <a:rPr lang="en-US" sz="1400" b="1" dirty="0">
                    <a:latin typeface="Arial" panose="020B0604020202020204"/>
                  </a:rPr>
                </a:br>
                <a:endParaRPr lang="en-US" sz="1200" b="1" dirty="0">
                  <a:latin typeface="Arial" panose="020B0604020202020204"/>
                </a:endParaRPr>
              </a:p>
              <a:p>
                <a:pPr marL="0" marR="0" lvl="0" indent="0" algn="ctr" defTabSz="1466850" rtl="1" eaLnBrk="1" fontAlgn="auto" latinLnBrk="0" hangingPunct="1">
                  <a:spcBef>
                    <a:spcPct val="0"/>
                  </a:spcBef>
                  <a:buClrTx/>
                  <a:buSzTx/>
                  <a:buFontTx/>
                  <a:buNone/>
                  <a:tabLst/>
                  <a:defRPr/>
                </a:pPr>
                <a:r>
                  <a:rPr lang="ar" sz="1200" dirty="0">
                    <a:latin typeface="Arial" panose="020B0604020202020204"/>
                  </a:rPr>
                  <a:t>(على سبيل المثال، AEN و</a:t>
                </a:r>
                <a:endParaRPr lang="en-US" sz="1200" dirty="0">
                  <a:latin typeface="Arial" panose="020B0604020202020204"/>
                </a:endParaRPr>
              </a:p>
              <a:p>
                <a:pPr marL="0" marR="0" lvl="0" indent="0" algn="ctr" defTabSz="1466850" rtl="1" eaLnBrk="1" fontAlgn="auto" latinLnBrk="0" hangingPunct="1">
                  <a:spcBef>
                    <a:spcPct val="0"/>
                  </a:spcBef>
                  <a:buClrTx/>
                  <a:buSzTx/>
                  <a:buFontTx/>
                  <a:buNone/>
                  <a:tabLst/>
                  <a:defRPr/>
                </a:pPr>
                <a:r>
                  <a:rPr lang="ar" sz="1200" dirty="0">
                    <a:latin typeface="Arial" panose="020B0604020202020204"/>
                  </a:rPr>
                  <a:t> HubLAC و </a:t>
                </a:r>
                <a:br>
                  <a:rPr lang="en-US" sz="1200" dirty="0">
                    <a:latin typeface="Arial" panose="020B0604020202020204"/>
                  </a:rPr>
                </a:br>
                <a:r>
                  <a:rPr lang="ar" sz="1200" dirty="0">
                    <a:latin typeface="Arial" panose="020B0604020202020204"/>
                  </a:rPr>
                  <a:t>INGSA وRFICS)</a:t>
                </a:r>
                <a:endParaRPr kumimoji="0" lang="en-US" sz="1200" b="1" i="0" u="none" strike="noStrike" kern="1200" cap="none" spc="0" normalizeH="0" baseline="0" noProof="0" dirty="0">
                  <a:ln>
                    <a:noFill/>
                  </a:ln>
                  <a:effectLst/>
                  <a:uLnTx/>
                  <a:uFillTx/>
                  <a:latin typeface="Arial" panose="020B0604020202020204"/>
                  <a:ea typeface="+mn-ea"/>
                  <a:cs typeface="+mn-cs"/>
                </a:endParaRPr>
              </a:p>
            </p:txBody>
          </p:sp>
        </p:grpSp>
        <p:grpSp>
          <p:nvGrpSpPr>
            <p:cNvPr id="23" name="Group 22">
              <a:extLst>
                <a:ext uri="{FF2B5EF4-FFF2-40B4-BE49-F238E27FC236}">
                  <a16:creationId xmlns:a16="http://schemas.microsoft.com/office/drawing/2014/main" id="{FF616F32-535B-3354-8F9E-839E580A55C3}"/>
                </a:ext>
              </a:extLst>
            </p:cNvPr>
            <p:cNvGrpSpPr/>
            <p:nvPr/>
          </p:nvGrpSpPr>
          <p:grpSpPr>
            <a:xfrm>
              <a:off x="512710" y="4207092"/>
              <a:ext cx="2934094" cy="2241402"/>
              <a:chOff x="5377029" y="4269230"/>
              <a:chExt cx="2934094" cy="2241402"/>
            </a:xfrm>
          </p:grpSpPr>
          <p:sp>
            <p:nvSpPr>
              <p:cNvPr id="33" name="Freeform 5">
                <a:extLst>
                  <a:ext uri="{FF2B5EF4-FFF2-40B4-BE49-F238E27FC236}">
                    <a16:creationId xmlns:a16="http://schemas.microsoft.com/office/drawing/2014/main" id="{6B3B21FA-1910-E756-0514-A55C05C53E4B}"/>
                  </a:ext>
                </a:extLst>
              </p:cNvPr>
              <p:cNvSpPr/>
              <p:nvPr/>
            </p:nvSpPr>
            <p:spPr>
              <a:xfrm>
                <a:off x="5635067" y="42692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34" name="TextBox 33">
                <a:extLst>
                  <a:ext uri="{FF2B5EF4-FFF2-40B4-BE49-F238E27FC236}">
                    <a16:creationId xmlns:a16="http://schemas.microsoft.com/office/drawing/2014/main" id="{5A2C31E4-96DA-CC9C-8D7F-B99857FD2269}"/>
                  </a:ext>
                </a:extLst>
              </p:cNvPr>
              <p:cNvSpPr txBox="1"/>
              <p:nvPr/>
            </p:nvSpPr>
            <p:spPr>
              <a:xfrm>
                <a:off x="5377029" y="4771075"/>
                <a:ext cx="2934094" cy="1415772"/>
              </a:xfrm>
              <a:prstGeom prst="rect">
                <a:avLst/>
              </a:prstGeom>
              <a:noFill/>
            </p:spPr>
            <p:txBody>
              <a:bodyPr wrap="square">
                <a:spAutoFit/>
              </a:bodyPr>
              <a:lstStyle/>
              <a:p>
                <a:pPr marL="0" marR="0" lvl="0" indent="0" algn="ctr" defTabSz="1466850" rtl="1" eaLnBrk="1" fontAlgn="auto" latinLnBrk="0" hangingPunct="1">
                  <a:spcBef>
                    <a:spcPct val="0"/>
                  </a:spcBef>
                  <a:buClrTx/>
                  <a:buSzTx/>
                  <a:buFontTx/>
                  <a:buNone/>
                  <a:tabLst/>
                  <a:defRPr/>
                </a:pPr>
                <a:r>
                  <a:rPr lang="ar" sz="1500" dirty="0">
                    <a:latin typeface="Arial" panose="020B0604020202020204"/>
                  </a:rPr>
                  <a:t>مجموعة اهتمامات الممولين </a:t>
                </a:r>
                <a:br>
                  <a:rPr kumimoji="0" lang="en-US" sz="800" b="0" i="0" u="none" strike="noStrike" kern="1200" cap="none" spc="0" normalizeH="0" baseline="0" noProof="0" dirty="0">
                    <a:ln>
                      <a:noFill/>
                    </a:ln>
                    <a:effectLst/>
                    <a:uLnTx/>
                    <a:uFillTx/>
                    <a:latin typeface="Arial" panose="020B0604020202020204"/>
                    <a:ea typeface="+mn-ea"/>
                    <a:cs typeface="+mn-cs"/>
                  </a:rPr>
                </a:br>
                <a:r>
                  <a:rPr lang="ar" sz="1400" b="1" dirty="0">
                    <a:latin typeface="Arial" panose="020B0604020202020204"/>
                  </a:rPr>
                  <a:t>البحث في </a:t>
                </a:r>
                <a:r>
                  <a:rPr kumimoji="0" lang="ar" sz="1400" b="1" i="0" u="none" strike="noStrike" kern="1200" cap="none" spc="0" normalizeH="0" baseline="0" noProof="0" dirty="0" err="1">
                    <a:ln>
                      <a:noFill/>
                    </a:ln>
                    <a:effectLst/>
                    <a:uLnTx/>
                    <a:uFillTx/>
                    <a:latin typeface="Arial" panose="020B0604020202020204"/>
                    <a:ea typeface="+mn-ea"/>
                    <a:cs typeface="+mn-cs"/>
                  </a:rPr>
                  <a:t>المجالات ذات الصلة</a:t>
                </a:r>
                <a:r>
                  <a:rPr lang="ar" sz="1400" dirty="0">
                    <a:latin typeface="Arial" panose="020B0604020202020204"/>
                  </a:rPr>
                  <a:t> </a:t>
                </a:r>
                <a:br>
                  <a:rPr lang="en-US" sz="1400" dirty="0">
                    <a:latin typeface="Arial" panose="020B0604020202020204"/>
                  </a:rPr>
                </a:br>
                <a:r>
                  <a:rPr lang="ar" sz="1400" dirty="0">
                    <a:latin typeface="Arial" panose="020B0604020202020204"/>
                  </a:rPr>
                  <a:t>(كل من تجميع الأدلة </a:t>
                </a:r>
                <a:br>
                  <a:rPr lang="en-US" sz="1400" dirty="0">
                    <a:latin typeface="Arial" panose="020B0604020202020204"/>
                  </a:rPr>
                </a:br>
                <a:r>
                  <a:rPr lang="ar" sz="1400" dirty="0">
                    <a:latin typeface="Arial" panose="020B0604020202020204"/>
                  </a:rPr>
                  <a:t>والبحث الأساسي)</a:t>
                </a:r>
              </a:p>
              <a:p>
                <a:pPr marL="0" marR="0" lvl="0" indent="0" algn="ctr" defTabSz="1466850" rtl="1" eaLnBrk="1" fontAlgn="auto" latinLnBrk="0" hangingPunct="1">
                  <a:spcBef>
                    <a:spcPct val="0"/>
                  </a:spcBef>
                  <a:buClrTx/>
                  <a:buSzTx/>
                  <a:buFontTx/>
                  <a:buNone/>
                  <a:tabLst/>
                  <a:defRPr/>
                </a:pPr>
                <a:r>
                  <a:rPr lang="ar" sz="1400" b="1" dirty="0">
                    <a:latin typeface="Arial" panose="020B0604020202020204"/>
                  </a:rPr>
                  <a:t>وأنواع </a:t>
                </a:r>
                <a:r>
                  <a:rPr kumimoji="0" lang="ar" sz="1400" b="1" i="0" u="none" strike="noStrike" kern="1200" cap="none" spc="0" normalizeH="0" baseline="0" noProof="0" dirty="0">
                    <a:ln>
                      <a:noFill/>
                    </a:ln>
                    <a:effectLst/>
                    <a:uLnTx/>
                    <a:uFillTx/>
                    <a:latin typeface="Arial" panose="020B0604020202020204"/>
                    <a:ea typeface="+mn-ea"/>
                    <a:cs typeface="+mn-cs"/>
                  </a:rPr>
                  <a:t>أخرى </a:t>
                </a:r>
                <a:r>
                  <a:rPr lang="ar" sz="1400" b="1" dirty="0">
                    <a:latin typeface="Arial" panose="020B0604020202020204"/>
                  </a:rPr>
                  <a:t>من </a:t>
                </a:r>
                <a:br>
                  <a:rPr lang="en-US" sz="1400" b="1" dirty="0">
                    <a:latin typeface="Arial" panose="020B0604020202020204"/>
                  </a:rPr>
                </a:br>
                <a:r>
                  <a:rPr lang="ar" sz="1400" b="1" dirty="0">
                    <a:latin typeface="Arial" panose="020B0604020202020204"/>
                  </a:rPr>
                  <a:t>الممولين</a:t>
                </a:r>
                <a:endParaRPr kumimoji="0" lang="en-US" sz="1400" b="1" i="0" u="none" strike="noStrike" kern="1200" cap="none" spc="0" normalizeH="0" baseline="0" noProof="0" dirty="0">
                  <a:ln>
                    <a:noFill/>
                  </a:ln>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AEE26E3A-D46C-8158-F70E-0FA2A2183901}"/>
                </a:ext>
              </a:extLst>
            </p:cNvPr>
            <p:cNvGrpSpPr/>
            <p:nvPr/>
          </p:nvGrpSpPr>
          <p:grpSpPr>
            <a:xfrm>
              <a:off x="5299494" y="4220530"/>
              <a:ext cx="2934094" cy="2241402"/>
              <a:chOff x="456078" y="4220530"/>
              <a:chExt cx="2934094" cy="2241402"/>
            </a:xfrm>
          </p:grpSpPr>
          <p:sp>
            <p:nvSpPr>
              <p:cNvPr id="6" name="Freeform 5">
                <a:extLst>
                  <a:ext uri="{FF2B5EF4-FFF2-40B4-BE49-F238E27FC236}">
                    <a16:creationId xmlns:a16="http://schemas.microsoft.com/office/drawing/2014/main" id="{7F908067-ECAA-3C73-239C-4020768EE514}"/>
                  </a:ext>
                </a:extLst>
              </p:cNvPr>
              <p:cNvSpPr/>
              <p:nvPr/>
            </p:nvSpPr>
            <p:spPr>
              <a:xfrm>
                <a:off x="772402" y="4220530"/>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3"/>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21" name="TextBox 20">
                <a:extLst>
                  <a:ext uri="{FF2B5EF4-FFF2-40B4-BE49-F238E27FC236}">
                    <a16:creationId xmlns:a16="http://schemas.microsoft.com/office/drawing/2014/main" id="{7010D3EB-3589-79D8-F699-DCC0198DA132}"/>
                  </a:ext>
                </a:extLst>
              </p:cNvPr>
              <p:cNvSpPr txBox="1"/>
              <p:nvPr/>
            </p:nvSpPr>
            <p:spPr>
              <a:xfrm>
                <a:off x="456078" y="4774378"/>
                <a:ext cx="2934094" cy="1231106"/>
              </a:xfrm>
              <a:prstGeom prst="rect">
                <a:avLst/>
              </a:prstGeom>
              <a:noFill/>
            </p:spPr>
            <p:txBody>
              <a:bodyPr wrap="square">
                <a:spAutoFit/>
              </a:bodyPr>
              <a:lstStyle/>
              <a:p>
                <a:pPr marL="0" marR="0" lvl="0" indent="0" algn="ctr" defTabSz="1466850" rtl="1" eaLnBrk="1" fontAlgn="auto" latinLnBrk="0" hangingPunct="1">
                  <a:spcBef>
                    <a:spcPct val="0"/>
                  </a:spcBef>
                  <a:buClrTx/>
                  <a:buSzTx/>
                  <a:buFontTx/>
                  <a:buNone/>
                  <a:tabLst/>
                  <a:defRPr/>
                </a:pPr>
                <a:r>
                  <a:rPr kumimoji="0" lang="ar" sz="1500" b="0" i="0" u="none" strike="noStrike" kern="1200" cap="none" spc="0" normalizeH="0" baseline="0" noProof="0" dirty="0">
                    <a:ln>
                      <a:noFill/>
                    </a:ln>
                    <a:effectLst/>
                    <a:uLnTx/>
                    <a:uFillTx/>
                    <a:latin typeface="Arial" panose="020B0604020202020204"/>
                    <a:ea typeface="+mn-ea"/>
                    <a:cs typeface="+mn-cs"/>
                  </a:rPr>
                  <a:t>بناء </a:t>
                </a:r>
                <a:br>
                  <a:rPr kumimoji="0" lang="en-US" sz="1500" b="0" i="0" u="none" strike="noStrike" kern="1200" cap="none" spc="0" normalizeH="0" baseline="0" noProof="0" dirty="0">
                    <a:ln>
                      <a:noFill/>
                    </a:ln>
                    <a:effectLst/>
                    <a:uLnTx/>
                    <a:uFillTx/>
                    <a:latin typeface="Arial" panose="020B0604020202020204"/>
                    <a:ea typeface="+mn-ea"/>
                    <a:cs typeface="+mn-cs"/>
                  </a:rPr>
                </a:br>
                <a:r>
                  <a:rPr kumimoji="0" lang="ar" sz="1500" b="0" i="0" u="none" strike="noStrike" kern="1200" cap="none" spc="0" normalizeH="0" baseline="0" noProof="0" dirty="0">
                    <a:ln>
                      <a:noFill/>
                    </a:ln>
                    <a:effectLst/>
                    <a:uLnTx/>
                    <a:uFillTx/>
                    <a:latin typeface="Arial" panose="020B0604020202020204"/>
                    <a:ea typeface="+mn-ea"/>
                    <a:cs typeface="+mn-cs"/>
                  </a:rPr>
                  <a:t>دليل عالمي للتوليف</a:t>
                </a:r>
              </a:p>
              <a:p>
                <a:pPr marL="0" marR="0" lvl="0" indent="0" algn="ctr" defTabSz="1466850" rtl="1" eaLnBrk="1" fontAlgn="auto" latinLnBrk="0" hangingPunct="1">
                  <a:spcBef>
                    <a:spcPct val="0"/>
                  </a:spcBef>
                  <a:buClrTx/>
                  <a:buSzTx/>
                  <a:buFontTx/>
                  <a:buNone/>
                  <a:tabLst/>
                  <a:defRPr/>
                </a:pPr>
                <a:r>
                  <a:rPr kumimoji="0" lang="ar" sz="1400" b="1" i="0" u="none" strike="noStrike" kern="1200" cap="none" spc="0" normalizeH="0" baseline="0" noProof="0" dirty="0">
                    <a:ln>
                      <a:noFill/>
                    </a:ln>
                    <a:effectLst/>
                    <a:uLnTx/>
                    <a:uFillTx/>
                    <a:latin typeface="Arial" panose="020B0604020202020204"/>
                    <a:ea typeface="+mn-ea"/>
                    <a:cs typeface="+mn-cs"/>
                  </a:rPr>
                  <a:t>مجموعات تجميع الأدلة </a:t>
                </a:r>
                <a:br>
                  <a:rPr kumimoji="0" lang="en-US" sz="1400" b="1" i="0" u="none" strike="noStrike" kern="1200" cap="none" spc="0" normalizeH="0" baseline="0" noProof="0" dirty="0">
                    <a:ln>
                      <a:noFill/>
                    </a:ln>
                    <a:effectLst/>
                    <a:uLnTx/>
                    <a:uFillTx/>
                    <a:latin typeface="Arial" panose="020B0604020202020204"/>
                    <a:ea typeface="+mn-ea"/>
                    <a:cs typeface="+mn-cs"/>
                  </a:rPr>
                </a:br>
                <a:r>
                  <a:rPr kumimoji="0" lang="ar" sz="1500" b="0" i="0" u="none" strike="noStrike" kern="1200" cap="none" spc="0" normalizeH="0" baseline="0" noProof="0" dirty="0">
                    <a:ln>
                      <a:noFill/>
                    </a:ln>
                    <a:effectLst/>
                    <a:uLnTx/>
                    <a:uFillTx/>
                    <a:latin typeface="Arial" panose="020B0604020202020204"/>
                    <a:ea typeface="+mn-ea"/>
                    <a:cs typeface="+mn-cs"/>
                  </a:rPr>
                  <a:t>المجتمعية (BGESC)</a:t>
                </a:r>
                <a:br>
                  <a:rPr kumimoji="0" lang="en-US" sz="1500" b="0" i="0" u="none" strike="noStrike" kern="1200" cap="none" spc="0" normalizeH="0" baseline="0" noProof="0" dirty="0">
                    <a:ln>
                      <a:noFill/>
                    </a:ln>
                    <a:effectLst/>
                    <a:uLnTx/>
                    <a:uFillTx/>
                    <a:latin typeface="Arial" panose="020B0604020202020204"/>
                    <a:ea typeface="+mn-ea"/>
                    <a:cs typeface="+mn-cs"/>
                  </a:rPr>
                </a:br>
                <a:endParaRPr kumimoji="0" lang="en-US" sz="1500" b="0" i="0" u="none" strike="noStrike" kern="1200" cap="none" spc="0" normalizeH="0" baseline="0" noProof="0" dirty="0">
                  <a:ln>
                    <a:noFill/>
                  </a:ln>
                  <a:effectLst/>
                  <a:uLnTx/>
                  <a:uFillTx/>
                  <a:latin typeface="Arial" panose="020B0604020202020204"/>
                  <a:ea typeface="+mn-ea"/>
                  <a:cs typeface="+mn-cs"/>
                </a:endParaRPr>
              </a:p>
            </p:txBody>
          </p:sp>
        </p:grpSp>
        <p:grpSp>
          <p:nvGrpSpPr>
            <p:cNvPr id="24" name="Group 23">
              <a:extLst>
                <a:ext uri="{FF2B5EF4-FFF2-40B4-BE49-F238E27FC236}">
                  <a16:creationId xmlns:a16="http://schemas.microsoft.com/office/drawing/2014/main" id="{CE671843-247C-C3B2-8436-E4E5D7AA17B7}"/>
                </a:ext>
              </a:extLst>
            </p:cNvPr>
            <p:cNvGrpSpPr/>
            <p:nvPr/>
          </p:nvGrpSpPr>
          <p:grpSpPr>
            <a:xfrm>
              <a:off x="2923281" y="4433883"/>
              <a:ext cx="2934094" cy="2241402"/>
              <a:chOff x="2923281" y="4433883"/>
              <a:chExt cx="2934094" cy="2241402"/>
            </a:xfrm>
          </p:grpSpPr>
          <p:sp>
            <p:nvSpPr>
              <p:cNvPr id="4" name="Freeform 5">
                <a:extLst>
                  <a:ext uri="{FF2B5EF4-FFF2-40B4-BE49-F238E27FC236}">
                    <a16:creationId xmlns:a16="http://schemas.microsoft.com/office/drawing/2014/main" id="{F9AAFD23-4F29-111D-8368-4F23377FA2ED}"/>
                  </a:ext>
                </a:extLst>
              </p:cNvPr>
              <p:cNvSpPr/>
              <p:nvPr/>
            </p:nvSpPr>
            <p:spPr>
              <a:xfrm>
                <a:off x="3217332" y="4433883"/>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5"/>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5" name="TextBox 4">
                <a:extLst>
                  <a:ext uri="{FF2B5EF4-FFF2-40B4-BE49-F238E27FC236}">
                    <a16:creationId xmlns:a16="http://schemas.microsoft.com/office/drawing/2014/main" id="{73A12A25-0B16-C2FF-3AED-F6AE3C5463D8}"/>
                  </a:ext>
                </a:extLst>
              </p:cNvPr>
              <p:cNvSpPr txBox="1"/>
              <p:nvPr/>
            </p:nvSpPr>
            <p:spPr>
              <a:xfrm>
                <a:off x="2923281" y="4785507"/>
                <a:ext cx="2934094" cy="1661993"/>
              </a:xfrm>
              <a:prstGeom prst="rect">
                <a:avLst/>
              </a:prstGeom>
              <a:noFill/>
              <a:ln>
                <a:noFill/>
              </a:ln>
            </p:spPr>
            <p:txBody>
              <a:bodyPr wrap="square">
                <a:spAutoFit/>
              </a:bodyPr>
              <a:lstStyle/>
              <a:p>
                <a:pPr marL="0" marR="0" lvl="0" indent="0" algn="ctr" defTabSz="1466850" rtl="1" eaLnBrk="1" fontAlgn="auto" latinLnBrk="0" hangingPunct="1">
                  <a:spcBef>
                    <a:spcPct val="0"/>
                  </a:spcBef>
                  <a:buClrTx/>
                  <a:buSzTx/>
                  <a:buFontTx/>
                  <a:buNone/>
                  <a:tabLst/>
                  <a:defRPr/>
                </a:pPr>
                <a:r>
                  <a:rPr kumimoji="0" lang="ar" sz="1500" b="0" i="0" u="none" strike="noStrike" kern="1200" cap="none" spc="0" normalizeH="0" baseline="0" noProof="0" dirty="0">
                    <a:ln>
                      <a:noFill/>
                    </a:ln>
                    <a:effectLst/>
                    <a:uLnTx/>
                    <a:uFillTx/>
                    <a:latin typeface="Arial" panose="020B0604020202020204"/>
                    <a:ea typeface="+mn-ea"/>
                    <a:cs typeface="+mn-cs"/>
                  </a:rPr>
                  <a:t>مجلس الحدود</a:t>
                </a:r>
              </a:p>
              <a:p>
                <a:pPr marL="0" marR="0" lvl="0" indent="0" algn="ctr" defTabSz="1466850" rtl="1" eaLnBrk="1" fontAlgn="auto" latinLnBrk="0" hangingPunct="1">
                  <a:spcBef>
                    <a:spcPct val="0"/>
                  </a:spcBef>
                  <a:buClrTx/>
                  <a:buSzTx/>
                  <a:buFontTx/>
                  <a:buNone/>
                  <a:tabLst/>
                  <a:defRPr/>
                </a:pPr>
                <a:r>
                  <a:rPr kumimoji="0" lang="ar" sz="1500" b="0" i="0" u="none" strike="noStrike" kern="1200" cap="none" spc="0" normalizeH="0" baseline="0" noProof="0" dirty="0">
                    <a:ln>
                      <a:noFill/>
                    </a:ln>
                    <a:effectLst/>
                    <a:uLnTx/>
                    <a:uFillTx/>
                    <a:latin typeface="Arial" panose="020B0604020202020204"/>
                    <a:ea typeface="+mn-ea"/>
                    <a:cs typeface="+mn-cs"/>
                  </a:rPr>
                  <a:t>المفاتيح ( </a:t>
                </a:r>
                <a:r>
                  <a:rPr kumimoji="0" lang="ar" sz="1500" b="0" i="0" u="none" strike="noStrike" kern="1200" cap="none" spc="0" normalizeH="0" baseline="0" noProof="0" dirty="0" err="1">
                    <a:ln>
                      <a:noFill/>
                    </a:ln>
                    <a:effectLst/>
                    <a:uLnTx/>
                    <a:uFillTx/>
                    <a:latin typeface="Arial" panose="020B0604020202020204"/>
                    <a:ea typeface="+mn-ea"/>
                    <a:cs typeface="+mn-cs"/>
                  </a:rPr>
                  <a:t>CoBS </a:t>
                </a:r>
                <a:r>
                  <a:rPr kumimoji="0" lang="ar" sz="1500" b="0" i="0" u="none" strike="noStrike" kern="1200" cap="none" spc="0" normalizeH="0" baseline="0" noProof="0" dirty="0">
                    <a:ln>
                      <a:noFill/>
                    </a:ln>
                    <a:effectLst/>
                    <a:uLnTx/>
                    <a:uFillTx/>
                    <a:latin typeface="Arial" panose="020B0604020202020204"/>
                    <a:ea typeface="+mn-ea"/>
                    <a:cs typeface="+mn-cs"/>
                  </a:rPr>
                  <a:t>) </a:t>
                </a:r>
                <a:br>
                  <a:rPr kumimoji="0" lang="en-US" sz="1500" b="0" i="0" u="none" strike="noStrike" kern="1200" cap="none" spc="0" normalizeH="0" baseline="0" noProof="0" dirty="0">
                    <a:ln>
                      <a:noFill/>
                    </a:ln>
                    <a:effectLst/>
                    <a:uLnTx/>
                    <a:uFillTx/>
                    <a:latin typeface="Arial" panose="020B0604020202020204"/>
                    <a:ea typeface="+mn-ea"/>
                    <a:cs typeface="+mn-cs"/>
                  </a:rPr>
                </a:br>
                <a:r>
                  <a:rPr lang="ar" sz="1400" b="1" dirty="0">
                    <a:latin typeface="Arial" panose="020B0604020202020204"/>
                  </a:rPr>
                  <a:t>التي تقود </a:t>
                </a:r>
                <a:br>
                  <a:rPr lang="en-US" sz="1400" b="1" dirty="0">
                    <a:latin typeface="Arial" panose="020B0604020202020204"/>
                  </a:rPr>
                </a:br>
                <a:r>
                  <a:rPr lang="ar" sz="1400" b="1" dirty="0">
                    <a:latin typeface="Arial" panose="020B0604020202020204"/>
                  </a:rPr>
                  <a:t>أشكالًا أخرى من الأدلة </a:t>
                </a:r>
                <a:br>
                  <a:rPr lang="en-US" sz="1400" dirty="0">
                    <a:latin typeface="Arial" panose="020B0604020202020204"/>
                  </a:rPr>
                </a:br>
                <a:r>
                  <a:rPr lang="ar" sz="1400" dirty="0">
                    <a:latin typeface="Arial" panose="020B0604020202020204"/>
                  </a:rPr>
                  <a:t>(على سبيل المثال، تحليلات البيانات، </a:t>
                </a:r>
                <a:br>
                  <a:rPr lang="en-US" sz="1400" dirty="0">
                    <a:latin typeface="Arial" panose="020B0604020202020204"/>
                  </a:rPr>
                </a:br>
                <a:r>
                  <a:rPr lang="ar" sz="1400" dirty="0">
                    <a:latin typeface="Arial" panose="020B0604020202020204"/>
                  </a:rPr>
                  <a:t>والتقييم، </a:t>
                </a:r>
                <a:r>
                  <a:rPr lang="ar" sz="1400" dirty="0" err="1">
                    <a:latin typeface="Arial" panose="020B0604020202020204"/>
                  </a:rPr>
                  <a:t>والسلوكيات)</a:t>
                </a:r>
                <a:endParaRPr lang="en-US" sz="1400" dirty="0">
                  <a:latin typeface="Arial" panose="020B0604020202020204"/>
                </a:endParaRPr>
              </a:p>
              <a:p>
                <a:pPr marL="0" marR="0" lvl="0" indent="0" algn="ctr" defTabSz="1466850" rtl="1" eaLnBrk="1" fontAlgn="auto" latinLnBrk="0" hangingPunct="1">
                  <a:spcBef>
                    <a:spcPct val="0"/>
                  </a:spcBef>
                  <a:buClrTx/>
                  <a:buSzTx/>
                  <a:buFontTx/>
                  <a:buNone/>
                  <a:tabLst/>
                  <a:defRPr/>
                </a:pPr>
                <a:r>
                  <a:rPr lang="ar" sz="1400" dirty="0">
                    <a:latin typeface="Arial" panose="020B0604020202020204"/>
                  </a:rPr>
                  <a:t>علوم)</a:t>
                </a:r>
                <a:endParaRPr kumimoji="0" lang="en-US" sz="1400" b="0" i="0" u="none" strike="noStrike" kern="1200" cap="none" spc="0" normalizeH="0" baseline="0" noProof="0" dirty="0">
                  <a:ln>
                    <a:noFill/>
                  </a:ln>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365F9FFE-EC96-E797-75A2-D61B65294C9C}"/>
                </a:ext>
              </a:extLst>
            </p:cNvPr>
            <p:cNvGrpSpPr/>
            <p:nvPr/>
          </p:nvGrpSpPr>
          <p:grpSpPr>
            <a:xfrm>
              <a:off x="5539030" y="1858141"/>
              <a:ext cx="2345993" cy="2241402"/>
              <a:chOff x="714391" y="1858141"/>
              <a:chExt cx="2345993" cy="2241402"/>
            </a:xfrm>
          </p:grpSpPr>
          <p:sp>
            <p:nvSpPr>
              <p:cNvPr id="16" name="Freeform 5">
                <a:extLst>
                  <a:ext uri="{FF2B5EF4-FFF2-40B4-BE49-F238E27FC236}">
                    <a16:creationId xmlns:a16="http://schemas.microsoft.com/office/drawing/2014/main" id="{5FC3F16A-9786-23D4-F49E-359394838B93}"/>
                  </a:ext>
                </a:extLst>
              </p:cNvPr>
              <p:cNvSpPr/>
              <p:nvPr/>
            </p:nvSpPr>
            <p:spPr>
              <a:xfrm>
                <a:off x="714391" y="1858141"/>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19" name="TextBox 18">
                <a:extLst>
                  <a:ext uri="{FF2B5EF4-FFF2-40B4-BE49-F238E27FC236}">
                    <a16:creationId xmlns:a16="http://schemas.microsoft.com/office/drawing/2014/main" id="{B1995BDA-7A20-6831-7158-88ED9A640B77}"/>
                  </a:ext>
                </a:extLst>
              </p:cNvPr>
              <p:cNvSpPr txBox="1"/>
              <p:nvPr/>
            </p:nvSpPr>
            <p:spPr>
              <a:xfrm>
                <a:off x="782572" y="2177496"/>
                <a:ext cx="2228777" cy="1646605"/>
              </a:xfrm>
              <a:prstGeom prst="rect">
                <a:avLst/>
              </a:prstGeom>
              <a:noFill/>
            </p:spPr>
            <p:txBody>
              <a:bodyPr wrap="square">
                <a:spAutoFit/>
              </a:bodyPr>
              <a:lstStyle/>
              <a:p>
                <a:pPr marL="0" marR="0" lvl="0" indent="0" algn="ctr" defTabSz="1466850" rtl="1" eaLnBrk="1" fontAlgn="auto" latinLnBrk="0" hangingPunct="1">
                  <a:spcBef>
                    <a:spcPct val="0"/>
                  </a:spcBef>
                  <a:buClrTx/>
                  <a:buSzTx/>
                  <a:buFontTx/>
                  <a:buNone/>
                  <a:tabLst/>
                  <a:defRPr/>
                </a:pPr>
                <a:r>
                  <a:rPr kumimoji="0" lang="ar" sz="1500" b="0" i="0" u="none" strike="noStrike" kern="1200" cap="none" spc="0" normalizeH="0" baseline="0" noProof="0" dirty="0">
                    <a:ln>
                      <a:noFill/>
                    </a:ln>
                    <a:effectLst/>
                    <a:uLnTx/>
                    <a:uFillTx/>
                    <a:latin typeface="Arial" panose="020B0604020202020204"/>
                    <a:ea typeface="+mn-ea"/>
                    <a:cs typeface="+mn-cs"/>
                  </a:rPr>
                  <a:t>التحالف </a:t>
                </a:r>
                <a:br>
                  <a:rPr kumimoji="0" lang="en-US" sz="1500" b="0" i="0" u="none" strike="noStrike" kern="1200" cap="none" spc="0" normalizeH="0" baseline="0" noProof="0" dirty="0">
                    <a:ln>
                      <a:noFill/>
                    </a:ln>
                    <a:effectLst/>
                    <a:uLnTx/>
                    <a:uFillTx/>
                    <a:latin typeface="Arial" panose="020B0604020202020204"/>
                    <a:ea typeface="+mn-ea"/>
                    <a:cs typeface="+mn-cs"/>
                  </a:rPr>
                </a:br>
                <a:r>
                  <a:rPr kumimoji="0" lang="ar" sz="1500" b="0" i="0" u="none" strike="noStrike" kern="1200" cap="none" spc="0" normalizeH="0" baseline="0" noProof="0" dirty="0">
                    <a:ln>
                      <a:noFill/>
                    </a:ln>
                    <a:effectLst/>
                    <a:uLnTx/>
                    <a:uFillTx/>
                    <a:latin typeface="Arial" panose="020B0604020202020204"/>
                    <a:ea typeface="+mn-ea"/>
                    <a:cs typeface="+mn-cs"/>
                  </a:rPr>
                  <a:t>العالمي لتجميع أهداف التنمية المستدامة </a:t>
                </a:r>
                <a:br>
                  <a:rPr kumimoji="0" lang="en-US" sz="1500" b="0" i="0" u="none" strike="noStrike" kern="1200" cap="none" spc="0" normalizeH="0" baseline="0" noProof="0" dirty="0">
                    <a:ln>
                      <a:noFill/>
                    </a:ln>
                    <a:effectLst/>
                    <a:uLnTx/>
                    <a:uFillTx/>
                    <a:latin typeface="Arial" panose="020B0604020202020204"/>
                    <a:ea typeface="+mn-ea"/>
                    <a:cs typeface="+mn-cs"/>
                  </a:rPr>
                </a:br>
                <a:r>
                  <a:rPr kumimoji="0" lang="ar" sz="1400" b="1" i="0" u="none" strike="noStrike" kern="1200" cap="none" spc="0" normalizeH="0" baseline="0" noProof="0" dirty="0">
                    <a:ln>
                      <a:noFill/>
                    </a:ln>
                    <a:effectLst/>
                    <a:uLnTx/>
                    <a:uFillTx/>
                    <a:latin typeface="Arial" panose="020B0604020202020204"/>
                    <a:ea typeface="+mn-ea"/>
                    <a:cs typeface="+mn-cs"/>
                  </a:rPr>
                  <a:t>وكالات ومكاتب الأمم المتحدة </a:t>
                </a:r>
                <a:br>
                  <a:rPr lang="en-US" sz="1400" b="1" dirty="0">
                    <a:latin typeface="Arial" panose="020B0604020202020204"/>
                  </a:rPr>
                </a:br>
                <a:r>
                  <a:rPr lang="ar" sz="1400" dirty="0">
                    <a:latin typeface="Arial" panose="020B0604020202020204"/>
                  </a:rPr>
                  <a:t>(والبنوك المتعددة الأطراف والشراكات التمويلية الدولية </a:t>
                </a:r>
                <a:br>
                  <a:rPr lang="en-US" sz="1400" dirty="0">
                    <a:latin typeface="Arial" panose="020B0604020202020204"/>
                  </a:rPr>
                </a:br>
                <a:r>
                  <a:rPr lang="ar" sz="1400" dirty="0">
                    <a:latin typeface="Arial" panose="020B0604020202020204"/>
                  </a:rPr>
                  <a:t>والمجالس الاستشارية </a:t>
                </a:r>
                <a:endParaRPr kumimoji="0" lang="en-US" sz="1400" i="0" u="none" strike="noStrike" kern="1200" cap="none" spc="0" normalizeH="0" baseline="0" noProof="0" dirty="0">
                  <a:ln>
                    <a:noFill/>
                  </a:ln>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3F4FC474-D173-9371-0BC2-03DE411D487E}"/>
                </a:ext>
              </a:extLst>
            </p:cNvPr>
            <p:cNvGrpSpPr/>
            <p:nvPr/>
          </p:nvGrpSpPr>
          <p:grpSpPr>
            <a:xfrm>
              <a:off x="2824344" y="1384795"/>
              <a:ext cx="2934094" cy="2241402"/>
              <a:chOff x="2824344" y="1384795"/>
              <a:chExt cx="2934094" cy="2241402"/>
            </a:xfrm>
          </p:grpSpPr>
          <p:sp>
            <p:nvSpPr>
              <p:cNvPr id="22" name="Freeform 5">
                <a:extLst>
                  <a:ext uri="{FF2B5EF4-FFF2-40B4-BE49-F238E27FC236}">
                    <a16:creationId xmlns:a16="http://schemas.microsoft.com/office/drawing/2014/main" id="{0D143ABD-7CE4-FF0D-27A7-8AB68190C196}"/>
                  </a:ext>
                </a:extLst>
              </p:cNvPr>
              <p:cNvSpPr/>
              <p:nvPr/>
            </p:nvSpPr>
            <p:spPr>
              <a:xfrm>
                <a:off x="3118395" y="1384795"/>
                <a:ext cx="2345993" cy="224140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E7E6E6">
                  <a:alpha val="49804"/>
                </a:srgbClr>
              </a:solidFill>
              <a:ln>
                <a:solidFill>
                  <a:schemeClr val="accent2"/>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466850">
                  <a:lnSpc>
                    <a:spcPct val="90000"/>
                  </a:lnSpc>
                  <a:spcBef>
                    <a:spcPct val="0"/>
                  </a:spcBef>
                  <a:spcAft>
                    <a:spcPct val="35000"/>
                  </a:spcAft>
                  <a:buNone/>
                </a:pPr>
                <a:endParaRPr lang="en-US" sz="1400" kern="1200" dirty="0"/>
              </a:p>
            </p:txBody>
          </p:sp>
          <p:sp>
            <p:nvSpPr>
              <p:cNvPr id="25" name="TextBox 24">
                <a:extLst>
                  <a:ext uri="{FF2B5EF4-FFF2-40B4-BE49-F238E27FC236}">
                    <a16:creationId xmlns:a16="http://schemas.microsoft.com/office/drawing/2014/main" id="{FFACE177-ABED-1158-3B94-461066482AF2}"/>
                  </a:ext>
                </a:extLst>
              </p:cNvPr>
              <p:cNvSpPr txBox="1"/>
              <p:nvPr/>
            </p:nvSpPr>
            <p:spPr>
              <a:xfrm>
                <a:off x="2824344" y="1885374"/>
                <a:ext cx="2934094" cy="1431161"/>
              </a:xfrm>
              <a:prstGeom prst="rect">
                <a:avLst/>
              </a:prstGeom>
              <a:noFill/>
            </p:spPr>
            <p:txBody>
              <a:bodyPr wrap="square">
                <a:spAutoFit/>
              </a:bodyPr>
              <a:lstStyle/>
              <a:p>
                <a:pPr marL="0" marR="0" lvl="0" indent="0" algn="ctr" defTabSz="1466850" rtl="1" eaLnBrk="1" fontAlgn="auto" latinLnBrk="0" hangingPunct="1">
                  <a:spcBef>
                    <a:spcPct val="0"/>
                  </a:spcBef>
                  <a:buClrTx/>
                  <a:buSzTx/>
                  <a:buFontTx/>
                  <a:buNone/>
                  <a:tabLst/>
                  <a:defRPr/>
                </a:pPr>
                <a:r>
                  <a:rPr lang="ar" sz="1500" dirty="0">
                    <a:latin typeface="Arial" panose="020B0604020202020204"/>
                  </a:rPr>
                  <a:t>لجنة </a:t>
                </a:r>
                <a:br>
                  <a:rPr lang="en-US" sz="1500" dirty="0">
                    <a:latin typeface="Arial" panose="020B0604020202020204"/>
                  </a:rPr>
                </a:br>
                <a:r>
                  <a:rPr lang="ar" sz="1500" dirty="0">
                    <a:latin typeface="Arial" panose="020B0604020202020204"/>
                  </a:rPr>
                  <a:t>الدول الأربع </a:t>
                </a:r>
                <a:br>
                  <a:rPr lang="en-US" sz="1500" dirty="0">
                    <a:latin typeface="Arial" panose="020B0604020202020204"/>
                  </a:rPr>
                </a:br>
                <a:r>
                  <a:rPr lang="ar" sz="1500" dirty="0">
                    <a:latin typeface="Arial" panose="020B0604020202020204"/>
                  </a:rPr>
                  <a:t>والمجموعات المماثلة </a:t>
                </a:r>
                <a:br>
                  <a:rPr kumimoji="0" lang="en-US" sz="1500" b="0" i="0" u="none" strike="noStrike" kern="1200" cap="none" spc="0" normalizeH="0" baseline="0" noProof="0" dirty="0">
                    <a:ln>
                      <a:noFill/>
                    </a:ln>
                    <a:effectLst/>
                    <a:uLnTx/>
                    <a:uFillTx/>
                    <a:latin typeface="Arial" panose="020B0604020202020204"/>
                    <a:ea typeface="+mn-ea"/>
                    <a:cs typeface="+mn-cs"/>
                  </a:rPr>
                </a:br>
                <a:r>
                  <a:rPr lang="ar" sz="1400" b="1" dirty="0">
                    <a:latin typeface="Arial" panose="020B0604020202020204"/>
                  </a:rPr>
                  <a:t>الحكومات </a:t>
                </a:r>
                <a:endParaRPr lang="en-US" sz="1400" dirty="0">
                  <a:latin typeface="Arial" panose="020B0604020202020204"/>
                </a:endParaRPr>
              </a:p>
              <a:p>
                <a:pPr marL="0" marR="0" lvl="0" indent="0" algn="ctr" defTabSz="1466850" rtl="0" eaLnBrk="1" fontAlgn="auto" latinLnBrk="0" hangingPunct="1">
                  <a:spcBef>
                    <a:spcPct val="0"/>
                  </a:spcBef>
                  <a:buClrTx/>
                  <a:buSzTx/>
                  <a:buFontTx/>
                  <a:buNone/>
                  <a:tabLst/>
                  <a:defRPr/>
                </a:pPr>
                <a:r>
                  <a:rPr kumimoji="0" lang="ar" sz="1400" i="0" u="none" strike="noStrike" kern="1200" cap="none" spc="0" normalizeH="0" baseline="0" noProof="0" dirty="0">
                    <a:ln>
                      <a:noFill/>
                    </a:ln>
                    <a:effectLst/>
                    <a:uLnTx/>
                    <a:uFillTx/>
                    <a:latin typeface="Arial" panose="020B0604020202020204"/>
                    <a:ea typeface="+mn-ea"/>
                    <a:cs typeface="+mn-cs"/>
                  </a:rPr>
                  <a:t>ممولي التنمية الثنائية )</a:t>
                </a:r>
                <a:br>
                  <a:rPr kumimoji="0" lang="en-US" sz="1400" i="0" u="none" strike="noStrike" kern="1200" cap="none" spc="0" normalizeH="0" baseline="0" noProof="0" dirty="0">
                    <a:ln>
                      <a:noFill/>
                    </a:ln>
                    <a:effectLst/>
                    <a:uLnTx/>
                    <a:uFillTx/>
                    <a:latin typeface="Arial" panose="020B0604020202020204"/>
                    <a:ea typeface="+mn-ea"/>
                    <a:cs typeface="+mn-cs"/>
                  </a:rPr>
                </a:br>
                <a:endParaRPr kumimoji="0" lang="en-US" sz="1400" i="0" u="none" strike="noStrike" kern="1200" cap="none" spc="0" normalizeH="0" baseline="0" noProof="0" dirty="0">
                  <a:ln>
                    <a:noFill/>
                  </a:ln>
                  <a:effectLst/>
                  <a:uLnTx/>
                  <a:uFillTx/>
                  <a:latin typeface="Arial" panose="020B0604020202020204"/>
                  <a:ea typeface="+mn-ea"/>
                  <a:cs typeface="+mn-cs"/>
                </a:endParaRPr>
              </a:p>
            </p:txBody>
          </p:sp>
        </p:grpSp>
      </p:grpSp>
      <p:sp>
        <p:nvSpPr>
          <p:cNvPr id="7" name="Content Placeholder 4">
            <a:extLst>
              <a:ext uri="{FF2B5EF4-FFF2-40B4-BE49-F238E27FC236}">
                <a16:creationId xmlns:a16="http://schemas.microsoft.com/office/drawing/2014/main" id="{28ABB6FF-F463-5E20-526E-C2703FB10D03}"/>
              </a:ext>
            </a:extLst>
          </p:cNvPr>
          <p:cNvSpPr txBox="1">
            <a:spLocks/>
          </p:cNvSpPr>
          <p:nvPr/>
        </p:nvSpPr>
        <p:spPr>
          <a:xfrm>
            <a:off x="448342" y="5422964"/>
            <a:ext cx="3698108" cy="592706"/>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spcAft>
                <a:spcPts val="300"/>
              </a:spcAft>
              <a:buNone/>
            </a:pPr>
            <a:r>
              <a:rPr lang="ar" sz="1400" b="1" dirty="0">
                <a:solidFill>
                  <a:schemeClr val="tx1"/>
                </a:solidFill>
              </a:rPr>
              <a:t>شركات التكنولوجيا </a:t>
            </a:r>
            <a:r>
              <a:rPr lang="ar" sz="1400" dirty="0">
                <a:solidFill>
                  <a:schemeClr val="tx1"/>
                </a:solidFill>
              </a:rPr>
              <a:t>التي قد تساهم في التكنولوجيا أو تستخدم البيانات</a:t>
            </a:r>
            <a:endParaRPr lang="en-US" sz="1700" dirty="0">
              <a:solidFill>
                <a:schemeClr val="tx1"/>
              </a:solidFill>
            </a:endParaRPr>
          </a:p>
          <a:p>
            <a:pPr marL="0" indent="0" algn="r" rtl="1">
              <a:spcAft>
                <a:spcPts val="300"/>
              </a:spcAft>
              <a:buFont typeface="Arial" panose="020B0604020202020204" pitchFamily="34" charset="0"/>
              <a:buNone/>
            </a:pPr>
            <a:endParaRPr lang="en-US" sz="1700" dirty="0">
              <a:solidFill>
                <a:schemeClr val="tx2"/>
              </a:solidFill>
            </a:endParaRPr>
          </a:p>
          <a:p>
            <a:pPr marL="0" indent="0" algn="r" rtl="1">
              <a:spcAft>
                <a:spcPts val="300"/>
              </a:spcAft>
              <a:buFont typeface="Arial" panose="020B0604020202020204" pitchFamily="34" charset="0"/>
              <a:buNone/>
            </a:pPr>
            <a:endParaRPr lang="en-US" sz="1700" dirty="0">
              <a:solidFill>
                <a:schemeClr val="tx2"/>
              </a:solidFill>
            </a:endParaRPr>
          </a:p>
          <a:p>
            <a:pPr marL="0" indent="0" algn="r" rtl="1">
              <a:spcAft>
                <a:spcPts val="300"/>
              </a:spcAft>
              <a:buFont typeface="Arial" panose="020B0604020202020204" pitchFamily="34" charset="0"/>
              <a:buNone/>
            </a:pPr>
            <a:endParaRPr lang="en-US" sz="1700" dirty="0">
              <a:solidFill>
                <a:schemeClr val="tx2"/>
              </a:solidFill>
            </a:endParaRPr>
          </a:p>
        </p:txBody>
      </p:sp>
      <p:grpSp>
        <p:nvGrpSpPr>
          <p:cNvPr id="30" name="Group 29">
            <a:extLst>
              <a:ext uri="{FF2B5EF4-FFF2-40B4-BE49-F238E27FC236}">
                <a16:creationId xmlns:a16="http://schemas.microsoft.com/office/drawing/2014/main" id="{3B371075-E030-4725-A7BD-3D7D87229D67}"/>
              </a:ext>
            </a:extLst>
          </p:cNvPr>
          <p:cNvGrpSpPr/>
          <p:nvPr/>
        </p:nvGrpSpPr>
        <p:grpSpPr>
          <a:xfrm>
            <a:off x="267858" y="1858141"/>
            <a:ext cx="3857893" cy="3231363"/>
            <a:chOff x="8187068" y="1858141"/>
            <a:chExt cx="3857893" cy="3231363"/>
          </a:xfrm>
        </p:grpSpPr>
        <p:sp>
          <p:nvSpPr>
            <p:cNvPr id="12" name="TextBox 11">
              <a:extLst>
                <a:ext uri="{FF2B5EF4-FFF2-40B4-BE49-F238E27FC236}">
                  <a16:creationId xmlns:a16="http://schemas.microsoft.com/office/drawing/2014/main" id="{5D5766BA-EE72-061E-8C02-90B2615DB3AA}"/>
                </a:ext>
              </a:extLst>
            </p:cNvPr>
            <p:cNvSpPr txBox="1"/>
            <p:nvPr/>
          </p:nvSpPr>
          <p:spPr>
            <a:xfrm>
              <a:off x="8192254" y="2663679"/>
              <a:ext cx="2960184" cy="646331"/>
            </a:xfrm>
            <a:prstGeom prst="rect">
              <a:avLst/>
            </a:prstGeom>
            <a:noFill/>
          </p:spPr>
          <p:txBody>
            <a:bodyPr wrap="square" rtlCol="0">
              <a:spAutoFit/>
            </a:bodyPr>
            <a:lstStyle/>
            <a:p>
              <a:pPr algn="r" rtl="1"/>
              <a:r>
                <a:rPr lang="ar" sz="1200" dirty="0"/>
                <a:t>عمليات الاستشارة وصنع القرار</a:t>
              </a:r>
            </a:p>
            <a:p>
              <a:pPr algn="r" rtl="1"/>
              <a:r>
                <a:rPr lang="ar" sz="1200" dirty="0"/>
                <a:t>(على سبيل المثال، إشراك صناع السياسات الحكومية وقادة المنظمات)</a:t>
              </a:r>
            </a:p>
          </p:txBody>
        </p:sp>
        <p:sp>
          <p:nvSpPr>
            <p:cNvPr id="18" name="TextBox 17">
              <a:extLst>
                <a:ext uri="{FF2B5EF4-FFF2-40B4-BE49-F238E27FC236}">
                  <a16:creationId xmlns:a16="http://schemas.microsoft.com/office/drawing/2014/main" id="{D465CD12-5ADA-0E66-A14F-426A0E661399}"/>
                </a:ext>
              </a:extLst>
            </p:cNvPr>
            <p:cNvSpPr txBox="1"/>
            <p:nvPr/>
          </p:nvSpPr>
          <p:spPr>
            <a:xfrm>
              <a:off x="8187068" y="3521749"/>
              <a:ext cx="2970556" cy="461665"/>
            </a:xfrm>
            <a:prstGeom prst="rect">
              <a:avLst/>
            </a:prstGeom>
            <a:noFill/>
          </p:spPr>
          <p:txBody>
            <a:bodyPr wrap="square" rtlCol="0">
              <a:spAutoFit/>
            </a:bodyPr>
            <a:lstStyle/>
            <a:p>
              <a:pPr algn="r" rtl="1"/>
              <a:r>
                <a:rPr lang="ar" sz="1200" dirty="0"/>
                <a:t>منصات التعلم والتحسين</a:t>
              </a:r>
            </a:p>
            <a:p>
              <a:pPr algn="r" rtl="1"/>
              <a:r>
                <a:rPr lang="ar" sz="1200" dirty="0"/>
                <a:t>(على سبيل المثال، دعم المهنيين)</a:t>
              </a:r>
            </a:p>
          </p:txBody>
        </p:sp>
        <p:sp>
          <p:nvSpPr>
            <p:cNvPr id="28" name="TextBox 27">
              <a:extLst>
                <a:ext uri="{FF2B5EF4-FFF2-40B4-BE49-F238E27FC236}">
                  <a16:creationId xmlns:a16="http://schemas.microsoft.com/office/drawing/2014/main" id="{A93790D2-1412-1F51-BAC5-F9F6B61770CE}"/>
                </a:ext>
              </a:extLst>
            </p:cNvPr>
            <p:cNvSpPr txBox="1"/>
            <p:nvPr/>
          </p:nvSpPr>
          <p:spPr>
            <a:xfrm>
              <a:off x="8187068" y="4353253"/>
              <a:ext cx="2940707" cy="276999"/>
            </a:xfrm>
            <a:prstGeom prst="rect">
              <a:avLst/>
            </a:prstGeom>
            <a:noFill/>
          </p:spPr>
          <p:txBody>
            <a:bodyPr wrap="square" rtlCol="0">
              <a:spAutoFit/>
            </a:bodyPr>
            <a:lstStyle/>
            <a:p>
              <a:pPr algn="r" rtl="1"/>
              <a:r>
                <a:rPr lang="ar" sz="1200" dirty="0"/>
                <a:t>مبادرات </a:t>
              </a:r>
              <a:endParaRPr lang="en-US" sz="1200" b="1" dirty="0"/>
            </a:p>
          </p:txBody>
        </p:sp>
        <p:sp>
          <p:nvSpPr>
            <p:cNvPr id="35" name="Content Placeholder 4">
              <a:extLst>
                <a:ext uri="{FF2B5EF4-FFF2-40B4-BE49-F238E27FC236}">
                  <a16:creationId xmlns:a16="http://schemas.microsoft.com/office/drawing/2014/main" id="{B471C659-7D93-4591-D860-C538DD182BBB}"/>
                </a:ext>
              </a:extLst>
            </p:cNvPr>
            <p:cNvSpPr txBox="1">
              <a:spLocks/>
            </p:cNvSpPr>
            <p:nvPr/>
          </p:nvSpPr>
          <p:spPr>
            <a:xfrm>
              <a:off x="8346852" y="1858141"/>
              <a:ext cx="3698109" cy="3231363"/>
            </a:xfrm>
            <a:prstGeom prst="rect">
              <a:avLst/>
            </a:prstGeom>
            <a:ln>
              <a:solidFill>
                <a:schemeClr val="tx1"/>
              </a:solidFill>
            </a:ln>
          </p:spPr>
          <p:txBody>
            <a:bodyPr vert="horz" lIns="108000" tIns="45720" rIns="91440" bIns="45720" rtlCol="0">
              <a:noAutofit/>
            </a:bodyPr>
            <a:lst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rtl="1">
                <a:spcAft>
                  <a:spcPts val="300"/>
                </a:spcAft>
                <a:buNone/>
              </a:pPr>
              <a:r>
                <a:rPr lang="ar" sz="1400" dirty="0">
                  <a:solidFill>
                    <a:srgbClr val="FF0000"/>
                  </a:solidFill>
                </a:rPr>
                <a:t>أنظمة دعم </a:t>
              </a:r>
              <a:r>
                <a:rPr lang="ar" sz="1400" dirty="0">
                  <a:solidFill>
                    <a:srgbClr val="254776"/>
                  </a:solidFill>
                </a:rPr>
                <a:t>وطنية (ومحلية) تستخدم أشكالًا متعددة من الأدلة البحثية للمساعدة في معالجة الأولويات المحلية.</a:t>
              </a:r>
            </a:p>
          </p:txBody>
        </p:sp>
        <p:grpSp>
          <p:nvGrpSpPr>
            <p:cNvPr id="8" name="Group 7">
              <a:extLst>
                <a:ext uri="{FF2B5EF4-FFF2-40B4-BE49-F238E27FC236}">
                  <a16:creationId xmlns:a16="http://schemas.microsoft.com/office/drawing/2014/main" id="{B79B7127-83D6-B0A8-536B-4B9B1538FBF4}"/>
                </a:ext>
              </a:extLst>
            </p:cNvPr>
            <p:cNvGrpSpPr/>
            <p:nvPr/>
          </p:nvGrpSpPr>
          <p:grpSpPr>
            <a:xfrm>
              <a:off x="11227080" y="2609152"/>
              <a:ext cx="746550" cy="2308379"/>
              <a:chOff x="8407338" y="2609152"/>
              <a:chExt cx="746550" cy="2308379"/>
            </a:xfrm>
          </p:grpSpPr>
          <p:sp>
            <p:nvSpPr>
              <p:cNvPr id="9" name="Oval 8">
                <a:extLst>
                  <a:ext uri="{FF2B5EF4-FFF2-40B4-BE49-F238E27FC236}">
                    <a16:creationId xmlns:a16="http://schemas.microsoft.com/office/drawing/2014/main" id="{4856E63A-29FE-3583-91BC-8CE2815B80AB}"/>
                  </a:ext>
                </a:extLst>
              </p:cNvPr>
              <p:cNvSpPr>
                <a:spLocks noChangeAspect="1"/>
              </p:cNvSpPr>
              <p:nvPr/>
            </p:nvSpPr>
            <p:spPr>
              <a:xfrm>
                <a:off x="8407338" y="2609152"/>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44776"/>
                  </a:solidFill>
                </a:endParaRPr>
              </a:p>
            </p:txBody>
          </p:sp>
          <p:pic>
            <p:nvPicPr>
              <p:cNvPr id="11" name="Graphic 10" descr="Board Of Directors with solid fill">
                <a:extLst>
                  <a:ext uri="{FF2B5EF4-FFF2-40B4-BE49-F238E27FC236}">
                    <a16:creationId xmlns:a16="http://schemas.microsoft.com/office/drawing/2014/main" id="{EE290E09-C08E-BBEB-1A84-0F4C7A5FDA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3424" y="2678596"/>
                <a:ext cx="587827" cy="587827"/>
              </a:xfrm>
              <a:prstGeom prst="rect">
                <a:avLst/>
              </a:prstGeom>
            </p:spPr>
          </p:pic>
          <p:sp>
            <p:nvSpPr>
              <p:cNvPr id="13" name="Oval 12">
                <a:extLst>
                  <a:ext uri="{FF2B5EF4-FFF2-40B4-BE49-F238E27FC236}">
                    <a16:creationId xmlns:a16="http://schemas.microsoft.com/office/drawing/2014/main" id="{8E69B248-977B-7C19-4A2C-467603AE9F50}"/>
                  </a:ext>
                </a:extLst>
              </p:cNvPr>
              <p:cNvSpPr>
                <a:spLocks noChangeAspect="1"/>
              </p:cNvSpPr>
              <p:nvPr/>
            </p:nvSpPr>
            <p:spPr>
              <a:xfrm>
                <a:off x="8407338" y="3398257"/>
                <a:ext cx="720000" cy="720000"/>
              </a:xfrm>
              <a:prstGeom prst="ellipse">
                <a:avLst/>
              </a:prstGeom>
              <a:solidFill>
                <a:schemeClr val="bg1"/>
              </a:solidFill>
              <a:ln>
                <a:solidFill>
                  <a:srgbClr val="24477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DBC0E3F0-B3B5-AD07-A22A-C5F8CC9AB01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499683" y="3573834"/>
                <a:ext cx="510825" cy="446971"/>
              </a:xfrm>
              <a:prstGeom prst="rect">
                <a:avLst/>
              </a:prstGeom>
            </p:spPr>
          </p:pic>
          <p:sp>
            <p:nvSpPr>
              <p:cNvPr id="31" name="Oval 30">
                <a:extLst>
                  <a:ext uri="{FF2B5EF4-FFF2-40B4-BE49-F238E27FC236}">
                    <a16:creationId xmlns:a16="http://schemas.microsoft.com/office/drawing/2014/main" id="{39852059-8C47-ADEB-6362-0394EA80726A}"/>
                  </a:ext>
                </a:extLst>
              </p:cNvPr>
              <p:cNvSpPr>
                <a:spLocks noChangeAspect="1"/>
              </p:cNvSpPr>
              <p:nvPr/>
            </p:nvSpPr>
            <p:spPr>
              <a:xfrm>
                <a:off x="8427017" y="4197531"/>
                <a:ext cx="720000" cy="72000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6663C70E-CCC1-7D7B-1A88-2158776275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1297" y="4170124"/>
                <a:ext cx="732591" cy="732591"/>
              </a:xfrm>
              <a:prstGeom prst="rect">
                <a:avLst/>
              </a:prstGeom>
            </p:spPr>
          </p:pic>
        </p:grpSp>
      </p:grpSp>
    </p:spTree>
    <p:extLst>
      <p:ext uri="{BB962C8B-B14F-4D97-AF65-F5344CB8AC3E}">
        <p14:creationId xmlns:p14="http://schemas.microsoft.com/office/powerpoint/2010/main" val="40318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2E19-E0D9-FBBF-943F-705B16128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254A4-C264-E4AA-8192-0F9719B2FBA9}"/>
              </a:ext>
            </a:extLst>
          </p:cNvPr>
          <p:cNvSpPr>
            <a:spLocks noGrp="1"/>
          </p:cNvSpPr>
          <p:nvPr>
            <p:ph type="title"/>
          </p:nvPr>
        </p:nvSpPr>
        <p:spPr/>
        <p:txBody>
          <a:bodyPr>
            <a:noAutofit/>
          </a:bodyPr>
          <a:lstStyle/>
          <a:p>
            <a:pPr algn="r" rtl="1"/>
            <a:r>
              <a:rPr lang="ar" sz="2300" dirty="0">
                <a:solidFill>
                  <a:schemeClr val="tx1"/>
                </a:solidFill>
              </a:rPr>
              <a:t>تتم قيادة عملية تخطيط ESIC بواسطة خمس مجموعات عمل ومجموعة تخطيط حوكمة، حيث ستقوم كل منها بإعداد خمس وثائق ستسعى للحصول على ردود الفعل عليها</a:t>
            </a:r>
            <a:endParaRPr lang="en-US" sz="2300" dirty="0">
              <a:solidFill>
                <a:srgbClr val="FF0000"/>
              </a:solidFill>
            </a:endParaRPr>
          </a:p>
        </p:txBody>
      </p:sp>
      <p:graphicFrame>
        <p:nvGraphicFramePr>
          <p:cNvPr id="4" name="Table 3">
            <a:extLst>
              <a:ext uri="{FF2B5EF4-FFF2-40B4-BE49-F238E27FC236}">
                <a16:creationId xmlns:a16="http://schemas.microsoft.com/office/drawing/2014/main" id="{B86C6EE3-F32E-44CC-FD5A-B7AECA1528AC}"/>
              </a:ext>
            </a:extLst>
          </p:cNvPr>
          <p:cNvGraphicFramePr>
            <a:graphicFrameLocks noGrp="1"/>
          </p:cNvGraphicFramePr>
          <p:nvPr>
            <p:extLst>
              <p:ext uri="{D42A27DB-BD31-4B8C-83A1-F6EECF244321}">
                <p14:modId xmlns:p14="http://schemas.microsoft.com/office/powerpoint/2010/main" val="1674125421"/>
              </p:ext>
            </p:extLst>
          </p:nvPr>
        </p:nvGraphicFramePr>
        <p:xfrm>
          <a:off x="216074" y="1197947"/>
          <a:ext cx="11757888" cy="2633261"/>
        </p:xfrm>
        <a:graphic>
          <a:graphicData uri="http://schemas.openxmlformats.org/drawingml/2006/table">
            <a:tbl>
              <a:tblPr rtl="1" firstRow="1" bandRow="1">
                <a:tableStyleId>{5C22544A-7EE6-4342-B048-85BDC9FD1C3A}</a:tableStyleId>
              </a:tblPr>
              <a:tblGrid>
                <a:gridCol w="3072304">
                  <a:extLst>
                    <a:ext uri="{9D8B030D-6E8A-4147-A177-3AD203B41FA5}">
                      <a16:colId xmlns:a16="http://schemas.microsoft.com/office/drawing/2014/main" val="1949791595"/>
                    </a:ext>
                  </a:extLst>
                </a:gridCol>
                <a:gridCol w="8685584">
                  <a:extLst>
                    <a:ext uri="{9D8B030D-6E8A-4147-A177-3AD203B41FA5}">
                      <a16:colId xmlns:a16="http://schemas.microsoft.com/office/drawing/2014/main" val="2684240827"/>
                    </a:ext>
                  </a:extLst>
                </a:gridCol>
              </a:tblGrid>
              <a:tr h="0">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ar" sz="1150" b="1" i="0" u="none" strike="noStrike" dirty="0">
                          <a:solidFill>
                            <a:schemeClr val="bg1"/>
                          </a:solidFill>
                          <a:effectLst/>
                          <a:latin typeface="Arial" panose="020B0604020202020204" pitchFamily="34" charset="0"/>
                        </a:rPr>
                        <a:t>مجموعات العمل </a:t>
                      </a:r>
                      <a:br>
                        <a:rPr lang="en-CA" sz="1150" b="1" i="0" u="none" strike="noStrike" dirty="0">
                          <a:solidFill>
                            <a:schemeClr val="bg1"/>
                          </a:solidFill>
                          <a:effectLst/>
                          <a:latin typeface="Arial" panose="020B0604020202020204" pitchFamily="34" charset="0"/>
                        </a:rPr>
                      </a:br>
                      <a:r>
                        <a:rPr lang="ar" sz="1150" b="1" i="0" u="none" strike="noStrike" dirty="0">
                          <a:solidFill>
                            <a:schemeClr val="bg1"/>
                          </a:solidFill>
                          <a:effectLst/>
                          <a:latin typeface="Arial" panose="020B0604020202020204" pitchFamily="34" charset="0"/>
                        </a:rPr>
                        <a:t>ومجموعات التخطيط</a:t>
                      </a:r>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a:r>
                        <a:rPr lang="ar-LB" sz="1150" b="1" dirty="0">
                          <a:solidFill>
                            <a:schemeClr val="bg1"/>
                          </a:solidFill>
                        </a:rPr>
                        <a:t>نقاط التركيز</a:t>
                      </a:r>
                      <a:endParaRPr lang="ar" sz="1150" b="1" dirty="0">
                        <a:solidFill>
                          <a:schemeClr val="bg1"/>
                        </a:solidFill>
                      </a:endParaRPr>
                    </a:p>
                  </a:txBody>
                  <a:tcP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628961352"/>
                  </a:ext>
                </a:extLst>
              </a:tr>
              <a:tr h="290633">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b="0" i="0" u="none" strike="noStrike" kern="1200" dirty="0">
                          <a:solidFill>
                            <a:schemeClr val="tx1"/>
                          </a:solidFill>
                          <a:effectLst/>
                          <a:latin typeface="Arial" panose="020B0604020202020204" pitchFamily="34" charset="0"/>
                        </a:rPr>
                        <a:t>مجموعة العمل 1: المشاركة من جانب الطلب</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algn="r" rtl="1"/>
                      <a:r>
                        <a:rPr lang="ar" sz="1150" b="0" dirty="0">
                          <a:solidFill>
                            <a:schemeClr val="tx1"/>
                          </a:solidFill>
                        </a:rPr>
                        <a:t>جعل المنتجين والمستخدمين المحتملين يعملون معًا لفهم احتياجات المستخدمين وتلبيتها</a:t>
                      </a:r>
                      <a:endParaRPr lang="en-CA" sz="1150" b="0" dirty="0">
                        <a:solidFill>
                          <a:schemeClr val="tx1"/>
                        </a:solidFill>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444256276"/>
                  </a:ext>
                </a:extLst>
              </a:tr>
              <a:tr h="296175">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b="0" i="0" u="none" strike="noStrike" kern="1200" dirty="0">
                          <a:solidFill>
                            <a:schemeClr val="tx1"/>
                          </a:solidFill>
                          <a:effectLst/>
                          <a:latin typeface="Arial" panose="020B0604020202020204" pitchFamily="34" charset="0"/>
                        </a:rPr>
                        <a:t>مجموعة العمل 2: مشاركة البيانات وإعادة استخدامها</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algn="r" rtl="1"/>
                      <a:r>
                        <a:rPr lang="ar" sz="1150" dirty="0">
                          <a:solidFill>
                            <a:schemeClr val="tx1"/>
                          </a:solidFill>
                        </a:rPr>
                        <a:t>اجعل من الطبيعي دراسة السؤال مرة واحدة واستخدام الإجابات عدة مرات في سياقات مختلفة</a:t>
                      </a:r>
                      <a:endParaRPr lang="en-CA" sz="1150" dirty="0">
                        <a:solidFill>
                          <a:schemeClr val="tx1"/>
                        </a:solidFill>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2538168249"/>
                  </a:ext>
                </a:extLst>
              </a:tr>
              <a:tr h="296175">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b="0" i="0" u="none" strike="noStrike" kern="1200" dirty="0">
                          <a:solidFill>
                            <a:schemeClr val="tx1"/>
                          </a:solidFill>
                          <a:effectLst/>
                          <a:latin typeface="Arial" panose="020B0604020202020204" pitchFamily="34" charset="0"/>
                          <a:cs typeface="Arial" panose="020B0604020202020204" pitchFamily="34" charset="0"/>
                        </a:rPr>
                        <a:t>مجموعة العمل 3: الاستخدام الآمن والمسؤول للذكاء الاصطناعي</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dirty="0">
                          <a:solidFill>
                            <a:schemeClr val="tx1"/>
                          </a:solidFill>
                        </a:rPr>
                        <a:t>جعل تجميع الأدلة في طليعة التكنولوجيا حتى نتمكن من الحصول على أفضل تأثير من الأشخاص والموارد التي لدينا</a:t>
                      </a: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720218832"/>
                  </a:ext>
                </a:extLst>
              </a:tr>
              <a:tr h="296175">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b="0" i="0" u="none" strike="noStrike" kern="1200" dirty="0">
                          <a:solidFill>
                            <a:schemeClr val="tx1"/>
                          </a:solidFill>
                          <a:effectLst/>
                          <a:latin typeface="Arial" panose="020B0604020202020204" pitchFamily="34" charset="0"/>
                        </a:rPr>
                        <a:t>مجموعة العمل 4: الابتكار في الأساليب والعمليات</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dirty="0">
                          <a:solidFill>
                            <a:schemeClr val="tx1"/>
                          </a:solidFill>
                        </a:rPr>
                        <a:t>ابتكار أساليب وعمليات التوليف التي تمكن من إجراء التوليف في الوقت المناسب وبشكل أكثر ملاءمة وبأسعار معقولة</a:t>
                      </a: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81965836"/>
                  </a:ext>
                </a:extLst>
              </a:tr>
              <a:tr h="285092">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b="0" i="0" u="none" strike="noStrike" kern="1200" dirty="0">
                          <a:solidFill>
                            <a:schemeClr val="tx1"/>
                          </a:solidFill>
                          <a:effectLst/>
                          <a:latin typeface="Arial" panose="020B0604020202020204" pitchFamily="34" charset="0"/>
                        </a:rPr>
                        <a:t>مجموعة العمل رقم 5: تقاسم القدرات</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no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dirty="0">
                          <a:solidFill>
                            <a:schemeClr val="tx1"/>
                          </a:solidFill>
                        </a:rPr>
                        <a:t>بناء مجتمع عالمي يتمتع بالقدرة على تقديم واستخدام تجميع الأدلة في جميع القضايا المجتمعية الرئيسية</a:t>
                      </a:r>
                      <a:endParaRPr lang="en-CA" sz="1150" dirty="0">
                        <a:solidFill>
                          <a:schemeClr val="tx1"/>
                        </a:solidFill>
                      </a:endParaRPr>
                    </a:p>
                  </a:txBody>
                  <a:tcPr>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113198359"/>
                  </a:ext>
                </a:extLst>
              </a:tr>
              <a:tr h="290633">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b="0" i="0" u="none" strike="noStrike" dirty="0">
                          <a:solidFill>
                            <a:schemeClr val="tx1"/>
                          </a:solidFill>
                          <a:effectLst/>
                          <a:latin typeface="Arial" panose="020B0604020202020204" pitchFamily="34" charset="0"/>
                        </a:rPr>
                        <a:t>PG1: الحوكمة</a:t>
                      </a:r>
                    </a:p>
                  </a:txBody>
                  <a:tcPr>
                    <a:lnL w="12700" cap="flat" cmpd="sng" algn="ctr">
                      <a:solidFill>
                        <a:schemeClr val="accent3"/>
                      </a:solidFill>
                      <a:prstDash val="solid"/>
                      <a:round/>
                      <a:headEnd type="none" w="med" len="med"/>
                      <a:tailEnd type="none" w="med" len="med"/>
                    </a:lnL>
                    <a:solidFill>
                      <a:srgbClr val="F5E4ED"/>
                    </a:solidFill>
                  </a:tcPr>
                </a:tc>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dirty="0">
                          <a:solidFill>
                            <a:schemeClr val="tx1"/>
                          </a:solidFill>
                        </a:rPr>
                        <a:t>وضع خيارات لكيفية تمكن أصحاب المصالح الرئيسيين من الاستمرار في تحديد الأهداف المشتركة وتحقيقها بعد هذه العملية</a:t>
                      </a:r>
                      <a:endParaRPr lang="en-CA" sz="1150" dirty="0">
                        <a:solidFill>
                          <a:schemeClr val="tx1"/>
                        </a:solidFill>
                      </a:endParaRPr>
                    </a:p>
                  </a:txBody>
                  <a:tcPr>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51905265"/>
                  </a:ext>
                </a:extLst>
              </a:tr>
              <a:tr h="290633">
                <a:tc>
                  <a:txBody>
                    <a:bodyPr/>
                    <a:lstStyle/>
                    <a:p>
                      <a:pPr marL="0" marR="0" lvl="0" indent="0" algn="r" defTabSz="457189" rtl="1" eaLnBrk="1" fontAlgn="auto" latinLnBrk="0" hangingPunct="1">
                        <a:lnSpc>
                          <a:spcPct val="100000"/>
                        </a:lnSpc>
                        <a:spcBef>
                          <a:spcPts val="0"/>
                        </a:spcBef>
                        <a:spcAft>
                          <a:spcPts val="0"/>
                        </a:spcAft>
                        <a:buClrTx/>
                        <a:buSzTx/>
                        <a:buFontTx/>
                        <a:buNone/>
                        <a:tabLst/>
                        <a:defRPr/>
                      </a:pPr>
                      <a:r>
                        <a:rPr lang="ar" sz="1150" b="0" i="0" u="none" strike="noStrike" dirty="0">
                          <a:solidFill>
                            <a:schemeClr val="tx1"/>
                          </a:solidFill>
                          <a:effectLst/>
                          <a:latin typeface="Arial" panose="020B0604020202020204" pitchFamily="34" charset="0"/>
                        </a:rPr>
                        <a:t>سيتم تفعيل PGs إضافية في وقت لاحق</a:t>
                      </a:r>
                      <a:endParaRPr lang="en-CA" sz="1150" b="0" i="0" u="none" strike="noStrike" dirty="0">
                        <a:solidFill>
                          <a:schemeClr val="tx1"/>
                        </a:solidFill>
                        <a:effectLst/>
                        <a:latin typeface="Arial" panose="020B0604020202020204" pitchFamily="34" charset="0"/>
                      </a:endParaRPr>
                    </a:p>
                  </a:txBody>
                  <a:tcP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endParaRPr lang="en-CA" sz="1150" dirty="0">
                        <a:solidFill>
                          <a:schemeClr val="tx1"/>
                        </a:solidFill>
                      </a:endParaRPr>
                    </a:p>
                  </a:txBody>
                  <a:tcP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49884783"/>
                  </a:ext>
                </a:extLst>
              </a:tr>
            </a:tbl>
          </a:graphicData>
        </a:graphic>
      </p:graphicFrame>
      <p:graphicFrame>
        <p:nvGraphicFramePr>
          <p:cNvPr id="3" name="Table 2">
            <a:extLst>
              <a:ext uri="{FF2B5EF4-FFF2-40B4-BE49-F238E27FC236}">
                <a16:creationId xmlns:a16="http://schemas.microsoft.com/office/drawing/2014/main" id="{910540B3-AA02-34B3-A295-A14A6E9C07C9}"/>
              </a:ext>
            </a:extLst>
          </p:cNvPr>
          <p:cNvGraphicFramePr>
            <a:graphicFrameLocks noGrp="1"/>
          </p:cNvGraphicFramePr>
          <p:nvPr>
            <p:extLst>
              <p:ext uri="{D42A27DB-BD31-4B8C-83A1-F6EECF244321}">
                <p14:modId xmlns:p14="http://schemas.microsoft.com/office/powerpoint/2010/main" val="1920824621"/>
              </p:ext>
            </p:extLst>
          </p:nvPr>
        </p:nvGraphicFramePr>
        <p:xfrm>
          <a:off x="216074" y="4060378"/>
          <a:ext cx="11758870" cy="1548000"/>
        </p:xfrm>
        <a:graphic>
          <a:graphicData uri="http://schemas.openxmlformats.org/drawingml/2006/table">
            <a:tbl>
              <a:tblPr rtl="1" firstRow="1" firstCol="1" bandRow="1">
                <a:tableStyleId>{5C22544A-7EE6-4342-B048-85BDC9FD1C3A}</a:tableStyleId>
              </a:tblPr>
              <a:tblGrid>
                <a:gridCol w="9343904">
                  <a:extLst>
                    <a:ext uri="{9D8B030D-6E8A-4147-A177-3AD203B41FA5}">
                      <a16:colId xmlns:a16="http://schemas.microsoft.com/office/drawing/2014/main" val="4141870491"/>
                    </a:ext>
                  </a:extLst>
                </a:gridCol>
                <a:gridCol w="2414966">
                  <a:extLst>
                    <a:ext uri="{9D8B030D-6E8A-4147-A177-3AD203B41FA5}">
                      <a16:colId xmlns:a16="http://schemas.microsoft.com/office/drawing/2014/main" val="1040062716"/>
                    </a:ext>
                  </a:extLst>
                </a:gridCol>
              </a:tblGrid>
              <a:tr h="252000">
                <a:tc>
                  <a:txBody>
                    <a:bodyPr/>
                    <a:lstStyle/>
                    <a:p>
                      <a:pPr algn="ctr" rtl="1">
                        <a:tabLst>
                          <a:tab pos="270510" algn="l"/>
                        </a:tabLst>
                      </a:pPr>
                      <a:r>
                        <a:rPr lang="ar" sz="1100" kern="100" dirty="0">
                          <a:solidFill>
                            <a:schemeClr val="bg1"/>
                          </a:solidFill>
                          <a:effectLst/>
                        </a:rPr>
                        <a:t>مسودات الوثائق</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accent3"/>
                    </a:solidFill>
                  </a:tcPr>
                </a:tc>
                <a:tc>
                  <a:txBody>
                    <a:bodyPr/>
                    <a:lstStyle/>
                    <a:p>
                      <a:pPr algn="ctr" rtl="1">
                        <a:tabLst>
                          <a:tab pos="270510" algn="l"/>
                        </a:tabLst>
                      </a:pPr>
                      <a:r>
                        <a:rPr lang="ar" sz="1100" kern="100" dirty="0">
                          <a:solidFill>
                            <a:schemeClr val="bg1"/>
                          </a:solidFill>
                          <a:effectLst/>
                        </a:rPr>
                        <a:t>نافذة الاستشارة مفتوحة</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solidFill>
                      <a:schemeClr val="accent3"/>
                    </a:solidFill>
                  </a:tcPr>
                </a:tc>
                <a:extLst>
                  <a:ext uri="{0D108BD9-81ED-4DB2-BD59-A6C34878D82A}">
                    <a16:rowId xmlns:a16="http://schemas.microsoft.com/office/drawing/2014/main" val="4276907118"/>
                  </a:ext>
                </a:extLst>
              </a:tr>
              <a:tr h="216000">
                <a:tc>
                  <a:txBody>
                    <a:bodyPr/>
                    <a:lstStyle/>
                    <a:p>
                      <a:pPr marL="0" lvl="0" indent="0" algn="r" rtl="1">
                        <a:spcAft>
                          <a:spcPts val="300"/>
                        </a:spcAft>
                        <a:buFont typeface="+mj-lt"/>
                        <a:buNone/>
                        <a:tabLst>
                          <a:tab pos="270510" algn="l"/>
                        </a:tabLst>
                      </a:pPr>
                      <a:r>
                        <a:rPr lang="ar" sz="1100" b="0" kern="100" dirty="0">
                          <a:solidFill>
                            <a:schemeClr val="tx1"/>
                          </a:solidFill>
                          <a:effectLst/>
                        </a:rPr>
                        <a:t>1) ملف تعريف القدرات لكل مجال تركيز</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rtl="1">
                        <a:tabLst>
                          <a:tab pos="270510" algn="l"/>
                        </a:tabLst>
                      </a:pPr>
                      <a:r>
                        <a:rPr lang="ar" sz="1100" kern="100" dirty="0">
                          <a:effectLst/>
                        </a:rPr>
                        <a:t>12 فبراير</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2871107418"/>
                  </a:ext>
                </a:extLst>
              </a:tr>
              <a:tr h="216000">
                <a:tc>
                  <a:txBody>
                    <a:bodyPr/>
                    <a:lstStyle/>
                    <a:p>
                      <a:pPr marL="0" lvl="0" indent="0" algn="r" rtl="1">
                        <a:spcAft>
                          <a:spcPts val="300"/>
                        </a:spcAft>
                        <a:buFont typeface="+mj-lt"/>
                        <a:buNone/>
                        <a:tabLst>
                          <a:tab pos="270510" algn="l"/>
                        </a:tabLst>
                      </a:pPr>
                      <a:r>
                        <a:rPr lang="ar" sz="1100" b="0" kern="100" dirty="0">
                          <a:solidFill>
                            <a:schemeClr val="tx1"/>
                          </a:solidFill>
                          <a:effectLst/>
                        </a:rPr>
                        <a:t>2) تقييم القدرة والنضج وخريطة الفجوة لكل مجال تركيز</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rtl="1">
                        <a:tabLst>
                          <a:tab pos="270510" algn="l"/>
                        </a:tabLst>
                      </a:pPr>
                      <a:r>
                        <a:rPr lang="ar" sz="1100" kern="100" dirty="0">
                          <a:effectLst/>
                        </a:rPr>
                        <a:t>12 مارس</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1574682051"/>
                  </a:ext>
                </a:extLst>
              </a:tr>
              <a:tr h="216000">
                <a:tc>
                  <a:txBody>
                    <a:bodyPr/>
                    <a:lstStyle/>
                    <a:p>
                      <a:pPr marL="0" lvl="0" indent="0" algn="r" rtl="1">
                        <a:spcAft>
                          <a:spcPts val="300"/>
                        </a:spcAft>
                        <a:buFont typeface="+mj-lt"/>
                        <a:buNone/>
                        <a:tabLst>
                          <a:tab pos="270510" algn="l"/>
                        </a:tabLst>
                      </a:pPr>
                      <a:r>
                        <a:rPr lang="ar" sz="1100" b="0" kern="100" dirty="0">
                          <a:solidFill>
                            <a:schemeClr val="tx1"/>
                          </a:solidFill>
                          <a:effectLst/>
                        </a:rPr>
                        <a:t>3) استراتيجيات لتعزيز القدرات المتعلقة بكل مجال من مجالات التركيز، بما في ذلك أي "انتصارات سريعة" دون "ندم"</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noFill/>
                  </a:tcPr>
                </a:tc>
                <a:tc>
                  <a:txBody>
                    <a:bodyPr/>
                    <a:lstStyle/>
                    <a:p>
                      <a:pPr algn="ctr" rtl="1">
                        <a:tabLst>
                          <a:tab pos="270510" algn="l"/>
                        </a:tabLst>
                      </a:pPr>
                      <a:r>
                        <a:rPr lang="ar" sz="1100" kern="100" dirty="0">
                          <a:effectLst/>
                        </a:rPr>
                        <a:t>30 ابريل</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noFill/>
                  </a:tcPr>
                </a:tc>
                <a:extLst>
                  <a:ext uri="{0D108BD9-81ED-4DB2-BD59-A6C34878D82A}">
                    <a16:rowId xmlns:a16="http://schemas.microsoft.com/office/drawing/2014/main" val="644930128"/>
                  </a:ext>
                </a:extLst>
              </a:tr>
              <a:tr h="252000">
                <a:tc>
                  <a:txBody>
                    <a:bodyPr/>
                    <a:lstStyle/>
                    <a:p>
                      <a:pPr marL="0" lvl="0" indent="0" algn="r" rtl="1">
                        <a:spcAft>
                          <a:spcPts val="300"/>
                        </a:spcAft>
                        <a:buFont typeface="+mj-lt"/>
                        <a:buNone/>
                        <a:tabLst>
                          <a:tab pos="270510" algn="l"/>
                        </a:tabLst>
                      </a:pPr>
                      <a:r>
                        <a:rPr lang="ar" sz="1100" b="0" kern="100" dirty="0">
                          <a:solidFill>
                            <a:schemeClr val="tx1"/>
                          </a:solidFill>
                          <a:effectLst/>
                        </a:rPr>
                        <a:t>4) مصفوفة جهود التأثير والاستنتاجات/التوصيات لكل مجال من مجالات التركيز</a:t>
                      </a:r>
                      <a:endParaRPr lang="en-CA" sz="12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accent3"/>
                      </a:solidFill>
                      <a:prstDash val="solid"/>
                      <a:round/>
                      <a:headEnd type="none" w="med" len="med"/>
                      <a:tailEnd type="none" w="med" len="med"/>
                    </a:lnL>
                    <a:solidFill>
                      <a:srgbClr val="F5E4ED"/>
                    </a:solidFill>
                  </a:tcPr>
                </a:tc>
                <a:tc>
                  <a:txBody>
                    <a:bodyPr/>
                    <a:lstStyle/>
                    <a:p>
                      <a:pPr algn="ctr" rtl="1">
                        <a:tabLst>
                          <a:tab pos="270510" algn="l"/>
                        </a:tabLst>
                      </a:pPr>
                      <a:r>
                        <a:rPr lang="ar" sz="1100" kern="100" dirty="0">
                          <a:effectLst/>
                        </a:rPr>
                        <a:t>21 مايو</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solidFill>
                      <a:srgbClr val="F5E4ED"/>
                    </a:solidFill>
                  </a:tcPr>
                </a:tc>
                <a:extLst>
                  <a:ext uri="{0D108BD9-81ED-4DB2-BD59-A6C34878D82A}">
                    <a16:rowId xmlns:a16="http://schemas.microsoft.com/office/drawing/2014/main" val="467636574"/>
                  </a:ext>
                </a:extLst>
              </a:tr>
              <a:tr h="396000">
                <a:tc>
                  <a:txBody>
                    <a:bodyPr/>
                    <a:lstStyle/>
                    <a:p>
                      <a:pPr marL="177800" lvl="0" indent="-177800" algn="r" rtl="1">
                        <a:spcAft>
                          <a:spcPts val="300"/>
                        </a:spcAft>
                        <a:buFont typeface="+mj-lt"/>
                        <a:buNone/>
                        <a:tabLst>
                          <a:tab pos="270510" algn="l"/>
                        </a:tabLst>
                      </a:pPr>
                      <a:r>
                        <a:rPr lang="ar" sz="1100" b="0" kern="100" dirty="0">
                          <a:solidFill>
                            <a:schemeClr val="tx1"/>
                          </a:solidFill>
                          <a:effectLst/>
                        </a:rPr>
                        <a:t>5) تقرير - يتضمن الآن التكلفة واعتبارات إضافية لمجموعة التخطيط - لكل مجال تركيز سيتم توزيعه مسبقًا على الحاضرين في اجتماع الإجماع</a:t>
                      </a:r>
                    </a:p>
                  </a:txBody>
                  <a:tcPr marL="68580" marR="68580" marT="0" marB="0">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noFill/>
                  </a:tcPr>
                </a:tc>
                <a:tc>
                  <a:txBody>
                    <a:bodyPr/>
                    <a:lstStyle/>
                    <a:p>
                      <a:pPr algn="ctr" rtl="1">
                        <a:tabLst>
                          <a:tab pos="270510" algn="l"/>
                        </a:tabLst>
                      </a:pPr>
                      <a:r>
                        <a:rPr lang="ar" sz="1100" kern="100" dirty="0">
                          <a:effectLst/>
                        </a:rPr>
                        <a:t>4 يونيو</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652637594"/>
                  </a:ext>
                </a:extLst>
              </a:tr>
            </a:tbl>
          </a:graphicData>
        </a:graphic>
      </p:graphicFrame>
      <p:sp>
        <p:nvSpPr>
          <p:cNvPr id="5" name="Rectangle 1">
            <a:extLst>
              <a:ext uri="{FF2B5EF4-FFF2-40B4-BE49-F238E27FC236}">
                <a16:creationId xmlns:a16="http://schemas.microsoft.com/office/drawing/2014/main" id="{9FF3AC57-9F6C-D45D-E7F1-82C08775368B}"/>
              </a:ext>
            </a:extLst>
          </p:cNvPr>
          <p:cNvSpPr>
            <a:spLocks noChangeArrowheads="1"/>
          </p:cNvSpPr>
          <p:nvPr/>
        </p:nvSpPr>
        <p:spPr bwMode="auto">
          <a:xfrm>
            <a:off x="3127375" y="3144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1365116427"/>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290A3FEE-4E95-40F5-A7D2-D696DE35F0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9483B2-BEB8-41F2-8FEC-E8F0D26003C6}">
  <ds:schemaRefs>
    <ds:schemaRef ds:uri="http://purl.org/dc/elements/1.1/"/>
    <ds:schemaRef ds:uri="http://purl.org/dc/terms/"/>
    <ds:schemaRef ds:uri="http://schemas.microsoft.com/office/2006/metadata/properties"/>
    <ds:schemaRef ds:uri="http://www.w3.org/XML/1998/namespace"/>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599eec1d-e27c-4128-92a4-19001b8afe1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33958</TotalTime>
  <Words>1410</Words>
  <Application>Microsoft Macintosh PowerPoint</Application>
  <PresentationFormat>Widescreen</PresentationFormat>
  <Paragraphs>146</Paragraphs>
  <Slides>6</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vt:i4>
      </vt:variant>
    </vt:vector>
  </HeadingPairs>
  <TitlesOfParts>
    <vt:vector size="15" baseType="lpstr">
      <vt:lpstr>Aptos</vt:lpstr>
      <vt:lpstr>Arial</vt:lpstr>
      <vt:lpstr>Calibri</vt:lpstr>
      <vt:lpstr>Courier New</vt:lpstr>
      <vt:lpstr>Wellcome</vt:lpstr>
      <vt:lpstr>Wingdings</vt:lpstr>
      <vt:lpstr>RISE</vt:lpstr>
      <vt:lpstr>ESN-CA</vt:lpstr>
      <vt:lpstr>GCESC</vt:lpstr>
      <vt:lpstr>PowerPoint Presentation</vt:lpstr>
      <vt:lpstr>ساعد بيان الإجماع في تعزيز قضية التغيير</vt:lpstr>
      <vt:lpstr>كانت التقارير الإضافية، والتقارير الصحفية، والإعلانات والبيانات التكميلية، كلها جزءًا من موجة من الأنشطة التي سبقت وتبعت إعلان ESIC </vt:lpstr>
      <vt:lpstr> تعتمد عملية تخطيط ESIC على نهج التأثير الجماعي، بدءًا بالاتفاق على جدول أعمال مشترك للبنية الأساسية المطلوبة </vt:lpstr>
      <vt:lpstr>ستشمل عملية تخطيط شركة التأمين الاجتماعي العديد من فئات "أصحاب المصالح"، وخاصة أولئك الموجودين الآن في الدائرتين على اليسار والدائرتين على اليمين</vt:lpstr>
      <vt:lpstr>تتم قيادة عملية تخطيط ESIC بواسطة خمس مجموعات عمل ومجموعة تخطيط حوكمة، حيث ستقوم كل منها بإعداد خمس وثائق ستسعى للحصول على ردود الفعل عليها</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287</cp:revision>
  <cp:lastPrinted>2023-05-24T15:22:34Z</cp:lastPrinted>
  <dcterms:created xsi:type="dcterms:W3CDTF">2017-04-21T15:41:45Z</dcterms:created>
  <dcterms:modified xsi:type="dcterms:W3CDTF">2025-03-06T12:58:56Z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