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2013" r:id="rId7"/>
  </p:sldIdLst>
  <p:sldSz cx="12192000" cy="6858000"/>
  <p:notesSz cx="6858000" cy="9144000"/>
  <p:defaultTextStyle>
    <a:defPPr>
      <a:defRPr lang="a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39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96755" autoAdjust="0"/>
  </p:normalViewPr>
  <p:slideViewPr>
    <p:cSldViewPr snapToGrid="0" snapToObjects="1">
      <p:cViewPr varScale="1">
        <p:scale>
          <a:sx n="127" d="100"/>
          <a:sy n="127" d="100"/>
        </p:scale>
        <p:origin x="1192" y="192"/>
      </p:cViewPr>
      <p:guideLst>
        <p:guide orient="horz" pos="2137"/>
        <p:guide pos="3840"/>
        <p:guide pos="39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3/6/25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3/6/25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1</a:t>
            </a:fld>
            <a:endParaRPr lang="en-US" dirty="0"/>
          </a:p>
        </p:txBody>
      </p:sp>
    </p:spTree>
    <p:extLst>
      <p:ext uri="{BB962C8B-B14F-4D97-AF65-F5344CB8AC3E}">
        <p14:creationId xmlns:p14="http://schemas.microsoft.com/office/powerpoint/2010/main" val="179321758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WT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043838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7" r:id="rId13"/>
    <p:sldLayoutId id="2147483768" r:id="rId14"/>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ebtv.un.org/en/asset/k17/k170lx3fcb" TargetMode="External"/><Relationship Id="rId3" Type="http://schemas.openxmlformats.org/officeDocument/2006/relationships/hyperlink" Target="https://www.mcmasterforum.org/docs/default-source/evidence-commission/show-me-the-evidence_features.pdf" TargetMode="External"/><Relationship Id="rId7" Type="http://schemas.openxmlformats.org/officeDocument/2006/relationships/hyperlink" Target="https://wellcome.org/news/evidence-synthesis-infrastructure-collaborative" TargetMode="External"/><Relationship Id="rId12" Type="http://schemas.openxmlformats.org/officeDocument/2006/relationships/hyperlink" Target="https://www.ft.com/content/cd3dbce8-1c5e-40f2-b371-2649fe709487"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hyperlink" Target="https://www.ukri.org/opportunity/transforming-global-evidence-ai-driven-evidence-synthesis-for-policymaking/" TargetMode="External"/><Relationship Id="rId11" Type="http://schemas.openxmlformats.org/officeDocument/2006/relationships/hyperlink" Target="https://x.com/stianwestlake/status/1838120199100239939" TargetMode="External"/><Relationship Id="rId5" Type="http://schemas.openxmlformats.org/officeDocument/2006/relationships/hyperlink" Target="https://www.nature.com/articles/d41586-024-02991-5" TargetMode="External"/><Relationship Id="rId10" Type="http://schemas.openxmlformats.org/officeDocument/2006/relationships/hyperlink" Target="https://www.sdgsynthesiscoalition.org/news/us74-million-new-investments-sdg-evidence-be-announced" TargetMode="External"/><Relationship Id="rId4" Type="http://schemas.openxmlformats.org/officeDocument/2006/relationships/hyperlink" Target="https://www.bi.team/publications/international-collaboration-evidence/" TargetMode="External"/><Relationship Id="rId9" Type="http://schemas.openxmlformats.org/officeDocument/2006/relationships/hyperlink" Target="https://www.nature.com/articles/d41586-024-03100-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5733-E4B0-8842-D772-A75E1F9C3F43}"/>
              </a:ext>
            </a:extLst>
          </p:cNvPr>
          <p:cNvSpPr>
            <a:spLocks noGrp="1"/>
          </p:cNvSpPr>
          <p:nvPr>
            <p:ph type="title"/>
          </p:nvPr>
        </p:nvSpPr>
        <p:spPr>
          <a:xfrm>
            <a:off x="267858" y="122961"/>
            <a:ext cx="11708068" cy="1006368"/>
          </a:xfrm>
        </p:spPr>
        <p:txBody>
          <a:bodyPr>
            <a:noAutofit/>
          </a:bodyPr>
          <a:lstStyle/>
          <a:p>
            <a:pPr algn="r" rtl="1"/>
            <a:r>
              <a:rPr lang="ar" dirty="0"/>
              <a:t>كانت التقارير الإضافية، والتقارير الصحفية، والإعلانات والبيانات التكميلية، كلها </a:t>
            </a:r>
            <a:r>
              <a:rPr lang="ar-LB" dirty="0"/>
              <a:t>جزءًا من موجة من الأنشطة التي سبقت وتبعت إعلان</a:t>
            </a:r>
            <a:r>
              <a:rPr lang="en-US" dirty="0"/>
              <a:t> ESIC </a:t>
            </a:r>
            <a:endParaRPr lang="en-CA" dirty="0">
              <a:solidFill>
                <a:srgbClr val="FF0000"/>
              </a:solidFill>
            </a:endParaRPr>
          </a:p>
        </p:txBody>
      </p:sp>
      <p:sp>
        <p:nvSpPr>
          <p:cNvPr id="3" name="Slide Number Placeholder 2">
            <a:extLst>
              <a:ext uri="{FF2B5EF4-FFF2-40B4-BE49-F238E27FC236}">
                <a16:creationId xmlns:a16="http://schemas.microsoft.com/office/drawing/2014/main" id="{B82C45A3-BEBB-7DC2-A374-08341FAD192B}"/>
              </a:ext>
            </a:extLst>
          </p:cNvPr>
          <p:cNvSpPr>
            <a:spLocks noGrp="1"/>
          </p:cNvSpPr>
          <p:nvPr>
            <p:ph type="sldNum" sz="quarter" idx="4"/>
          </p:nvPr>
        </p:nvSpPr>
        <p:spPr>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pPr/>
              <a:t>1</a:t>
            </a:fld>
            <a:endParaRPr lang="en-US"/>
          </a:p>
        </p:txBody>
      </p:sp>
      <p:graphicFrame>
        <p:nvGraphicFramePr>
          <p:cNvPr id="6" name="Content Placeholder 5">
            <a:extLst>
              <a:ext uri="{FF2B5EF4-FFF2-40B4-BE49-F238E27FC236}">
                <a16:creationId xmlns:a16="http://schemas.microsoft.com/office/drawing/2014/main" id="{CEEE057E-A10F-8C43-A72C-53D8ABF81AE3}"/>
              </a:ext>
            </a:extLst>
          </p:cNvPr>
          <p:cNvGraphicFramePr>
            <a:graphicFrameLocks noGrp="1"/>
          </p:cNvGraphicFramePr>
          <p:nvPr>
            <p:ph idx="4294967295"/>
            <p:extLst>
              <p:ext uri="{D42A27DB-BD31-4B8C-83A1-F6EECF244321}">
                <p14:modId xmlns:p14="http://schemas.microsoft.com/office/powerpoint/2010/main" val="4046486874"/>
              </p:ext>
            </p:extLst>
          </p:nvPr>
        </p:nvGraphicFramePr>
        <p:xfrm>
          <a:off x="113607" y="1353790"/>
          <a:ext cx="11964786" cy="5284226"/>
        </p:xfrm>
        <a:graphic>
          <a:graphicData uri="http://schemas.openxmlformats.org/drawingml/2006/table">
            <a:tbl>
              <a:tblPr rtl="1" firstRow="1" firstCol="1" bandRow="1">
                <a:tableStyleId>{5C22544A-7EE6-4342-B048-85BDC9FD1C3A}</a:tableStyleId>
              </a:tblPr>
              <a:tblGrid>
                <a:gridCol w="1043761">
                  <a:extLst>
                    <a:ext uri="{9D8B030D-6E8A-4147-A177-3AD203B41FA5}">
                      <a16:colId xmlns:a16="http://schemas.microsoft.com/office/drawing/2014/main" val="252444231"/>
                    </a:ext>
                  </a:extLst>
                </a:gridCol>
                <a:gridCol w="3125785">
                  <a:extLst>
                    <a:ext uri="{9D8B030D-6E8A-4147-A177-3AD203B41FA5}">
                      <a16:colId xmlns:a16="http://schemas.microsoft.com/office/drawing/2014/main" val="248851754"/>
                    </a:ext>
                  </a:extLst>
                </a:gridCol>
                <a:gridCol w="7795240">
                  <a:extLst>
                    <a:ext uri="{9D8B030D-6E8A-4147-A177-3AD203B41FA5}">
                      <a16:colId xmlns:a16="http://schemas.microsoft.com/office/drawing/2014/main" val="2974636839"/>
                    </a:ext>
                  </a:extLst>
                </a:gridCol>
              </a:tblGrid>
              <a:tr h="192399">
                <a:tc>
                  <a:txBody>
                    <a:bodyPr/>
                    <a:lstStyle/>
                    <a:p>
                      <a:pPr algn="ctr"/>
                      <a:r>
                        <a:rPr lang="ar" sz="1200" kern="100" dirty="0">
                          <a:solidFill>
                            <a:schemeClr val="bg1"/>
                          </a:solidFill>
                          <a:effectLst/>
                        </a:rPr>
                        <a:t>تاريخ</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accent3"/>
                    </a:solidFill>
                  </a:tcPr>
                </a:tc>
                <a:tc>
                  <a:txBody>
                    <a:bodyPr/>
                    <a:lstStyle/>
                    <a:p>
                      <a:pPr algn="ctr"/>
                      <a:r>
                        <a:rPr lang="ar" sz="1200" kern="100" dirty="0">
                          <a:solidFill>
                            <a:schemeClr val="bg1"/>
                          </a:solidFill>
                          <a:effectLst/>
                        </a:rPr>
                        <a:t>عنوان</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accent3"/>
                    </a:solidFill>
                  </a:tcPr>
                </a:tc>
                <a:tc>
                  <a:txBody>
                    <a:bodyPr/>
                    <a:lstStyle/>
                    <a:p>
                      <a:pPr algn="ctr"/>
                      <a:r>
                        <a:rPr lang="ar" sz="1200" kern="100" dirty="0">
                          <a:solidFill>
                            <a:schemeClr val="bg1"/>
                          </a:solidFill>
                          <a:effectLst/>
                        </a:rPr>
                        <a:t>وصف</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accent3"/>
                    </a:solidFill>
                  </a:tcPr>
                </a:tc>
                <a:extLst>
                  <a:ext uri="{0D108BD9-81ED-4DB2-BD59-A6C34878D82A}">
                    <a16:rowId xmlns:a16="http://schemas.microsoft.com/office/drawing/2014/main" val="2623120795"/>
                  </a:ext>
                </a:extLst>
              </a:tr>
              <a:tr h="576000">
                <a:tc>
                  <a:txBody>
                    <a:bodyPr/>
                    <a:lstStyle/>
                    <a:p>
                      <a:pPr algn="l"/>
                      <a:r>
                        <a:rPr lang="ar" sz="1200" b="0" kern="100" dirty="0">
                          <a:solidFill>
                            <a:srgbClr val="254776"/>
                          </a:solidFill>
                          <a:effectLst/>
                        </a:rPr>
                        <a:t>4 سبتمبر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r" rtl="1">
                        <a:spcAft>
                          <a:spcPts val="300"/>
                        </a:spcAft>
                      </a:pPr>
                      <a:r>
                        <a:rPr lang="ar" sz="1200" u="sng" kern="100" dirty="0">
                          <a:solidFill>
                            <a:schemeClr val="tx1"/>
                          </a:solidFill>
                          <a:effectLst/>
                          <a:hlinkClick r:id="rId3">
                            <a:extLst>
                              <a:ext uri="{A12FA001-AC4F-418D-AE19-62706E023703}">
                                <ahyp:hlinkClr xmlns:ahyp="http://schemas.microsoft.com/office/drawing/2018/hyperlinkcolor" val="tx"/>
                              </a:ext>
                            </a:extLst>
                          </a:hlinkClick>
                        </a:rPr>
                        <a:t>إجماع "أرني الدليل" </a:t>
                      </a:r>
                      <a:r>
                        <a:rPr lang="ar" sz="1200" kern="100" dirty="0">
                          <a:solidFill>
                            <a:schemeClr val="tx1"/>
                          </a:solidFill>
                          <a:effectLst/>
                        </a:rPr>
                        <a:t>(نسخة العمل المنشورة على موقع لجنة الأدلة العالمية)</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r" rtl="1">
                        <a:spcAft>
                          <a:spcPts val="300"/>
                        </a:spcAft>
                      </a:pPr>
                      <a:r>
                        <a:rPr lang="ar" sz="1200" kern="100" dirty="0">
                          <a:effectLst/>
                        </a:rPr>
                        <a:t>سمات النهج الهادف إلى تقديم الأدلة البحثية بشكل موثوق لمن يحتاج إليها.</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extLst>
                  <a:ext uri="{0D108BD9-81ED-4DB2-BD59-A6C34878D82A}">
                    <a16:rowId xmlns:a16="http://schemas.microsoft.com/office/drawing/2014/main" val="1390311847"/>
                  </a:ext>
                </a:extLst>
              </a:tr>
              <a:tr h="432000">
                <a:tc>
                  <a:txBody>
                    <a:bodyPr/>
                    <a:lstStyle/>
                    <a:p>
                      <a:pPr algn="l"/>
                      <a:r>
                        <a:rPr lang="ar" sz="1200" b="0" kern="100" dirty="0">
                          <a:solidFill>
                            <a:srgbClr val="254776"/>
                          </a:solidFill>
                          <a:effectLst/>
                        </a:rPr>
                        <a:t>9 سبتمبر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tc>
                  <a:txBody>
                    <a:bodyPr/>
                    <a:lstStyle/>
                    <a:p>
                      <a:pPr algn="r" rtl="1">
                        <a:spcAft>
                          <a:spcPts val="300"/>
                        </a:spcAft>
                      </a:pPr>
                      <a:r>
                        <a:rPr lang="ar" sz="1200" u="sng" kern="100" dirty="0">
                          <a:solidFill>
                            <a:schemeClr val="tx1"/>
                          </a:solidFill>
                          <a:effectLst/>
                          <a:hlinkClick r:id="rId4">
                            <a:extLst>
                              <a:ext uri="{A12FA001-AC4F-418D-AE19-62706E023703}">
                                <ahyp:hlinkClr xmlns:ahyp="http://schemas.microsoft.com/office/drawing/2018/hyperlinkcolor" val="tx"/>
                              </a:ext>
                            </a:extLst>
                          </a:hlinkClick>
                        </a:rPr>
                        <a:t>مخطط عمل لتحسين التعاون الدولي بشأن الأدلة</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tc>
                  <a:txBody>
                    <a:bodyPr/>
                    <a:lstStyle/>
                    <a:p>
                      <a:pPr algn="r" rtl="1">
                        <a:spcAft>
                          <a:spcPts val="300"/>
                        </a:spcAft>
                      </a:pPr>
                      <a:r>
                        <a:rPr lang="ar" sz="1200" kern="100" dirty="0">
                          <a:effectLst/>
                        </a:rPr>
                        <a:t>تقرير فريق رؤى السلوك التابع لـ NESTA/المملكة المتحدة (يُعرف بشكل غير رسمي باسم "تقرير لجنة البلدان الأربعة") حول كيفية تعاون البلدان في تجميع الأدلة والتقييم</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extLst>
                  <a:ext uri="{0D108BD9-81ED-4DB2-BD59-A6C34878D82A}">
                    <a16:rowId xmlns:a16="http://schemas.microsoft.com/office/drawing/2014/main" val="2575535371"/>
                  </a:ext>
                </a:extLst>
              </a:tr>
              <a:tr h="396000">
                <a:tc>
                  <a:txBody>
                    <a:bodyPr/>
                    <a:lstStyle/>
                    <a:p>
                      <a:pPr algn="l"/>
                      <a:r>
                        <a:rPr lang="ar" sz="1200" b="0" kern="100" dirty="0">
                          <a:solidFill>
                            <a:srgbClr val="254776"/>
                          </a:solidFill>
                          <a:effectLst/>
                        </a:rPr>
                        <a:t>17 سبتمبر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r" rtl="1">
                        <a:spcAft>
                          <a:spcPts val="300"/>
                        </a:spcAft>
                      </a:pPr>
                      <a:r>
                        <a:rPr lang="ar" sz="1200" u="sng" kern="100" dirty="0">
                          <a:solidFill>
                            <a:schemeClr val="tx1"/>
                          </a:solidFill>
                          <a:effectLst/>
                          <a:hlinkClick r:id="rId5">
                            <a:extLst>
                              <a:ext uri="{A12FA001-AC4F-418D-AE19-62706E023703}">
                                <ahyp:hlinkClr xmlns:ahyp="http://schemas.microsoft.com/office/drawing/2018/hyperlinkcolor" val="tx"/>
                              </a:ext>
                            </a:extLst>
                          </a:hlinkClick>
                        </a:rPr>
                        <a:t>اكتشاف العلوم "المخفية" من شأنه أن يساعد في معالجة أكبر مشاكل العالم</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r" rtl="1">
                        <a:spcAft>
                          <a:spcPts val="300"/>
                        </a:spcAft>
                      </a:pPr>
                      <a:r>
                        <a:rPr lang="ar" sz="1200" kern="100" dirty="0">
                          <a:effectLst/>
                        </a:rPr>
                        <a:t>افتتاحية مجلة نيتشر حول التحالف العالمي لتجميع أهداف التنمية المستدامة بقلم هيلين بيرسون (محررة في مجلة نيتشر)</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extLst>
                  <a:ext uri="{0D108BD9-81ED-4DB2-BD59-A6C34878D82A}">
                    <a16:rowId xmlns:a16="http://schemas.microsoft.com/office/drawing/2014/main" val="2633987162"/>
                  </a:ext>
                </a:extLst>
              </a:tr>
              <a:tr h="516807">
                <a:tc>
                  <a:txBody>
                    <a:bodyPr/>
                    <a:lstStyle/>
                    <a:p>
                      <a:pPr algn="l"/>
                      <a:r>
                        <a:rPr lang="ar" sz="1200" b="0" kern="100" dirty="0">
                          <a:solidFill>
                            <a:srgbClr val="254776"/>
                          </a:solidFill>
                          <a:effectLst/>
                        </a:rPr>
                        <a:t>19 سبتمبر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tc>
                  <a:txBody>
                    <a:bodyPr/>
                    <a:lstStyle/>
                    <a:p>
                      <a:pPr algn="r" rtl="1">
                        <a:spcAft>
                          <a:spcPts val="300"/>
                        </a:spcAft>
                      </a:pPr>
                      <a:r>
                        <a:rPr lang="ar" sz="1200" u="sng" kern="100" dirty="0">
                          <a:solidFill>
                            <a:schemeClr val="tx1"/>
                          </a:solidFill>
                          <a:effectLst/>
                          <a:hlinkClick r:id="rId6">
                            <a:extLst>
                              <a:ext uri="{A12FA001-AC4F-418D-AE19-62706E023703}">
                                <ahyp:hlinkClr xmlns:ahyp="http://schemas.microsoft.com/office/drawing/2018/hyperlinkcolor" val="tx"/>
                              </a:ext>
                            </a:extLst>
                          </a:hlinkClick>
                        </a:rPr>
                        <a:t>تحويل الأدلة العالمية: </a:t>
                      </a:r>
                      <a:br>
                        <a:rPr lang="en-CA" sz="1200" u="sng" kern="100" dirty="0">
                          <a:solidFill>
                            <a:schemeClr val="tx1"/>
                          </a:solidFill>
                          <a:effectLst/>
                          <a:hlinkClick r:id="rId6">
                            <a:extLst>
                              <a:ext uri="{A12FA001-AC4F-418D-AE19-62706E023703}">
                                <ahyp:hlinkClr xmlns:ahyp="http://schemas.microsoft.com/office/drawing/2018/hyperlinkcolor" val="tx"/>
                              </a:ext>
                            </a:extLst>
                          </a:hlinkClick>
                        </a:rPr>
                      </a:br>
                      <a:r>
                        <a:rPr lang="ar" sz="1200" u="sng" kern="100" dirty="0">
                          <a:solidFill>
                            <a:schemeClr val="tx1"/>
                          </a:solidFill>
                          <a:effectLst/>
                          <a:hlinkClick r:id="rId6">
                            <a:extLst>
                              <a:ext uri="{A12FA001-AC4F-418D-AE19-62706E023703}">
                                <ahyp:hlinkClr xmlns:ahyp="http://schemas.microsoft.com/office/drawing/2018/hyperlinkcolor" val="tx"/>
                              </a:ext>
                            </a:extLst>
                          </a:hlinkClick>
                        </a:rPr>
                        <a:t>تجميع الأدلة باستخدام الذكاء الاصطناعي لصنع السياسات</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tc>
                  <a:txBody>
                    <a:bodyPr/>
                    <a:lstStyle/>
                    <a:p>
                      <a:pPr algn="r" rtl="1">
                        <a:spcAft>
                          <a:spcPts val="300"/>
                        </a:spcAft>
                      </a:pPr>
                      <a:r>
                        <a:rPr lang="ar" sz="1200" b="0" kern="100" dirty="0">
                          <a:effectLst/>
                        </a:rPr>
                        <a:t>دعوة مفتوحة للتمويل بقيمة 11.5 مليون جنيه إسترليني (15 مليون دولار أمريكي) من قبل مؤسسة البحث والابتكار في المملكة المتحدة (UKRI) للبنية الأساسية التي ستدعم مشاركة جانب الطلب ودمج القدرات البشرية والذكاء الاصطناعي لتقديم "حالة توضيحية" لتوليفات الأدلة الحية الأكثر صلة وسرعة وبأسعار معقولة</a:t>
                      </a:r>
                    </a:p>
                    <a:p>
                      <a:pPr algn="r" rtl="1">
                        <a:spcAft>
                          <a:spcPts val="300"/>
                        </a:spcAft>
                      </a:pPr>
                      <a:endParaRPr lang="en-CA" sz="1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extLst>
                  <a:ext uri="{0D108BD9-81ED-4DB2-BD59-A6C34878D82A}">
                    <a16:rowId xmlns:a16="http://schemas.microsoft.com/office/drawing/2014/main" val="1738633915"/>
                  </a:ext>
                </a:extLst>
              </a:tr>
              <a:tr h="516807">
                <a:tc>
                  <a:txBody>
                    <a:bodyPr/>
                    <a:lstStyle/>
                    <a:p>
                      <a:pPr algn="l"/>
                      <a:r>
                        <a:rPr lang="ar" sz="1200" b="0" kern="100" dirty="0">
                          <a:solidFill>
                            <a:srgbClr val="254776"/>
                          </a:solidFill>
                          <a:effectLst/>
                        </a:rPr>
                        <a:t>21 سبتمبر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r" rtl="1">
                        <a:spcAft>
                          <a:spcPts val="300"/>
                        </a:spcAft>
                      </a:pPr>
                      <a:r>
                        <a:rPr lang="ar" sz="1200" u="sng" kern="100" dirty="0">
                          <a:solidFill>
                            <a:schemeClr val="tx1"/>
                          </a:solidFill>
                          <a:effectLst/>
                          <a:hlinkClick r:id="rId7">
                            <a:extLst>
                              <a:ext uri="{A12FA001-AC4F-418D-AE19-62706E023703}">
                                <ahyp:hlinkClr xmlns:ahyp="http://schemas.microsoft.com/office/drawing/2018/hyperlinkcolor" val="tx"/>
                              </a:ext>
                            </a:extLst>
                          </a:hlinkClick>
                        </a:rPr>
                        <a:t>إعلان "نية التمويل": تعاون البنية التحتية لتجميع الأدلة</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r" rtl="1">
                        <a:spcAft>
                          <a:spcPts val="300"/>
                        </a:spcAft>
                      </a:pPr>
                      <a:r>
                        <a:rPr lang="ar" sz="1200" b="0" kern="100" dirty="0">
                          <a:effectLst/>
                        </a:rPr>
                        <a:t>الإعلان عن أن Wellcome Trust ستوفر 45 مليون جنيه إسترليني (60 مليون دولار أمريكي) في التمويل على مدى خمس سنوات لـ " </a:t>
                      </a:r>
                      <a:r>
                        <a:rPr lang="ar" sz="1200" b="1" kern="100" dirty="0">
                          <a:effectLst/>
                        </a:rPr>
                        <a:t>البنية التحتية لتركيب الأدلة التعاونية </a:t>
                      </a:r>
                      <a:r>
                        <a:rPr lang="ar" sz="1200" b="0" kern="100" dirty="0">
                          <a:effectLst/>
                        </a:rPr>
                        <a:t>" التي ستدعم المشاركة من جانب الطلب والاستخدام الآمن والمسؤول للذكاء الاصطناعي، بالإضافة إلى تبادل البيانات وإعادة استخدامها، والابتكار في الأساليب والعمليات، ومشاركة القدرات</a:t>
                      </a:r>
                    </a:p>
                    <a:p>
                      <a:pPr algn="r" rtl="1">
                        <a:spcAft>
                          <a:spcPts val="300"/>
                        </a:spcAft>
                      </a:pPr>
                      <a:endParaRPr lang="en-CA" sz="1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extLst>
                  <a:ext uri="{0D108BD9-81ED-4DB2-BD59-A6C34878D82A}">
                    <a16:rowId xmlns:a16="http://schemas.microsoft.com/office/drawing/2014/main" val="1755254048"/>
                  </a:ext>
                </a:extLst>
              </a:tr>
              <a:tr h="612000">
                <a:tc>
                  <a:txBody>
                    <a:bodyPr/>
                    <a:lstStyle/>
                    <a:p>
                      <a:pPr algn="l"/>
                      <a:r>
                        <a:rPr lang="ar" sz="1200" b="0" kern="100" dirty="0">
                          <a:solidFill>
                            <a:srgbClr val="254776"/>
                          </a:solidFill>
                          <a:effectLst/>
                        </a:rPr>
                        <a:t>21 سبتمبر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gn="r" rtl="1">
                        <a:spcAft>
                          <a:spcPts val="300"/>
                        </a:spcAft>
                      </a:pPr>
                      <a:r>
                        <a:rPr lang="ar" sz="1200" u="sng" kern="100" dirty="0">
                          <a:solidFill>
                            <a:schemeClr val="tx1"/>
                          </a:solidFill>
                          <a:effectLst/>
                          <a:hlinkClick r:id="rId8">
                            <a:extLst>
                              <a:ext uri="{A12FA001-AC4F-418D-AE19-62706E023703}">
                                <ahyp:hlinkClr xmlns:ahyp="http://schemas.microsoft.com/office/drawing/2018/hyperlinkcolor" val="tx"/>
                              </a:ext>
                            </a:extLst>
                          </a:hlinkClick>
                        </a:rPr>
                        <a:t>نحو عام 2030 وما بعده: تسريع تحقيق أهداف التنمية المستدامة من خلال الوصول إلى الأدلة حول ما ينجح</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gn="r" rtl="1">
                        <a:spcAft>
                          <a:spcPts val="300"/>
                        </a:spcAft>
                      </a:pPr>
                      <a:r>
                        <a:rPr lang="ar" sz="1200" kern="100" dirty="0">
                          <a:effectLst/>
                        </a:rPr>
                        <a:t>تسجيل فيديو لمناقشة بقيادة فريق عمل حول دور العلم والتكنولوجيا الرقمية في تسريع التقدم نحو أهداف التنمية المستدامة، والتي تتضمن إعلان الرئيس التنفيذي لمؤسسة ويلكوم تراست، جون أرن </a:t>
                      </a:r>
                      <a:r>
                        <a:rPr lang="ar" sz="1200" kern="100" dirty="0" err="1">
                          <a:effectLst/>
                        </a:rPr>
                        <a:t>روتينجن </a:t>
                      </a:r>
                      <a:r>
                        <a:rPr lang="ar" sz="1200" kern="100" dirty="0">
                          <a:effectLst/>
                        </a:rPr>
                        <a:t>، رسميًا عن استثمار ويلكوم تراست</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extLst>
                  <a:ext uri="{0D108BD9-81ED-4DB2-BD59-A6C34878D82A}">
                    <a16:rowId xmlns:a16="http://schemas.microsoft.com/office/drawing/2014/main" val="1923292074"/>
                  </a:ext>
                </a:extLst>
              </a:tr>
              <a:tr h="463455">
                <a:tc>
                  <a:txBody>
                    <a:bodyPr/>
                    <a:lstStyle/>
                    <a:p>
                      <a:pPr algn="l"/>
                      <a:r>
                        <a:rPr lang="ar" sz="1200" b="0" kern="100" dirty="0">
                          <a:solidFill>
                            <a:srgbClr val="254776"/>
                          </a:solidFill>
                          <a:effectLst/>
                        </a:rPr>
                        <a:t>21 سبتمبر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r" rtl="1">
                        <a:spcAft>
                          <a:spcPts val="300"/>
                        </a:spcAft>
                      </a:pPr>
                      <a:r>
                        <a:rPr lang="ar" sz="1200" u="sng" kern="100" dirty="0">
                          <a:solidFill>
                            <a:schemeClr val="tx1"/>
                          </a:solidFill>
                          <a:effectLst/>
                          <a:hlinkClick r:id="rId9">
                            <a:extLst>
                              <a:ext uri="{A12FA001-AC4F-418D-AE19-62706E023703}">
                                <ahyp:hlinkClr xmlns:ahyp="http://schemas.microsoft.com/office/drawing/2018/hyperlinkcolor" val="tx"/>
                              </a:ext>
                            </a:extLst>
                          </a:hlinkClick>
                        </a:rPr>
                        <a:t>يقوم العلماء ببناء "بنوك أدلة" عملاقة لإنشاء سياسات فعالة بالفعل</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r" rtl="1">
                        <a:spcAft>
                          <a:spcPts val="300"/>
                        </a:spcAft>
                      </a:pPr>
                      <a:r>
                        <a:rPr lang="ar" sz="1200" kern="100" dirty="0">
                          <a:effectLst/>
                        </a:rPr>
                        <a:t>مقالة في مجلة Nature حول إعلاني التمويل بقلم هيلين بيرسون</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extLst>
                  <a:ext uri="{0D108BD9-81ED-4DB2-BD59-A6C34878D82A}">
                    <a16:rowId xmlns:a16="http://schemas.microsoft.com/office/drawing/2014/main" val="2189954306"/>
                  </a:ext>
                </a:extLst>
              </a:tr>
              <a:tr h="451203">
                <a:tc>
                  <a:txBody>
                    <a:bodyPr/>
                    <a:lstStyle/>
                    <a:p>
                      <a:pPr algn="l"/>
                      <a:r>
                        <a:rPr lang="ar" sz="1200" b="0" kern="100" dirty="0">
                          <a:solidFill>
                            <a:srgbClr val="254776"/>
                          </a:solidFill>
                          <a:effectLst/>
                        </a:rPr>
                        <a:t>21 سبتمبر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gn="r" rtl="1">
                        <a:spcAft>
                          <a:spcPts val="300"/>
                        </a:spcAft>
                      </a:pPr>
                      <a:r>
                        <a:rPr lang="ar" sz="1200" u="sng" kern="100" dirty="0">
                          <a:solidFill>
                            <a:schemeClr val="tx1"/>
                          </a:solidFill>
                          <a:effectLst/>
                          <a:hlinkClick r:id="rId10">
                            <a:extLst>
                              <a:ext uri="{A12FA001-AC4F-418D-AE19-62706E023703}">
                                <ahyp:hlinkClr xmlns:ahyp="http://schemas.microsoft.com/office/drawing/2018/hyperlinkcolor" val="tx"/>
                              </a:ext>
                            </a:extLst>
                          </a:hlinkClick>
                        </a:rPr>
                        <a:t>سيتم الإعلان عن استثمارات جديدة بقيمة 74 مليون دولار أمريكي في أدلة أهداف التنمية المستدامة</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gn="r" rtl="1">
                        <a:spcAft>
                          <a:spcPts val="300"/>
                        </a:spcAft>
                      </a:pPr>
                      <a:r>
                        <a:rPr lang="ar" sz="1200" kern="100" dirty="0">
                          <a:effectLst/>
                        </a:rPr>
                        <a:t>بيان من التحالف العالمي لتجميع أهداف التنمية المستدامة بشأن إعلاني التمويل</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extLst>
                  <a:ext uri="{0D108BD9-81ED-4DB2-BD59-A6C34878D82A}">
                    <a16:rowId xmlns:a16="http://schemas.microsoft.com/office/drawing/2014/main" val="1656274455"/>
                  </a:ext>
                </a:extLst>
              </a:tr>
              <a:tr h="469529">
                <a:tc>
                  <a:txBody>
                    <a:bodyPr/>
                    <a:lstStyle/>
                    <a:p>
                      <a:pPr algn="l"/>
                      <a:r>
                        <a:rPr lang="ar" sz="1200" b="0" kern="100" dirty="0">
                          <a:solidFill>
                            <a:srgbClr val="254776"/>
                          </a:solidFill>
                          <a:effectLst/>
                        </a:rPr>
                        <a:t>22 سبتمبر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r" rtl="1">
                        <a:spcAft>
                          <a:spcPts val="300"/>
                        </a:spcAft>
                      </a:pPr>
                      <a:r>
                        <a:rPr lang="ar" sz="1200" u="sng" kern="100" dirty="0">
                          <a:solidFill>
                            <a:schemeClr val="tx1"/>
                          </a:solidFill>
                          <a:effectLst/>
                          <a:hlinkClick r:id="rId11">
                            <a:extLst>
                              <a:ext uri="{A12FA001-AC4F-418D-AE19-62706E023703}">
                                <ahyp:hlinkClr xmlns:ahyp="http://schemas.microsoft.com/office/drawing/2018/hyperlinkcolor" val="tx"/>
                              </a:ext>
                            </a:extLst>
                          </a:hlinkClick>
                        </a:rPr>
                        <a:t>سلسلة X حول إعلان تمويل الأدلة العالمية المتحولة</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r" rtl="1">
                        <a:spcAft>
                          <a:spcPts val="300"/>
                        </a:spcAft>
                      </a:pPr>
                      <a:r>
                        <a:rPr lang="ar-LB" sz="1200" kern="100" dirty="0">
                          <a:effectLst/>
                        </a:rPr>
                        <a:t>سلسلة منشورات على منصة</a:t>
                      </a:r>
                      <a:r>
                        <a:rPr lang="en-US" sz="1200" kern="100" dirty="0">
                          <a:effectLst/>
                        </a:rPr>
                        <a:t>X </a:t>
                      </a:r>
                      <a:r>
                        <a:rPr lang="ar-LB" sz="1200" kern="100" dirty="0">
                          <a:effectLst/>
                        </a:rPr>
                        <a:t> حول استثمار </a:t>
                      </a:r>
                      <a:r>
                        <a:rPr lang="en-US" sz="1200" kern="100" dirty="0">
                          <a:effectLst/>
                        </a:rPr>
                        <a:t>UKRI</a:t>
                      </a:r>
                      <a:r>
                        <a:rPr lang="ar-LB" sz="1200" kern="100" dirty="0">
                          <a:effectLst/>
                        </a:rPr>
                        <a:t> من قبل رئيس المجلس الاقتصادي والاجتماعي للبحوث في المملكة المتحدة، ستين </a:t>
                      </a:r>
                      <a:r>
                        <a:rPr lang="ar-LB" sz="1200" kern="100" dirty="0" err="1">
                          <a:effectLst/>
                        </a:rPr>
                        <a:t>ويستليك</a:t>
                      </a:r>
                      <a:r>
                        <a:rPr lang="ar-LB" sz="1200" kern="100" dirty="0">
                          <a:effectLst/>
                        </a:rPr>
                        <a:t>.</a:t>
                      </a:r>
                    </a:p>
                  </a:txBody>
                  <a:tcPr marL="47480" marR="47480" marT="0" marB="0">
                    <a:solidFill>
                      <a:schemeClr val="bg1"/>
                    </a:solidFill>
                  </a:tcPr>
                </a:tc>
                <a:extLst>
                  <a:ext uri="{0D108BD9-81ED-4DB2-BD59-A6C34878D82A}">
                    <a16:rowId xmlns:a16="http://schemas.microsoft.com/office/drawing/2014/main" val="3363565491"/>
                  </a:ext>
                </a:extLst>
              </a:tr>
              <a:tr h="373236">
                <a:tc>
                  <a:txBody>
                    <a:bodyPr/>
                    <a:lstStyle/>
                    <a:p>
                      <a:pPr algn="l"/>
                      <a:r>
                        <a:rPr lang="ar" sz="1200" b="0" kern="100" dirty="0">
                          <a:solidFill>
                            <a:srgbClr val="254776"/>
                          </a:solidFill>
                          <a:effectLst/>
                        </a:rPr>
                        <a:t>2 أكتوبر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gn="r" rtl="1">
                        <a:spcAft>
                          <a:spcPts val="300"/>
                        </a:spcAft>
                      </a:pPr>
                      <a:r>
                        <a:rPr lang="ar" sz="1200" u="sng" kern="100" dirty="0">
                          <a:solidFill>
                            <a:schemeClr val="tx1"/>
                          </a:solidFill>
                          <a:effectLst/>
                          <a:hlinkClick r:id="rId12">
                            <a:extLst>
                              <a:ext uri="{A12FA001-AC4F-418D-AE19-62706E023703}">
                                <ahyp:hlinkClr xmlns:ahyp="http://schemas.microsoft.com/office/drawing/2018/hyperlinkcolor" val="tx"/>
                              </a:ext>
                            </a:extLst>
                          </a:hlinkClick>
                        </a:rPr>
                        <a:t>"بنوك الأدلة" قد تساعد في اتخاذ قرارات أفضل في الحياة العامة</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gn="r" rtl="1">
                        <a:spcAft>
                          <a:spcPts val="300"/>
                        </a:spcAft>
                      </a:pPr>
                      <a:r>
                        <a:rPr lang="ar" sz="1200" kern="100" dirty="0">
                          <a:effectLst/>
                        </a:rPr>
                        <a:t>مقالة إخبارية من صحيفة فاينانشال تايمز حول إعلان</a:t>
                      </a:r>
                      <a:r>
                        <a:rPr lang="ar-LB" sz="1200" kern="100" dirty="0">
                          <a:effectLst/>
                        </a:rPr>
                        <a:t>َ</a:t>
                      </a:r>
                      <a:r>
                        <a:rPr lang="ar" sz="1200" kern="100" dirty="0">
                          <a:effectLst/>
                        </a:rPr>
                        <a:t>ي التمويل</a:t>
                      </a:r>
                      <a:endParaRPr lang="en-CA" sz="300" kern="100" dirty="0">
                        <a:effectLst/>
                      </a:endParaRPr>
                    </a:p>
                    <a:p>
                      <a:pPr algn="r" rtl="1">
                        <a:spcAft>
                          <a:spcPts val="300"/>
                        </a:spcAft>
                      </a:pPr>
                      <a:endParaRPr lang="en-CA" sz="300" kern="100" dirty="0">
                        <a:effectLst/>
                        <a:latin typeface="Aptos" panose="020B0004020202020204" pitchFamily="34" charset="0"/>
                        <a:ea typeface="Aptos" panose="020B0004020202020204" pitchFamily="34" charset="0"/>
                        <a:cs typeface="Times New Roman" panose="02020603050405020304" pitchFamily="18" charset="0"/>
                      </a:endParaRPr>
                    </a:p>
                    <a:p>
                      <a:pPr algn="r" rtl="1">
                        <a:spcAft>
                          <a:spcPts val="300"/>
                        </a:spcAft>
                      </a:pP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extLst>
                  <a:ext uri="{0D108BD9-81ED-4DB2-BD59-A6C34878D82A}">
                    <a16:rowId xmlns:a16="http://schemas.microsoft.com/office/drawing/2014/main" val="2680104994"/>
                  </a:ext>
                </a:extLst>
              </a:tr>
            </a:tbl>
          </a:graphicData>
        </a:graphic>
      </p:graphicFrame>
    </p:spTree>
    <p:extLst>
      <p:ext uri="{BB962C8B-B14F-4D97-AF65-F5344CB8AC3E}">
        <p14:creationId xmlns:p14="http://schemas.microsoft.com/office/powerpoint/2010/main" val="4027437937"/>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9483B2-BEB8-41F2-8FEC-E8F0D26003C6}">
  <ds:schemaRefs>
    <ds:schemaRef ds:uri="http://schemas.microsoft.com/office/2006/documentManagement/types"/>
    <ds:schemaRef ds:uri="599eec1d-e27c-4128-92a4-19001b8afe14"/>
    <ds:schemaRef ds:uri="http://www.w3.org/XML/1998/namespace"/>
    <ds:schemaRef ds:uri="http://purl.org/dc/terms/"/>
    <ds:schemaRef ds:uri="http://schemas.microsoft.com/office/infopath/2007/PartnerControls"/>
    <ds:schemaRef ds:uri="http://purl.org/dc/dcmitype/"/>
    <ds:schemaRef ds:uri="0408fcbc-2e10-4461-bee0-724c01b46ae9"/>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290A3FEE-4E95-40F5-A7D2-D696DE35F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998BD1-7B99-4C0F-A478-9BA7D4D9D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33958</TotalTime>
  <Words>441</Words>
  <Application>Microsoft Macintosh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vt:i4>
      </vt:variant>
    </vt:vector>
  </HeadingPairs>
  <TitlesOfParts>
    <vt:vector size="10" baseType="lpstr">
      <vt:lpstr>Aptos</vt:lpstr>
      <vt:lpstr>Arial</vt:lpstr>
      <vt:lpstr>Calibri</vt:lpstr>
      <vt:lpstr>Courier New</vt:lpstr>
      <vt:lpstr>Wellcome</vt:lpstr>
      <vt:lpstr>Wingdings</vt:lpstr>
      <vt:lpstr>RISE</vt:lpstr>
      <vt:lpstr>ESN-CA</vt:lpstr>
      <vt:lpstr>GCESC</vt:lpstr>
      <vt:lpstr>كانت التقارير الإضافية، والتقارير الصحفية، والإعلانات والبيانات التكميلية، كلها جزءًا من موجة من الأنشطة التي سبقت وتبعت إعلان ESIC </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287</cp:revision>
  <cp:lastPrinted>2023-05-24T15:22:34Z</cp:lastPrinted>
  <dcterms:created xsi:type="dcterms:W3CDTF">2017-04-21T15:41:45Z</dcterms:created>
  <dcterms:modified xsi:type="dcterms:W3CDTF">2025-03-06T13:00:15Z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