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0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54779" y="1333731"/>
            <a:ext cx="1213722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events will provide an opportunity to engage with the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evidence-demand side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with key evidence intermediaries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Summit of the Future, New York (23-24 September 2024)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Network for Government Science Advice, Kigali (1-2 May 2024)</a:t>
            </a:r>
            <a:endParaRPr lang="en-US" sz="17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events will provide an opportunity to build bridges on the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evidence-supply side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Works Climate Solutions Summit, Berlin (9-12 June 2024</a:t>
            </a:r>
            <a:r>
              <a:rPr lang="en-US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 Summit, Prague (10-13 September 2024)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Evaluation Capacities Conference, location TBC (28 October – 1 November 2024)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also aware that exploratory conversations are underway for a breakthrough meeting on living evidence syntheses (including their production, communication and use) and another one on funding for an evolving suite of living evidence syntheses</a:t>
            </a: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kern="0" dirty="0">
                <a:latin typeface="Arial"/>
                <a:cs typeface="Arial" panose="020B0604020202020204" pitchFamily="34" charset="0"/>
                <a:sym typeface="Arial"/>
              </a:rPr>
              <a:t>Contributing to breakthroughs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402142" y="3615216"/>
            <a:ext cx="10117607" cy="1604578"/>
            <a:chOff x="387860" y="3096462"/>
            <a:chExt cx="11284395" cy="1789622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8865" y="4025684"/>
              <a:ext cx="1943215" cy="860400"/>
            </a:xfrm>
            <a:prstGeom prst="rect">
              <a:avLst/>
            </a:prstGeom>
          </p:spPr>
        </p:pic>
        <p:pic>
          <p:nvPicPr>
            <p:cNvPr id="5" name="Picture 4" descr="A logo for government science academy&#10;&#10;Description automatically generated">
              <a:extLst>
                <a:ext uri="{FF2B5EF4-FFF2-40B4-BE49-F238E27FC236}">
                  <a16:creationId xmlns:a16="http://schemas.microsoft.com/office/drawing/2014/main" id="{0E8CE8D3-EB46-6DAE-4B09-B95B12CE1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186" b="10605"/>
            <a:stretch/>
          </p:blipFill>
          <p:spPr>
            <a:xfrm>
              <a:off x="387860" y="4134290"/>
              <a:ext cx="2007220" cy="64318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20673"/>
            <a:stretch/>
          </p:blipFill>
          <p:spPr>
            <a:xfrm>
              <a:off x="2612637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8148" y="4025684"/>
              <a:ext cx="1278650" cy="860400"/>
            </a:xfrm>
            <a:prstGeom prst="rect">
              <a:avLst/>
            </a:prstGeom>
          </p:spPr>
        </p:pic>
        <p:pic>
          <p:nvPicPr>
            <p:cNvPr id="8" name="Picture 7" descr="A logo for an office&#10;&#10;Description automatically generated">
              <a:extLst>
                <a:ext uri="{FF2B5EF4-FFF2-40B4-BE49-F238E27FC236}">
                  <a16:creationId xmlns:a16="http://schemas.microsoft.com/office/drawing/2014/main" id="{3219FA24-AF14-C0DC-3D7B-2DCF4ECBB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2222" y="4122120"/>
              <a:ext cx="1745311" cy="6675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C9A42B-5FBA-D52E-8449-BA90C7514D9F}"/>
                </a:ext>
              </a:extLst>
            </p:cNvPr>
            <p:cNvSpPr txBox="1"/>
            <p:nvPr/>
          </p:nvSpPr>
          <p:spPr>
            <a:xfrm>
              <a:off x="8787697" y="3953899"/>
              <a:ext cx="2884558" cy="274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2547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Evaluation Capacities Conference</a:t>
              </a:r>
              <a:endParaRPr lang="en-US" sz="10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962496" y="3221455"/>
              <a:ext cx="9502396" cy="612782"/>
              <a:chOff x="962496" y="3221455"/>
              <a:chExt cx="9502396" cy="61278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3D74E8F-66C1-1730-660E-39EDE036C786}"/>
                  </a:ext>
                </a:extLst>
              </p:cNvPr>
              <p:cNvSpPr/>
              <p:nvPr/>
            </p:nvSpPr>
            <p:spPr>
              <a:xfrm>
                <a:off x="962496" y="3224683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FD2D31-3E56-3600-67A2-EF728B6BC1DC}"/>
                  </a:ext>
                </a:extLst>
              </p:cNvPr>
              <p:cNvSpPr/>
              <p:nvPr/>
            </p:nvSpPr>
            <p:spPr>
              <a:xfrm>
                <a:off x="9599744" y="3221455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BA514A-EA8A-D471-1EDA-EDC5AD98CEC8}"/>
                </a:ext>
              </a:extLst>
            </p:cNvPr>
            <p:cNvSpPr/>
            <p:nvPr/>
          </p:nvSpPr>
          <p:spPr>
            <a:xfrm>
              <a:off x="96249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312616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4141AA-C4EF-D73E-13D9-0431C7862D43}"/>
                </a:ext>
              </a:extLst>
            </p:cNvPr>
            <p:cNvSpPr/>
            <p:nvPr/>
          </p:nvSpPr>
          <p:spPr>
            <a:xfrm>
              <a:off x="9617178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9C0BE3-4E0F-6EB6-A05A-1DDC0FE3B893}"/>
                </a:ext>
              </a:extLst>
            </p:cNvPr>
            <p:cNvSpPr txBox="1"/>
            <p:nvPr/>
          </p:nvSpPr>
          <p:spPr>
            <a:xfrm>
              <a:off x="1092118" y="3267001"/>
              <a:ext cx="586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May </a:t>
              </a:r>
            </a:p>
            <a:p>
              <a:pPr algn="ctr"/>
              <a:r>
                <a:rPr lang="en-US" sz="1400" dirty="0"/>
                <a:t>1-2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3232766" y="3267001"/>
              <a:ext cx="63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Jun</a:t>
              </a:r>
            </a:p>
            <a:p>
              <a:pPr algn="ctr"/>
              <a:r>
                <a:rPr lang="en-US" sz="1400" dirty="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</a:t>
              </a:r>
            </a:p>
            <a:p>
              <a:pPr algn="ctr"/>
              <a:r>
                <a:rPr lang="en-US" sz="1400" dirty="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</a:t>
              </a:r>
            </a:p>
            <a:p>
              <a:pPr algn="ctr"/>
              <a:r>
                <a:rPr lang="en-US" sz="1400" dirty="0"/>
                <a:t>23-24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91ABAB-FC53-FB9B-B97A-8E48BC085204}"/>
                </a:ext>
              </a:extLst>
            </p:cNvPr>
            <p:cNvSpPr txBox="1"/>
            <p:nvPr/>
          </p:nvSpPr>
          <p:spPr>
            <a:xfrm>
              <a:off x="9625836" y="3258374"/>
              <a:ext cx="863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Oct 28 - Nov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599eec1d-e27c-4128-92a4-19001b8afe14"/>
    <ds:schemaRef ds:uri="http://schemas.microsoft.com/office/infopath/2007/PartnerControls"/>
    <ds:schemaRef ds:uri="http://schemas.openxmlformats.org/package/2006/metadata/core-properties"/>
    <ds:schemaRef ds:uri="0408fcbc-2e10-4461-bee0-724c01b46ae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153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