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31" r:id="rId7"/>
    <p:sldId id="1228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84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 dirty="0"/>
            <a:t>Coalescing sources of </a:t>
          </a:r>
          <a:r>
            <a:rPr lang="en-CA" sz="1600" b="1" dirty="0"/>
            <a:t>cross-sectoral demand </a:t>
          </a:r>
          <a:r>
            <a:rPr lang="en-CA" sz="1600" dirty="0"/>
            <a:t>for an evolving suite of living evidence syntheses, or  LESs, in the Global SDG Synthesis Coalition and a four-country commission</a:t>
          </a:r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Emerging large-scale, </a:t>
          </a:r>
          <a:r>
            <a:rPr lang="en-CA" sz="1600" b="1"/>
            <a:t>cross-sectoral suppliers </a:t>
          </a:r>
          <a:r>
            <a:rPr lang="en-CA" sz="1600"/>
            <a:t>of LESs in the Campbell Collaboration and Alive</a:t>
          </a:r>
          <a:endParaRPr lang="en-CA" sz="16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Well positioned to leverage </a:t>
          </a:r>
          <a:r>
            <a:rPr lang="en-CA" sz="1600" b="1"/>
            <a:t>technology</a:t>
          </a:r>
          <a:r>
            <a:rPr lang="en-CA" sz="1600"/>
            <a:t> to make global evidence much more compelling </a:t>
          </a:r>
          <a:r>
            <a:rPr lang="en-CA" sz="1600" b="1"/>
            <a:t>on the ‘demand side’</a:t>
          </a:r>
          <a:r>
            <a:rPr lang="en-CA" sz="1600"/>
            <a:t> (comprehensive and up-to-date; accessible by group or context and by intervention, approach or ‘best buy’)</a:t>
          </a:r>
          <a:endParaRPr lang="en-CA" sz="1600" dirty="0"/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CA" sz="1600"/>
            <a:t>Well positioned to leverage </a:t>
          </a:r>
          <a:r>
            <a:rPr lang="en-CA" sz="1600" b="1"/>
            <a:t>technology</a:t>
          </a:r>
          <a:r>
            <a:rPr lang="en-CA" sz="1600"/>
            <a:t> to </a:t>
          </a:r>
          <a:r>
            <a:rPr lang="en-US" sz="1600"/>
            <a:t>improve efficiency and equity and to reduce research waste </a:t>
          </a:r>
          <a:r>
            <a:rPr lang="en-US" sz="1600" b="1"/>
            <a:t>on the ‘evidence supply’ side</a:t>
          </a:r>
          <a:endParaRPr lang="en-CA" sz="16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/>
            <a:t>Identified </a:t>
          </a:r>
          <a:r>
            <a:rPr lang="en-US" sz="1600" b="1"/>
            <a:t>‘first movers’ and visible champions </a:t>
          </a:r>
          <a:r>
            <a:rPr lang="en-US" sz="1600"/>
            <a:t>among private and public funders</a:t>
          </a:r>
          <a:endParaRPr lang="en-CA" sz="16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US" sz="1600"/>
            <a:t>Starting to see </a:t>
          </a:r>
          <a:r>
            <a:rPr lang="en-US" sz="1600" b="1"/>
            <a:t>‘ways in’ to initiatives focused on other aspects of using evidence </a:t>
          </a:r>
          <a:r>
            <a:rPr lang="en-US" sz="1600"/>
            <a:t>to address societal challenges (e.g., </a:t>
          </a:r>
          <a:r>
            <a:rPr lang="fr-FR" sz="1600"/>
            <a:t>‘Réseau francophone international en conseil scientifique’ (RFICS); UN independent evaluation offices through the Global SDG Synthesis Coalition)</a:t>
          </a:r>
          <a:endParaRPr lang="en-CA" sz="1600" dirty="0"/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Coalescing sources of </a:t>
          </a:r>
          <a:r>
            <a:rPr lang="en-CA" sz="1600" b="1" kern="1200" dirty="0"/>
            <a:t>cross-sectoral demand </a:t>
          </a:r>
          <a:r>
            <a:rPr lang="en-CA" sz="1600" kern="1200" dirty="0"/>
            <a:t>for an evolving suite of living evidence syntheses, or  LESs, in the Global SDG Synthesis Coalition and a four-country commission</a:t>
          </a: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Emerging large-scale, </a:t>
          </a:r>
          <a:r>
            <a:rPr lang="en-CA" sz="1600" b="1" kern="1200"/>
            <a:t>cross-sectoral suppliers </a:t>
          </a:r>
          <a:r>
            <a:rPr lang="en-CA" sz="1600" kern="1200"/>
            <a:t>of LESs in the Campbell Collaboration and Alive</a:t>
          </a:r>
          <a:endParaRPr lang="en-CA" sz="1600" kern="120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Well positioned to leverage </a:t>
          </a:r>
          <a:r>
            <a:rPr lang="en-CA" sz="1600" b="1" kern="1200"/>
            <a:t>technology</a:t>
          </a:r>
          <a:r>
            <a:rPr lang="en-CA" sz="1600" kern="1200"/>
            <a:t> to make global evidence much more compelling </a:t>
          </a:r>
          <a:r>
            <a:rPr lang="en-CA" sz="1600" b="1" kern="1200"/>
            <a:t>on the ‘demand side’</a:t>
          </a:r>
          <a:r>
            <a:rPr lang="en-CA" sz="1600" kern="1200"/>
            <a:t> (comprehensive and up-to-date; accessible by group or context and by intervention, approach or ‘best buy’)</a:t>
          </a:r>
          <a:endParaRPr lang="en-CA" sz="1600" kern="1200" dirty="0"/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Well positioned to leverage </a:t>
          </a:r>
          <a:r>
            <a:rPr lang="en-CA" sz="1600" b="1" kern="1200"/>
            <a:t>technology</a:t>
          </a:r>
          <a:r>
            <a:rPr lang="en-CA" sz="1600" kern="1200"/>
            <a:t> to </a:t>
          </a:r>
          <a:r>
            <a:rPr lang="en-US" sz="1600" kern="1200"/>
            <a:t>improve efficiency and equity and to reduce research waste </a:t>
          </a:r>
          <a:r>
            <a:rPr lang="en-US" sz="1600" b="1" kern="1200"/>
            <a:t>on the ‘evidence supply’ side</a:t>
          </a:r>
          <a:endParaRPr lang="en-CA" sz="1600" kern="1200" dirty="0"/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Identified </a:t>
          </a:r>
          <a:r>
            <a:rPr lang="en-US" sz="1600" b="1" kern="1200"/>
            <a:t>‘first movers’ and visible champions </a:t>
          </a:r>
          <a:r>
            <a:rPr lang="en-US" sz="1600" kern="1200"/>
            <a:t>among private and public funders</a:t>
          </a:r>
          <a:endParaRPr lang="en-CA" sz="1600" kern="1200" dirty="0"/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Starting to see </a:t>
          </a:r>
          <a:r>
            <a:rPr lang="en-US" sz="1600" b="1" kern="1200"/>
            <a:t>‘ways in’ to initiatives focused on other aspects of using evidence </a:t>
          </a:r>
          <a:r>
            <a:rPr lang="en-US" sz="1600" kern="1200"/>
            <a:t>to address societal challenges (e.g., </a:t>
          </a:r>
          <a:r>
            <a:rPr lang="fr-FR" sz="1600" kern="1200"/>
            <a:t>‘Réseau francophone international en conseil scientifique’ (RFICS); UN independent evaluation offices through the Global SDG Synthesis Coalition)</a:t>
          </a:r>
          <a:endParaRPr lang="en-CA" sz="1600" kern="1200" dirty="0"/>
        </a:p>
      </dsp:txBody>
      <dsp:txXfrm rot="10800000">
        <a:off x="2708687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n-US" dirty="0"/>
              <a:t>Signs of building momentum with implementation priority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en-US" kern="0" dirty="0">
                <a:latin typeface="Arial"/>
                <a:cs typeface="Arial" panose="020B0604020202020204" pitchFamily="34" charset="0"/>
                <a:sym typeface="Arial"/>
              </a:rPr>
              <a:t>Enhance and leverage the global evidence architecture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104745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CA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Global evidence architecture (or at least an evidence-user view into it)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4476"/>
              </p:ext>
            </p:extLst>
          </p:nvPr>
        </p:nvGraphicFramePr>
        <p:xfrm>
          <a:off x="336081" y="1630859"/>
          <a:ext cx="7520865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W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hat we have learned from around the world, including how it varies by groups and contexts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Comprehensive and up-to-date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summaries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Available for a particular group or contex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 and by specific program, broad approach, or ‘best buy’ for a given outcome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43820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Downloadable datasets capturing every study around the world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Living evidence syntheses on all priority questions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Prioritization processes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Protocol registration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Quality assurance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Methods and standards development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Capacity building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1688"/>
              </p:ext>
            </p:extLst>
          </p:nvPr>
        </p:nvGraphicFramePr>
        <p:xfrm>
          <a:off x="1827481" y="4793784"/>
          <a:ext cx="5057395" cy="1408732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People                                                Technology </a:t>
                      </a:r>
                      <a:endParaRPr lang="en-CA" sz="13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Synthesis teams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Citizen partners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Professional partners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Evidence-intermediary partners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Production platforms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Publication platforms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Evidence-user platforms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05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AI</a:t>
                      </a:r>
                      <a:r>
                        <a:rPr lang="en-CA" sz="13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: Ongoing evaluation and incorporation into workflows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1448"/>
              </p:ext>
            </p:extLst>
          </p:nvPr>
        </p:nvGraphicFramePr>
        <p:xfrm>
          <a:off x="7338854" y="3048263"/>
          <a:ext cx="3604912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intermediaries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Domestic evidence-support units putting global evidence alongside many needed forms of domestic (or local) evidence to support advisory and decision-making processes and learning and improvement platforms in timely, demand-driven and equity-sensitive ways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21947"/>
              </p:ext>
            </p:extLst>
          </p:nvPr>
        </p:nvGraphicFramePr>
        <p:xfrm>
          <a:off x="8283374" y="1489835"/>
          <a:ext cx="2798381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Government policymakers, organizational leaders, professional leaders, and citizen partners 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making decisions informed by the best available evidence among other inputs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408fcbc-2e10-4461-bee0-724c01b46ae9"/>
    <ds:schemaRef ds:uri="http://purl.org/dc/elements/1.1/"/>
    <ds:schemaRef ds:uri="http://schemas.microsoft.com/office/infopath/2007/PartnerControls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357</Words>
  <Application>Microsoft Macintosh PowerPoint</Application>
  <PresentationFormat>Widescreen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