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28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F511BC-3CF0-D280-EDD4-7A884DF5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AB53B1-4FE5-4CF5-0EE7-A7D191E7AF54}"/>
              </a:ext>
            </a:extLst>
          </p:cNvPr>
          <p:cNvSpPr txBox="1">
            <a:spLocks/>
          </p:cNvSpPr>
          <p:nvPr/>
        </p:nvSpPr>
        <p:spPr>
          <a:xfrm>
            <a:off x="359462" y="211479"/>
            <a:ext cx="11830427" cy="793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lvl="0" defTabSz="914400" hangingPunct="0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Global evidence architecture (or at least an evidence-user view into it)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A27139E-569E-493A-790A-0CE4373CC11F}"/>
              </a:ext>
            </a:extLst>
          </p:cNvPr>
          <p:cNvSpPr/>
          <p:nvPr/>
        </p:nvSpPr>
        <p:spPr>
          <a:xfrm>
            <a:off x="282379" y="1461015"/>
            <a:ext cx="7628271" cy="906749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5164BA-765A-BF2E-D6EB-06391B0B3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34476"/>
              </p:ext>
            </p:extLst>
          </p:nvPr>
        </p:nvGraphicFramePr>
        <p:xfrm>
          <a:off x="336081" y="1630859"/>
          <a:ext cx="7520865" cy="533400"/>
        </p:xfrm>
        <a:graphic>
          <a:graphicData uri="http://schemas.openxmlformats.org/drawingml/2006/table">
            <a:tbl>
              <a:tblPr firstRow="1" firstCol="1" bandRow="1"/>
              <a:tblGrid>
                <a:gridCol w="7520865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W</a:t>
                      </a:r>
                      <a:r>
                        <a:rPr lang="en-US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hat we have learned from around the world, including how it varies by groups and contexts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Comprehensive and up-to-date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summaries</a:t>
                      </a:r>
                    </a:p>
                    <a:p>
                      <a:pPr marL="268288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Available for a particular group or contex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t and by specific program, broad approach, or ‘best buy’ for a given outcome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28FB4B7-AD7E-FCC2-C3A2-A1B2B1C51D9C}"/>
              </a:ext>
            </a:extLst>
          </p:cNvPr>
          <p:cNvSpPr/>
          <p:nvPr/>
        </p:nvSpPr>
        <p:spPr>
          <a:xfrm>
            <a:off x="1161115" y="2913648"/>
            <a:ext cx="9892368" cy="1357782"/>
          </a:xfrm>
          <a:prstGeom prst="roundRect">
            <a:avLst/>
          </a:prstGeom>
          <a:noFill/>
          <a:ln w="2857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152EA3-1DEE-373F-F0DE-4E91EACDEDFB}"/>
              </a:ext>
            </a:extLst>
          </p:cNvPr>
          <p:cNvSpPr/>
          <p:nvPr/>
        </p:nvSpPr>
        <p:spPr>
          <a:xfrm>
            <a:off x="1276473" y="2980074"/>
            <a:ext cx="5640083" cy="1225618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AFF230B-0736-A605-BC8F-B96F1A10F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43820"/>
              </p:ext>
            </p:extLst>
          </p:nvPr>
        </p:nvGraphicFramePr>
        <p:xfrm>
          <a:off x="1276472" y="2961295"/>
          <a:ext cx="5608404" cy="1269133"/>
        </p:xfrm>
        <a:graphic>
          <a:graphicData uri="http://schemas.openxmlformats.org/drawingml/2006/table">
            <a:tbl>
              <a:tblPr firstRow="1" firstCol="1" bandRow="1"/>
              <a:tblGrid>
                <a:gridCol w="2804202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804202">
                  <a:extLst>
                    <a:ext uri="{9D8B030D-6E8A-4147-A177-3AD203B41FA5}">
                      <a16:colId xmlns:a16="http://schemas.microsoft.com/office/drawing/2014/main" val="3960308684"/>
                    </a:ext>
                  </a:extLst>
                </a:gridCol>
              </a:tblGrid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Downloadable datasets capturing every study around the world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100" b="1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  <a:tr h="3543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Living evidence syntheses on all priority questions</a:t>
                      </a:r>
                    </a:p>
                  </a:txBody>
                  <a:tcPr marL="18390" marR="1839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018976"/>
                  </a:ext>
                </a:extLst>
              </a:tr>
              <a:tr h="560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Prioritization processes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Protocol registration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Quality assurance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Methods and standards development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Capacity building</a:t>
                      </a:r>
                    </a:p>
                  </a:txBody>
                  <a:tcPr marL="20229" marR="20229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725190"/>
                  </a:ext>
                </a:extLst>
              </a:tr>
            </a:tbl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F5B5EA-D0F4-1244-30A3-EC7B2EE4F28F}"/>
              </a:ext>
            </a:extLst>
          </p:cNvPr>
          <p:cNvSpPr/>
          <p:nvPr/>
        </p:nvSpPr>
        <p:spPr>
          <a:xfrm>
            <a:off x="1626303" y="4733499"/>
            <a:ext cx="4940423" cy="1217656"/>
          </a:xfrm>
          <a:prstGeom prst="roundRect">
            <a:avLst/>
          </a:prstGeom>
          <a:solidFill>
            <a:schemeClr val="accent3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6245E70-C82E-46EE-6FDA-4EA808EFC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61688"/>
              </p:ext>
            </p:extLst>
          </p:nvPr>
        </p:nvGraphicFramePr>
        <p:xfrm>
          <a:off x="1827481" y="4793784"/>
          <a:ext cx="5057395" cy="1408732"/>
        </p:xfrm>
        <a:graphic>
          <a:graphicData uri="http://schemas.openxmlformats.org/drawingml/2006/table">
            <a:tbl>
              <a:tblPr firstRow="1" firstCol="1" bandRow="1"/>
              <a:tblGrid>
                <a:gridCol w="2745876">
                  <a:extLst>
                    <a:ext uri="{9D8B030D-6E8A-4147-A177-3AD203B41FA5}">
                      <a16:colId xmlns:a16="http://schemas.microsoft.com/office/drawing/2014/main" val="229045705"/>
                    </a:ext>
                  </a:extLst>
                </a:gridCol>
                <a:gridCol w="2311519">
                  <a:extLst>
                    <a:ext uri="{9D8B030D-6E8A-4147-A177-3AD203B41FA5}">
                      <a16:colId xmlns:a16="http://schemas.microsoft.com/office/drawing/2014/main" val="2443240437"/>
                    </a:ext>
                  </a:extLst>
                </a:gridCol>
              </a:tblGrid>
              <a:tr h="1471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People                                                Technology </a:t>
                      </a:r>
                      <a:endParaRPr lang="en-CA" sz="13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1214049"/>
                  </a:ext>
                </a:extLst>
              </a:tr>
              <a:tr h="683434">
                <a:tc>
                  <a:txBody>
                    <a:bodyPr/>
                    <a:lstStyle/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Synthesis teams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Citizen partners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Professional partners</a:t>
                      </a:r>
                    </a:p>
                    <a:p>
                      <a:pPr marL="90488" marR="0" lvl="1" indent="-904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Evidence-intermediary partners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Production platforms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Publication platforms</a:t>
                      </a:r>
                    </a:p>
                    <a:p>
                      <a:pPr marL="92075" marR="0" lvl="1" indent="-920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05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Evidence-user platforms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CA" sz="105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4847820"/>
                  </a:ext>
                </a:extLst>
              </a:tr>
              <a:tr h="52717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     AI</a:t>
                      </a:r>
                      <a:r>
                        <a:rPr lang="en-CA" sz="13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: Ongoing evaluation and incorporation into workflows</a:t>
                      </a:r>
                      <a:endParaRPr lang="en-CA" sz="1100" b="0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18390" marR="1839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CA" sz="1100" b="0" dirty="0">
                        <a:solidFill>
                          <a:srgbClr val="254776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684735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45E56-4673-DE13-736F-8D2DD4133645}"/>
              </a:ext>
            </a:extLst>
          </p:cNvPr>
          <p:cNvGrpSpPr/>
          <p:nvPr/>
        </p:nvGrpSpPr>
        <p:grpSpPr>
          <a:xfrm rot="16200000" flipH="1">
            <a:off x="6977305" y="3490907"/>
            <a:ext cx="173233" cy="145420"/>
            <a:chOff x="5830099" y="0"/>
            <a:chExt cx="64895" cy="288001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A4F673-530F-CADE-A429-9A60CFB18965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E7F3B1D-19B5-F8CB-579A-D8A90ED6EF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094901-8961-C36B-4EB8-C54EB038FB06}"/>
              </a:ext>
            </a:extLst>
          </p:cNvPr>
          <p:cNvGrpSpPr/>
          <p:nvPr/>
        </p:nvGrpSpPr>
        <p:grpSpPr>
          <a:xfrm rot="10800000" flipH="1">
            <a:off x="3846307" y="2460102"/>
            <a:ext cx="188921" cy="288000"/>
            <a:chOff x="5706073" y="0"/>
            <a:chExt cx="188921" cy="288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3DA5990-C03D-E3A5-6BA5-DB0EA1F7D8CE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611B812-6B85-194A-B856-420E1EE08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B219A1E-3E1E-DCCC-63ED-C4CBD36A7DFA}"/>
              </a:ext>
            </a:extLst>
          </p:cNvPr>
          <p:cNvSpPr/>
          <p:nvPr/>
        </p:nvSpPr>
        <p:spPr>
          <a:xfrm>
            <a:off x="7213844" y="2984482"/>
            <a:ext cx="3760239" cy="1216801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9AFDE8F-90AA-DD82-5753-A7E5F419F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21448"/>
              </p:ext>
            </p:extLst>
          </p:nvPr>
        </p:nvGraphicFramePr>
        <p:xfrm>
          <a:off x="7338854" y="3048263"/>
          <a:ext cx="3604912" cy="1068638"/>
        </p:xfrm>
        <a:graphic>
          <a:graphicData uri="http://schemas.openxmlformats.org/drawingml/2006/table">
            <a:tbl>
              <a:tblPr firstRow="1" firstCol="1" bandRow="1"/>
              <a:tblGrid>
                <a:gridCol w="3604912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10686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intermediaries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Domestic evidence-support units putting global evidence alongside many needed forms of domestic (or local) evidence to support advisory and decision-making processes and learning and improvement platforms in timely, demand-driven and equity-sensitive ways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6F514FF-9126-E219-88E3-303433E6FEB8}"/>
              </a:ext>
            </a:extLst>
          </p:cNvPr>
          <p:cNvGrpSpPr/>
          <p:nvPr/>
        </p:nvGrpSpPr>
        <p:grpSpPr>
          <a:xfrm rot="10800000" flipH="1">
            <a:off x="3876120" y="4337963"/>
            <a:ext cx="188921" cy="288000"/>
            <a:chOff x="5706073" y="0"/>
            <a:chExt cx="188921" cy="288000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2BE1EB-463E-5F4D-CD1C-460E22AB0DD6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A0FCA11-0425-1A1C-89F8-3897808BA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6073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D12107-1E30-35BD-F0B1-CB711210714B}"/>
              </a:ext>
            </a:extLst>
          </p:cNvPr>
          <p:cNvGrpSpPr/>
          <p:nvPr/>
        </p:nvGrpSpPr>
        <p:grpSpPr>
          <a:xfrm rot="16200000" flipH="1">
            <a:off x="7965712" y="1818180"/>
            <a:ext cx="173233" cy="145420"/>
            <a:chOff x="5830099" y="0"/>
            <a:chExt cx="64895" cy="288001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B5B340-D9E8-1E97-A6DD-3D1B1602B6C1}"/>
                </a:ext>
              </a:extLst>
            </p:cNvPr>
            <p:cNvCxnSpPr>
              <a:cxnSpLocks/>
            </p:cNvCxnSpPr>
            <p:nvPr/>
          </p:nvCxnSpPr>
          <p:spPr>
            <a:xfrm>
              <a:off x="5894994" y="0"/>
              <a:ext cx="0" cy="288000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2CACFFB-0DDE-38D0-A94F-B9F551109F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099" y="6"/>
              <a:ext cx="0" cy="287995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Rounded Rectangle 41">
            <a:extLst>
              <a:ext uri="{FF2B5EF4-FFF2-40B4-BE49-F238E27FC236}">
                <a16:creationId xmlns:a16="http://schemas.microsoft.com/office/drawing/2014/main" id="{BB3B5E46-A8E3-475A-3A55-D0B6DC99862A}"/>
              </a:ext>
            </a:extLst>
          </p:cNvPr>
          <p:cNvSpPr/>
          <p:nvPr/>
        </p:nvSpPr>
        <p:spPr>
          <a:xfrm>
            <a:off x="8193992" y="1405331"/>
            <a:ext cx="2929634" cy="1102977"/>
          </a:xfrm>
          <a:prstGeom prst="roundRect">
            <a:avLst/>
          </a:prstGeom>
          <a:solidFill>
            <a:schemeClr val="accent4">
              <a:alpha val="30194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A91DF8-8D76-14BF-2340-1BB816053926}"/>
              </a:ext>
            </a:extLst>
          </p:cNvPr>
          <p:cNvGrpSpPr/>
          <p:nvPr/>
        </p:nvGrpSpPr>
        <p:grpSpPr>
          <a:xfrm>
            <a:off x="9299799" y="2513664"/>
            <a:ext cx="1514" cy="351724"/>
            <a:chOff x="10007834" y="2499700"/>
            <a:chExt cx="1514" cy="35172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5DE0661-AC36-22EB-053A-FC23BAC3AB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9348" y="2706005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BDE99D2-9947-7A9F-1A03-229A6875A9F5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0007834" y="2499700"/>
              <a:ext cx="0" cy="145419"/>
            </a:xfrm>
            <a:prstGeom prst="straightConnector1">
              <a:avLst/>
            </a:prstGeom>
            <a:ln w="50800">
              <a:solidFill>
                <a:srgbClr val="254776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1EF95C8-F498-11C9-3AA3-579BCA7E0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21947"/>
              </p:ext>
            </p:extLst>
          </p:nvPr>
        </p:nvGraphicFramePr>
        <p:xfrm>
          <a:off x="8283374" y="1489835"/>
          <a:ext cx="2798381" cy="906922"/>
        </p:xfrm>
        <a:graphic>
          <a:graphicData uri="http://schemas.openxmlformats.org/drawingml/2006/table">
            <a:tbl>
              <a:tblPr firstRow="1" firstCol="1" bandRow="1"/>
              <a:tblGrid>
                <a:gridCol w="2798381">
                  <a:extLst>
                    <a:ext uri="{9D8B030D-6E8A-4147-A177-3AD203B41FA5}">
                      <a16:colId xmlns:a16="http://schemas.microsoft.com/office/drawing/2014/main" val="2063349985"/>
                    </a:ext>
                  </a:extLst>
                </a:gridCol>
              </a:tblGrid>
              <a:tr h="9069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00" b="1" dirty="0">
                        <a:solidFill>
                          <a:schemeClr val="tx1"/>
                        </a:solidFill>
                        <a:latin typeface="Helvetica" pitchFamily="2" charset="0"/>
                        <a:ea typeface="Garamond" panose="02020404030301010803" pitchFamily="18" charset="0"/>
                        <a:cs typeface="Garamond" panose="02020404030301010803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300" b="1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Evidence users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100" b="0" dirty="0">
                          <a:solidFill>
                            <a:srgbClr val="254776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Government policymakers, organizational leaders, professional leaders, and citizen partners </a:t>
                      </a:r>
                      <a:r>
                        <a:rPr lang="en-CA" sz="11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Garamond" panose="02020404030301010803" pitchFamily="18" charset="0"/>
                          <a:cs typeface="Garamond" panose="02020404030301010803" pitchFamily="18" charset="0"/>
                        </a:rPr>
                        <a:t>making decisions informed by the best available evidence among other inputs</a:t>
                      </a:r>
                    </a:p>
                  </a:txBody>
                  <a:tcPr marL="20229" marR="20229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507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910042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0408fcbc-2e10-4461-bee0-724c01b46ae9"/>
    <ds:schemaRef ds:uri="599eec1d-e27c-4128-92a4-19001b8afe1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30751</TotalTime>
  <Words>174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272</cp:revision>
  <cp:lastPrinted>2023-05-24T15:22:34Z</cp:lastPrinted>
  <dcterms:created xsi:type="dcterms:W3CDTF">2017-04-21T15:41:45Z</dcterms:created>
  <dcterms:modified xsi:type="dcterms:W3CDTF">2024-02-01T20:38:23Z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