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0"/>
  </p:notesMasterIdLst>
  <p:handoutMasterIdLst>
    <p:handoutMasterId r:id="rId11"/>
  </p:handoutMasterIdLst>
  <p:sldIdLst>
    <p:sldId id="1230" r:id="rId7"/>
    <p:sldId id="1174" r:id="rId8"/>
    <p:sldId id="1164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84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800" dirty="0"/>
            <a:t>Era of fast-moving ‘</a:t>
          </a:r>
          <a:r>
            <a:rPr lang="en-CA" sz="1800" b="1" dirty="0" err="1"/>
            <a:t>polycrises</a:t>
          </a:r>
          <a:r>
            <a:rPr lang="en-CA" sz="1800" dirty="0"/>
            <a:t>’ and rapidly developing AI mean evidence support is needed now more than ever</a:t>
          </a:r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 b="1"/>
            <a:t>Pilots</a:t>
          </a:r>
          <a:r>
            <a:rPr lang="en-US" sz="1800"/>
            <a:t> of ultra-rapid evidence support and a ‘general contractor’ model are demonstrating value for money and building demand</a:t>
          </a:r>
          <a:endParaRPr lang="en-CA" sz="1800" dirty="0"/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/>
            <a:t>Evidence-support mechanisms increasingly </a:t>
          </a:r>
          <a:r>
            <a:rPr lang="en-US" sz="1800" b="1"/>
            <a:t>aligned</a:t>
          </a:r>
          <a:r>
            <a:rPr lang="en-US" sz="1800"/>
            <a:t> both ‘up’ to advisory and decision-making processes and ‘out’ to learning and improvement platforms</a:t>
          </a:r>
          <a:endParaRPr lang="en-CA" sz="180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 b="1"/>
            <a:t>Cross-country</a:t>
          </a:r>
          <a:r>
            <a:rPr lang="en-US" sz="1800"/>
            <a:t> evidence-support collaborations are emerging in key sectors like education, development and health</a:t>
          </a:r>
          <a:endParaRPr lang="en-CA" sz="18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 dirty="0"/>
            <a:t>Collaborations </a:t>
          </a:r>
          <a:r>
            <a:rPr lang="en-US" sz="1800" b="1" dirty="0"/>
            <a:t>across forms of evidence</a:t>
          </a:r>
          <a:r>
            <a:rPr lang="en-US" sz="1800" dirty="0"/>
            <a:t> are also emerging, such as with evaluation and evidence syntheses</a:t>
          </a:r>
          <a:endParaRPr lang="en-CA" sz="18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/>
            <a:t>Rapid evidence-support system assessments are pointing us towards the </a:t>
          </a:r>
          <a:r>
            <a:rPr lang="en-US" sz="1800" b="1"/>
            <a:t>fertile ground</a:t>
          </a:r>
          <a:r>
            <a:rPr lang="en-US" sz="1800"/>
            <a:t> where we need to ‘plant more seeds’</a:t>
          </a:r>
          <a:endParaRPr lang="en-CA" sz="180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2566415" y="2167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Era of fast-moving ‘</a:t>
          </a:r>
          <a:r>
            <a:rPr lang="en-CA" sz="1800" b="1" kern="1200" dirty="0" err="1"/>
            <a:t>polycrises</a:t>
          </a:r>
          <a:r>
            <a:rPr lang="en-CA" sz="1800" kern="1200" dirty="0"/>
            <a:t>’ and rapidly developing AI mean evidence support is needed now more than ever</a:t>
          </a:r>
        </a:p>
      </dsp:txBody>
      <dsp:txXfrm rot="10800000">
        <a:off x="2727783" y="21672"/>
        <a:ext cx="9387025" cy="645474"/>
      </dsp:txXfrm>
    </dsp:sp>
    <dsp:sp modelId="{6595AB10-FC48-2D48-B020-198390FBD631}">
      <dsp:nvSpPr>
        <dsp:cNvPr id="0" name=""/>
        <dsp:cNvSpPr/>
      </dsp:nvSpPr>
      <dsp:spPr>
        <a:xfrm>
          <a:off x="2243671" y="13448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2566415" y="81084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Pilots</a:t>
          </a:r>
          <a:r>
            <a:rPr lang="en-US" sz="1800" kern="1200"/>
            <a:t> of ultra-rapid evidence support and a ‘general contractor’ model are demonstrating value for money and building demand</a:t>
          </a:r>
          <a:endParaRPr lang="en-CA" sz="1800" kern="1200" dirty="0"/>
        </a:p>
      </dsp:txBody>
      <dsp:txXfrm rot="10800000">
        <a:off x="2727783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2243677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2566415" y="161769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Evidence-support mechanisms increasingly </a:t>
          </a:r>
          <a:r>
            <a:rPr lang="en-US" sz="1800" b="1" kern="1200"/>
            <a:t>aligned</a:t>
          </a:r>
          <a:r>
            <a:rPr lang="en-US" sz="1800" kern="1200"/>
            <a:t> both ‘up’ to advisory and decision-making processes and ‘out’ to learning and improvement platforms</a:t>
          </a:r>
          <a:endParaRPr lang="en-CA" sz="1800" kern="1200" dirty="0"/>
        </a:p>
      </dsp:txBody>
      <dsp:txXfrm rot="10800000">
        <a:off x="2727783" y="1617692"/>
        <a:ext cx="9387025" cy="645474"/>
      </dsp:txXfrm>
    </dsp:sp>
    <dsp:sp modelId="{95035AFB-1917-584D-A0D1-DB2633A1A33B}">
      <dsp:nvSpPr>
        <dsp:cNvPr id="0" name=""/>
        <dsp:cNvSpPr/>
      </dsp:nvSpPr>
      <dsp:spPr>
        <a:xfrm>
          <a:off x="2243677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2566415" y="2424535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Cross-country</a:t>
          </a:r>
          <a:r>
            <a:rPr lang="en-US" sz="1800" kern="1200"/>
            <a:t> evidence-support collaborations are emerging in key sectors like education, development and health</a:t>
          </a:r>
          <a:endParaRPr lang="en-CA" sz="1800" kern="1200" dirty="0"/>
        </a:p>
      </dsp:txBody>
      <dsp:txXfrm rot="10800000">
        <a:off x="2727783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2243677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2566415" y="323137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Collaborations </a:t>
          </a:r>
          <a:r>
            <a:rPr lang="en-US" sz="1800" b="1" kern="1200" dirty="0"/>
            <a:t>across forms of evidence</a:t>
          </a:r>
          <a:r>
            <a:rPr lang="en-US" sz="1800" kern="1200" dirty="0"/>
            <a:t> are also emerging, such as with evaluation and evidence syntheses</a:t>
          </a:r>
          <a:endParaRPr lang="en-CA" sz="1800" kern="1200" dirty="0"/>
        </a:p>
      </dsp:txBody>
      <dsp:txXfrm rot="10800000">
        <a:off x="2727783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2243677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2566415" y="403822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Rapid evidence-support system assessments are pointing us towards the </a:t>
          </a:r>
          <a:r>
            <a:rPr lang="en-US" sz="1800" b="1" kern="1200"/>
            <a:t>fertile ground</a:t>
          </a:r>
          <a:r>
            <a:rPr lang="en-US" sz="1800" kern="1200"/>
            <a:t> where we need to ‘plant more seeds’</a:t>
          </a:r>
          <a:endParaRPr lang="en-CA" sz="1800" kern="1200" dirty="0"/>
        </a:p>
      </dsp:txBody>
      <dsp:txXfrm rot="10800000">
        <a:off x="2727783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2243677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48.emf"/><Relationship Id="rId26" Type="http://schemas.openxmlformats.org/officeDocument/2006/relationships/image" Target="../media/image56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50.sv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24" Type="http://schemas.openxmlformats.org/officeDocument/2006/relationships/image" Target="../media/image54.svg"/><Relationship Id="rId32" Type="http://schemas.openxmlformats.org/officeDocument/2006/relationships/image" Target="../media/image62.svg"/><Relationship Id="rId5" Type="http://schemas.openxmlformats.org/officeDocument/2006/relationships/image" Target="../media/image35.png"/><Relationship Id="rId15" Type="http://schemas.openxmlformats.org/officeDocument/2006/relationships/image" Target="../media/image45.svg"/><Relationship Id="rId23" Type="http://schemas.openxmlformats.org/officeDocument/2006/relationships/image" Target="../media/image53.png"/><Relationship Id="rId28" Type="http://schemas.openxmlformats.org/officeDocument/2006/relationships/image" Target="../media/image58.sv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svg"/><Relationship Id="rId27" Type="http://schemas.openxmlformats.org/officeDocument/2006/relationships/image" Target="../media/image57.png"/><Relationship Id="rId30" Type="http://schemas.openxmlformats.org/officeDocument/2006/relationships/image" Target="../media/image60.svg"/><Relationship Id="rId8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dirty="0"/>
              <a:t>Signs of building momentum with implementation priority 1: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US" kern="0" dirty="0">
                <a:latin typeface="Arial"/>
                <a:cs typeface="Arial" panose="020B0604020202020204" pitchFamily="34" charset="0"/>
                <a:sym typeface="Arial"/>
              </a:rPr>
              <a:t>Formalize and strengthen domestic evidence-support systems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898414"/>
              </p:ext>
            </p:extLst>
          </p:nvPr>
        </p:nvGraphicFramePr>
        <p:xfrm>
          <a:off x="-1083243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113271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113270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113270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113270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113270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113270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31475"/>
              </p:ext>
            </p:extLst>
          </p:nvPr>
        </p:nvGraphicFramePr>
        <p:xfrm>
          <a:off x="2239769" y="1335380"/>
          <a:ext cx="7324912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7324912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Structures and processes on the evidence-demand side 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to:</a:t>
                      </a: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incorporate evidence into routine advisory and decision-making processes and</a:t>
                      </a:r>
                      <a:b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into learning and improvement platforms (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enablers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 </a:t>
                      </a:r>
                      <a:b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2) build and sustain an evidence 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culture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; 3) strengthen 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capacity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for evidence use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59341"/>
            <a:ext cx="7275483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Evidence-support system</a:t>
            </a:r>
            <a:endParaRPr lang="en-CA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32825"/>
              </p:ext>
            </p:extLst>
          </p:nvPr>
        </p:nvGraphicFramePr>
        <p:xfrm>
          <a:off x="2907671" y="2605901"/>
          <a:ext cx="6101540" cy="152028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Evidence-demand prioritization mechanism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(horizon scanning and elicitation of questions)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One-window requests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(when complex questions)</a:t>
                      </a:r>
                      <a:endParaRPr lang="en-CA" sz="1100" b="1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Packaged responses that align</a:t>
                      </a:r>
                      <a:b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 with decision-making processes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Evidence-supply coordination mechanism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(ultra-rapid evidence support to bring in needed forms of </a:t>
                      </a:r>
                      <a:r>
                        <a:rPr lang="en-CA" sz="1200" b="0" i="0" u="sng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existing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evidence and</a:t>
                      </a:r>
                      <a:b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 ‘general contractor’ model to bring in the right ‘trades’ to build out </a:t>
                      </a:r>
                      <a:r>
                        <a:rPr lang="en-CA" sz="1200" b="0" i="0" u="sng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new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evidence)</a:t>
                      </a:r>
                      <a:endParaRPr lang="en-CA" sz="13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405478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8637"/>
              </p:ext>
            </p:extLst>
          </p:nvPr>
        </p:nvGraphicFramePr>
        <p:xfrm>
          <a:off x="2542438" y="4709175"/>
          <a:ext cx="5057395" cy="1981180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88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Timely demand-driven evidence-support units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(the ‘trades’)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focused on a specific form of evidence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75256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Data analytics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Modeling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Evaluation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Behavioural/implementation research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Qualitative insights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 synthesis (contextualized)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Technology assessments / </a:t>
                      </a:r>
                      <a:b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cost-effectiveness analysis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Guidance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096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focused on specific sectors (and many forms of evidence)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Climate action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Education, health, public security, social services,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International development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7611304" y="5451355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7833078" y="5099595"/>
            <a:ext cx="1658304" cy="90746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14053"/>
              </p:ext>
            </p:extLst>
          </p:nvPr>
        </p:nvGraphicFramePr>
        <p:xfrm>
          <a:off x="7941928" y="5171875"/>
          <a:ext cx="1465427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1465427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Global evidence architecture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living evidence syntheses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/>
        </p:nvGrpSpPr>
        <p:grpSpPr>
          <a:xfrm rot="10800000">
            <a:off x="4778573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/>
        </p:nvGraphicFramePr>
        <p:xfrm>
          <a:off x="200503" y="5284822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Data analytics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Evaluation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Qualitative insights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/>
        </p:nvGraphicFramePr>
        <p:xfrm>
          <a:off x="4842864" y="2793242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Modeling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Evaluation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Qualitative insights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Guidelines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Technology assessments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/>
        </p:nvGraphicFramePr>
        <p:xfrm>
          <a:off x="4790160" y="5350963"/>
          <a:ext cx="2280606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86737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9386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Behavioural/</a:t>
                      </a:r>
                    </a:p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implementation research</a:t>
                      </a: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Qualitative insights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/>
        </p:nvGraphicFramePr>
        <p:xfrm>
          <a:off x="182284" y="2784020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 analytics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Modeling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Qualitative insights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Possible ingredients in timely, demand-driven, equity-sensitive evidence </a:t>
            </a:r>
            <a:r>
              <a:rPr kumimoji="0" lang="en-CA" sz="24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products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7036656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-40243" y="2270970"/>
            <a:ext cx="20443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a problem and its causes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4632133" y="2273369"/>
            <a:ext cx="183262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Selecting an option for addressing the problem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4649367" y="4825270"/>
            <a:ext cx="20996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implementation considerations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-241286" y="4768385"/>
            <a:ext cx="218953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 implementation and evaluating impacts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9996607" y="3293650"/>
            <a:ext cx="215970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 scan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 leverage foresight work</a:t>
            </a:r>
            <a:r>
              <a:rPr kumimoji="0" lang="en-CA" sz="1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done nationally and globally)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10003626" y="3971433"/>
            <a:ext cx="2145665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Key-informant interviews summary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 leverage rich experiences) 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public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-opinion research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(to capture opinions)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10010640" y="4803104"/>
            <a:ext cx="2145664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Deliberative processes summary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 engage citizens and stakeholders in collective problem solving) 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stakeholder engagement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generally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7717987" y="2348928"/>
            <a:ext cx="1518508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Evidence synthesis,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b="1" dirty="0">
                <a:latin typeface="Helvetica" pitchFamily="2" charset="0"/>
              </a:rPr>
              <a:t>Ideally living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(what has been learned from around the world, including how it varies by groups and contexts)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10010640" y="2319520"/>
            <a:ext cx="219416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Jurisdictional scan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(to document policies and practices</a:t>
            </a:r>
            <a:br>
              <a:rPr lang="en-CA" sz="1000" dirty="0">
                <a:latin typeface="Helvetica" pitchFamily="2" charset="0"/>
              </a:rPr>
            </a:br>
            <a:r>
              <a:rPr lang="en-CA" sz="1000" dirty="0">
                <a:latin typeface="Helvetica" pitchFamily="2" charset="0"/>
              </a:rPr>
              <a:t>and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experiences with &amp; evaluations of what’s been tried in parts of the country</a:t>
            </a:r>
            <a:r>
              <a:rPr lang="en-CA" sz="1000" dirty="0">
                <a:latin typeface="Helvetica" pitchFamily="2" charset="0"/>
              </a:rPr>
              <a:t> and in other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</a:rPr>
              <a:t>countries)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2000420" y="1399231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Domestic evidence</a:t>
            </a:r>
            <a:endParaRPr kumimoji="0" lang="en-CA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7044723" y="1467195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9285631" y="1477539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types of information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4926410" y="530914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9468620" y="3336612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1046746" y="1682644"/>
            <a:ext cx="5049254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98061" y="1499112"/>
              <a:ext cx="3094450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(b</a:t>
              </a:r>
              <a: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y step in the decision-making cycle, </a:t>
              </a:r>
              <a:b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any of which could be the focus of a contextualized evidence synthesis)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7390709" y="1802395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(each for one or more steps in the decision-making cycle)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7702947" y="3696986"/>
            <a:ext cx="1518508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Emerging</a:t>
            </a:r>
            <a:r>
              <a:rPr kumimoji="0" lang="en-CA" sz="1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evidence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(what is being learned from around the world</a:t>
            </a:r>
            <a:r>
              <a:rPr lang="en-CA" sz="1000" dirty="0">
                <a:latin typeface="Helvetica" pitchFamily="2" charset="0"/>
              </a:rPr>
              <a:t> as the evidence evolves rapidly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387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599eec1d-e27c-4128-92a4-19001b8afe14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0408fcbc-2e10-4461-bee0-724c01b46ae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561</Words>
  <Application>Microsoft Macintosh PowerPoint</Application>
  <PresentationFormat>Widescreen</PresentationFormat>
  <Paragraphs>73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  <vt:lpstr>PowerPoint Presentation</vt:lpstr>
      <vt:lpstr>Possible ingredients in timely, demand-driven, equity-sensitive evidence products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