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6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emf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/>
        </p:nvGraphicFramePr>
        <p:xfrm>
          <a:off x="200503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Data analytics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Evaluation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/>
        </p:nvGraphicFramePr>
        <p:xfrm>
          <a:off x="4842864" y="2793242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Modeling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Evaluation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Guidelines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Technology assessments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/>
        </p:nvGraphicFramePr>
        <p:xfrm>
          <a:off x="4790160" y="5350963"/>
          <a:ext cx="2280606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86737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9386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Behavioural/</a:t>
                      </a:r>
                    </a:p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implementation research</a:t>
                      </a: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/>
        </p:nvGraphicFramePr>
        <p:xfrm>
          <a:off x="182284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 analytics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Modeling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Qualitative insights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Possible ingredients in timely, demand-driven, equity-sensitive evidence </a:t>
            </a:r>
            <a:r>
              <a:rPr kumimoji="0" lang="en-CA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products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-40243" y="2270970"/>
            <a:ext cx="20443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a problem and its causes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632133" y="2273369"/>
            <a:ext cx="183262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Selecting an option for addressing the problem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649367" y="4825270"/>
            <a:ext cx="20996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implementation considerations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241286" y="4768385"/>
            <a:ext cx="218953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 implementation and evaluating impacts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293650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 scan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 leverage foresight work</a:t>
            </a:r>
            <a:r>
              <a:rPr kumimoji="0" lang="en-CA" sz="1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done nationally and globally)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45665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Key-informant interviews summary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 leverage rich experiences) 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public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-opinion research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(to capture opinions)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803104"/>
            <a:ext cx="2145664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Deliberative processes summary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 engage citizens and stakeholders in collective problem solving) 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stakeholder engagement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generally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Evidence synthesis,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b="1" dirty="0">
                <a:latin typeface="Helvetica" pitchFamily="2" charset="0"/>
              </a:rPr>
              <a:t>Ideally living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(what has been learned from around the world, including how it varies by groups and contexts)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19416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Jurisdictional scan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(to document policies and practices</a:t>
            </a:r>
            <a:br>
              <a:rPr lang="en-CA" sz="1000" dirty="0">
                <a:latin typeface="Helvetica" pitchFamily="2" charset="0"/>
              </a:rPr>
            </a:br>
            <a:r>
              <a:rPr lang="en-CA" sz="1000" dirty="0">
                <a:latin typeface="Helvetica" pitchFamily="2" charset="0"/>
              </a:rPr>
              <a:t>and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experiences with &amp; evaluations of what’s been tried in parts of the country</a:t>
            </a:r>
            <a:r>
              <a:rPr lang="en-CA" sz="1000" dirty="0">
                <a:latin typeface="Helvetica" pitchFamily="2" charset="0"/>
              </a:rPr>
              <a:t> and in other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</a:rPr>
              <a:t>countries)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2000420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Domestic evidence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285631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types of information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1046746" y="1682644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(b</a:t>
              </a:r>
              <a: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y step in the decision-making cycle, </a:t>
              </a:r>
              <a:b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any of which could be the focus of a contextualized evidence synthesis)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(each for one or more steps in the decision-making cycle)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Emerging</a:t>
            </a:r>
            <a:r>
              <a:rPr kumimoji="0" lang="en-CA" sz="1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evidence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(what is being learned from around the world</a:t>
            </a:r>
            <a:r>
              <a:rPr lang="en-CA" sz="1000" dirty="0">
                <a:latin typeface="Helvetica" pitchFamily="2" charset="0"/>
              </a:rPr>
              <a:t> as the evidence evolves rapidly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0408fcbc-2e10-4461-bee0-724c01b46ae9"/>
    <ds:schemaRef ds:uri="599eec1d-e27c-4128-92a4-19001b8afe14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233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Possible ingredients in timely, demand-driven, equity-sensitive evidence products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