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1" r:id="rId7"/>
    <p:sldId id="1228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Fuentes convergentes de </a:t>
          </a:r>
          <a:r>
            <a:rPr lang="es-ES_tradnl" sz="1400" b="1" dirty="0"/>
            <a:t>demanda intersectorial </a:t>
          </a:r>
          <a:r>
            <a:rPr lang="es-ES_tradnl" sz="1400" b="0" dirty="0"/>
            <a:t>para una suite en evolución de síntesis de evidencia viva o LES, en </a:t>
          </a:r>
          <a:r>
            <a:rPr lang="es-ES_tradnl" sz="1400" dirty="0"/>
            <a:t>la Coalición para la Síntesis de los ODS</a:t>
          </a:r>
          <a:r>
            <a:rPr lang="es-ES_tradnl" sz="1400" i="1" dirty="0"/>
            <a:t> y </a:t>
          </a:r>
          <a:r>
            <a:rPr lang="es-ES_tradnl" sz="1400" dirty="0"/>
            <a:t>una comisión de cuatro países</a:t>
          </a:r>
          <a:endParaRPr lang="en-CA" sz="1400" dirty="0"/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Están emergiendo a gran escala, </a:t>
          </a:r>
          <a:r>
            <a:rPr lang="es-ES_tradnl" sz="1400" b="1" dirty="0"/>
            <a:t>proveedores intersectoriales </a:t>
          </a:r>
          <a:r>
            <a:rPr lang="es-ES_tradnl" sz="1400" b="0" dirty="0"/>
            <a:t>de LES en </a:t>
          </a:r>
          <a:r>
            <a:rPr lang="es-ES_tradnl" sz="1400" dirty="0"/>
            <a:t>la Colaboración Campbell y </a:t>
          </a:r>
          <a:r>
            <a:rPr lang="es-ES_tradnl" sz="1400" dirty="0" err="1"/>
            <a:t>Alive</a:t>
          </a:r>
          <a:endParaRPr lang="en-CA" sz="140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" sz="1400" dirty="0"/>
            <a:t>Buena </a:t>
          </a:r>
          <a:r>
            <a:rPr lang="es-ES_tradnl" sz="1400" noProof="0" dirty="0"/>
            <a:t>posición para aprovechar la </a:t>
          </a:r>
          <a:r>
            <a:rPr lang="es-ES_tradnl" sz="1400" b="1" noProof="0" dirty="0"/>
            <a:t>tecnología</a:t>
          </a:r>
          <a:r>
            <a:rPr lang="es-ES_tradnl" sz="1400" noProof="0" dirty="0"/>
            <a:t> para hacer que la evidencia global sea mucho más convincente del </a:t>
          </a:r>
          <a:r>
            <a:rPr lang="es-ES_tradnl" sz="1400" b="1" noProof="0" dirty="0"/>
            <a:t>‘lado de la demanda’</a:t>
          </a:r>
          <a:r>
            <a:rPr lang="es-ES_tradnl" sz="1400" noProof="0" dirty="0"/>
            <a:t> (integral y actualizada; accesible por grupo o contexto y por intervención, enfoque o ‘mejor inversión’)</a:t>
          </a:r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Buena posición para aprovechar la </a:t>
          </a:r>
          <a:r>
            <a:rPr lang="es-ES_tradnl" sz="1400" b="1" dirty="0"/>
            <a:t>tecnología</a:t>
          </a:r>
          <a:r>
            <a:rPr lang="es-ES_tradnl" sz="1400" dirty="0"/>
            <a:t> para mejorar la eficiencia y la equidad, y para reducir el desperdicio de investigación </a:t>
          </a:r>
          <a:r>
            <a:rPr lang="es-ES_tradnl" sz="1400" b="1" dirty="0"/>
            <a:t>del lado de la 'oferta de evidencia'.</a:t>
          </a:r>
          <a:r>
            <a:rPr lang="es-ES_tradnl" sz="1400" dirty="0"/>
            <a:t> </a:t>
          </a:r>
          <a:endParaRPr lang="en-CA" sz="1400" dirty="0"/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Se han  identificado potenciales </a:t>
          </a:r>
          <a:r>
            <a:rPr lang="es-ES_tradnl" sz="1400" b="1" dirty="0"/>
            <a:t>‘pioneros’ y lideres visibles</a:t>
          </a:r>
          <a:r>
            <a:rPr lang="es-ES_tradnl" sz="1400" dirty="0"/>
            <a:t> entre los financiadores privados y públicos</a:t>
          </a:r>
          <a:endParaRPr lang="en-CA" sz="1400" dirty="0"/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Empezamos a ver </a:t>
          </a:r>
          <a:r>
            <a:rPr lang="es-ES_tradnl" sz="1400" b="1" dirty="0"/>
            <a:t>‘maneras de entrar’ en iniciativas centradas en otros aspectos del uso de la evidencia </a:t>
          </a:r>
          <a:r>
            <a:rPr lang="es-ES_tradnl" sz="1400" dirty="0"/>
            <a:t>para abordar los desafíos sociales </a:t>
          </a:r>
          <a:r>
            <a:rPr lang="en-US" sz="1400" dirty="0"/>
            <a:t>(</a:t>
          </a:r>
          <a:r>
            <a:rPr lang="es-ES_tradnl" sz="1400" noProof="0" dirty="0"/>
            <a:t>p.ej. </a:t>
          </a:r>
          <a:r>
            <a:rPr lang="fr-FR" sz="1400" dirty="0"/>
            <a:t>‘Réseau francophone international en conseil scientifique’ (RFICS); </a:t>
          </a:r>
          <a:r>
            <a:rPr lang="es-ES_tradnl" sz="1400" noProof="0" dirty="0"/>
            <a:t>oficinas de evaluación independientes de la ONU a través de la Coalición para la Síntesis de los ODS)</a:t>
          </a:r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Fuentes convergentes de </a:t>
          </a:r>
          <a:r>
            <a:rPr lang="es-ES_tradnl" sz="1400" b="1" kern="1200" dirty="0"/>
            <a:t>demanda intersectorial </a:t>
          </a:r>
          <a:r>
            <a:rPr lang="es-ES_tradnl" sz="1400" b="0" kern="1200" dirty="0"/>
            <a:t>para una suite en evolución de síntesis de evidencia viva o LES, en </a:t>
          </a:r>
          <a:r>
            <a:rPr lang="es-ES_tradnl" sz="1400" kern="1200" dirty="0"/>
            <a:t>la Coalición para la Síntesis de los ODS</a:t>
          </a:r>
          <a:r>
            <a:rPr lang="es-ES_tradnl" sz="1400" i="1" kern="1200" dirty="0"/>
            <a:t> y </a:t>
          </a:r>
          <a:r>
            <a:rPr lang="es-ES_tradnl" sz="1400" kern="1200" dirty="0"/>
            <a:t>una comisión de cuatro países</a:t>
          </a:r>
          <a:endParaRPr lang="en-CA" sz="1400" kern="1200" dirty="0"/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Están emergiendo a gran escala, </a:t>
          </a:r>
          <a:r>
            <a:rPr lang="es-ES_tradnl" sz="1400" b="1" kern="1200" dirty="0"/>
            <a:t>proveedores intersectoriales </a:t>
          </a:r>
          <a:r>
            <a:rPr lang="es-ES_tradnl" sz="1400" b="0" kern="1200" dirty="0"/>
            <a:t>de LES en </a:t>
          </a:r>
          <a:r>
            <a:rPr lang="es-ES_tradnl" sz="1400" kern="1200" dirty="0"/>
            <a:t>la Colaboración Campbell y </a:t>
          </a:r>
          <a:r>
            <a:rPr lang="es-ES_tradnl" sz="1400" kern="1200" dirty="0" err="1"/>
            <a:t>Alive</a:t>
          </a:r>
          <a:endParaRPr lang="en-CA" sz="1400" kern="120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Buena </a:t>
          </a:r>
          <a:r>
            <a:rPr lang="es-ES_tradnl" sz="1400" kern="1200" noProof="0" dirty="0"/>
            <a:t>posición para aprovechar la </a:t>
          </a:r>
          <a:r>
            <a:rPr lang="es-ES_tradnl" sz="1400" b="1" kern="1200" noProof="0" dirty="0"/>
            <a:t>tecnología</a:t>
          </a:r>
          <a:r>
            <a:rPr lang="es-ES_tradnl" sz="1400" kern="1200" noProof="0" dirty="0"/>
            <a:t> para hacer que la evidencia global sea mucho más convincente del </a:t>
          </a:r>
          <a:r>
            <a:rPr lang="es-ES_tradnl" sz="1400" b="1" kern="1200" noProof="0" dirty="0"/>
            <a:t>‘lado de la demanda’</a:t>
          </a:r>
          <a:r>
            <a:rPr lang="es-ES_tradnl" sz="1400" kern="1200" noProof="0" dirty="0"/>
            <a:t> (integral y actualizada; accesible por grupo o contexto y por intervención, enfoque o ‘mejor inversión’)</a:t>
          </a:r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Buena posición para aprovechar la </a:t>
          </a:r>
          <a:r>
            <a:rPr lang="es-ES_tradnl" sz="1400" b="1" kern="1200" dirty="0"/>
            <a:t>tecnología</a:t>
          </a:r>
          <a:r>
            <a:rPr lang="es-ES_tradnl" sz="1400" kern="1200" dirty="0"/>
            <a:t> para mejorar la eficiencia y la equidad, y para reducir el desperdicio de investigación </a:t>
          </a:r>
          <a:r>
            <a:rPr lang="es-ES_tradnl" sz="1400" b="1" kern="1200" dirty="0"/>
            <a:t>del lado de la 'oferta de evidencia'.</a:t>
          </a:r>
          <a:r>
            <a:rPr lang="es-ES_tradnl" sz="1400" kern="1200" dirty="0"/>
            <a:t> </a:t>
          </a:r>
          <a:endParaRPr lang="en-CA" sz="1400" kern="1200" dirty="0"/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Se han  identificado potenciales </a:t>
          </a:r>
          <a:r>
            <a:rPr lang="es-ES_tradnl" sz="1400" b="1" kern="1200" dirty="0"/>
            <a:t>‘pioneros’ y lideres visibles</a:t>
          </a:r>
          <a:r>
            <a:rPr lang="es-ES_tradnl" sz="1400" kern="1200" dirty="0"/>
            <a:t> entre los financiadores privados y públicos</a:t>
          </a:r>
          <a:endParaRPr lang="en-CA" sz="1400" kern="1200" dirty="0"/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39684" y="426212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Empezamos a ver </a:t>
          </a:r>
          <a:r>
            <a:rPr lang="es-ES_tradnl" sz="1400" b="1" kern="1200" dirty="0"/>
            <a:t>‘maneras de entrar’ en iniciativas centradas en otros aspectos del uso de la evidencia </a:t>
          </a:r>
          <a:r>
            <a:rPr lang="es-ES_tradnl" sz="1400" kern="1200" dirty="0"/>
            <a:t>para abordar los desafíos sociales </a:t>
          </a:r>
          <a:r>
            <a:rPr lang="en-US" sz="1400" kern="1200" dirty="0"/>
            <a:t>(</a:t>
          </a:r>
          <a:r>
            <a:rPr lang="es-ES_tradnl" sz="1400" kern="1200" noProof="0" dirty="0"/>
            <a:t>p.ej. </a:t>
          </a:r>
          <a:r>
            <a:rPr lang="fr-FR" sz="1400" kern="1200" dirty="0"/>
            <a:t>‘Réseau francophone international en conseil scientifique’ (RFICS); </a:t>
          </a:r>
          <a:r>
            <a:rPr lang="es-ES_tradnl" sz="1400" kern="1200" noProof="0" dirty="0"/>
            <a:t>oficinas de evaluación independientes de la ONU a través de la Coalición para la Síntesis de los ODS)</a:t>
          </a:r>
        </a:p>
      </dsp:txBody>
      <dsp:txXfrm rot="10800000">
        <a:off x="2708687" y="426212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8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467993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s-ES_tradnl" kern="0" dirty="0">
                <a:latin typeface="Arial"/>
                <a:cs typeface="Arial" panose="020B0604020202020204" pitchFamily="34" charset="0"/>
              </a:rPr>
              <a:t>eñales de que se está generando impulso en la prioridad de implementación 2: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</a:rPr>
              <a:t>Mejorar y aprovechar la arquitectura global de la evidencia</a:t>
            </a:r>
            <a:endParaRPr lang="es-CO" kern="0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40224"/>
              </p:ext>
            </p:extLst>
          </p:nvPr>
        </p:nvGraphicFramePr>
        <p:xfrm>
          <a:off x="-801985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370354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394058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394058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394058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394058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370354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s-ES_tradnl" dirty="0">
                <a:solidFill>
                  <a:schemeClr val="tx1"/>
                </a:solidFill>
              </a:rPr>
              <a:t>Arquitectura global de la evidencia (o al menos una visión del usuario de evidencia)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/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74911"/>
              </p:ext>
            </p:extLst>
          </p:nvPr>
        </p:nvGraphicFramePr>
        <p:xfrm>
          <a:off x="336081" y="1546912"/>
          <a:ext cx="752086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Lo que hemos aprendido en todo el mundo, incluido cómo varía según los grupos y contextos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Resúmenes completos y actualizados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Disponibles para un grupo o contexto particular y por programa específico, enfoque amplio o ‘mejor inversión‘ para un desenlace determinado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/>
        </p:nvSpPr>
        <p:spPr>
          <a:xfrm>
            <a:off x="1161115" y="2913648"/>
            <a:ext cx="9892368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/>
        </p:nvSpPr>
        <p:spPr>
          <a:xfrm>
            <a:off x="1276473" y="2980074"/>
            <a:ext cx="564008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7424"/>
              </p:ext>
            </p:extLst>
          </p:nvPr>
        </p:nvGraphicFramePr>
        <p:xfrm>
          <a:off x="1276472" y="2961295"/>
          <a:ext cx="5608404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280420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804202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Conjuntos de datos descargables que capturan todos los estudios en el mundo.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Síntesis de evidencia viva en todas las preguntas prioritarias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Procesos de priorización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Registro de protocolos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Aseguramiento de la calidad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de métodos y estándares.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de capacidades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/>
        </p:nvSpPr>
        <p:spPr>
          <a:xfrm>
            <a:off x="1626303" y="4733499"/>
            <a:ext cx="4940423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42604"/>
              </p:ext>
            </p:extLst>
          </p:nvPr>
        </p:nvGraphicFramePr>
        <p:xfrm>
          <a:off x="1827482" y="4793784"/>
          <a:ext cx="4940424" cy="1472058"/>
        </p:xfrm>
        <a:graphic>
          <a:graphicData uri="http://schemas.openxmlformats.org/drawingml/2006/table">
            <a:tbl>
              <a:tblPr firstRow="1" firstCol="1" bandRow="1"/>
              <a:tblGrid>
                <a:gridCol w="2682367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258057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47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200" b="1" noProof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Personas                                            Tecnologia </a:t>
                      </a:r>
                      <a:endParaRPr lang="es-ES_tradnl" sz="1200" b="0" noProof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Equipos de síntesis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Colaboradores ciudadanos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Colaboradores profesionales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Colaboradores intermediarios de evidencia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producción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publicación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usuarios de la evidencia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_tradnl" sz="100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527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IA: </a:t>
                      </a:r>
                      <a:r>
                        <a:rPr lang="es-ES_tradnl" sz="12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evaluación continua e incorporación a los flujos de trabajo</a:t>
                      </a:r>
                      <a:endParaRPr lang="es-ES_tradnl" sz="105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77838"/>
              </p:ext>
            </p:extLst>
          </p:nvPr>
        </p:nvGraphicFramePr>
        <p:xfrm>
          <a:off x="7338854" y="3048263"/>
          <a:ext cx="3712442" cy="1089660"/>
        </p:xfrm>
        <a:graphic>
          <a:graphicData uri="http://schemas.openxmlformats.org/drawingml/2006/table">
            <a:tbl>
              <a:tblPr firstRow="1" firstCol="1" bandRow="1"/>
              <a:tblGrid>
                <a:gridCol w="371244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5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Intermediarios de la evidencia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locales de apoyo al uso de la evidencia que combinan evidencia global junto con muchas formas necesarias de evidencia nacional (o local) para apoyar los procesos de asesoramiento y toma de decisiones y las plataformas de aprendizaje y mejora de manera oportuna, en función de la demanda y sensible a las consideraciones de equidad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/>
        </p:nvSpPr>
        <p:spPr>
          <a:xfrm>
            <a:off x="8193992" y="1405331"/>
            <a:ext cx="2929634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56341"/>
              </p:ext>
            </p:extLst>
          </p:nvPr>
        </p:nvGraphicFramePr>
        <p:xfrm>
          <a:off x="8283374" y="1489835"/>
          <a:ext cx="2798381" cy="944880"/>
        </p:xfrm>
        <a:graphic>
          <a:graphicData uri="http://schemas.openxmlformats.org/drawingml/2006/table">
            <a:tbl>
              <a:tblPr firstRow="1" firstCol="1" bandRow="1"/>
              <a:tblGrid>
                <a:gridCol w="2798381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Usuarios de la evidencia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Los formuladores de políticas gubernamentales, líderes organizacionales, líderes profesionales y colaboradores ciudadanos toman decisiones informadas por la mejor evidencia disponible, entre otros aportes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terms/"/>
    <ds:schemaRef ds:uri="599eec1d-e27c-4128-92a4-19001b8afe14"/>
    <ds:schemaRef ds:uri="0408fcbc-2e10-4461-bee0-724c01b46ae9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458</Words>
  <Application>Microsoft Macintosh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