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0"/>
  </p:notesMasterIdLst>
  <p:handoutMasterIdLst>
    <p:handoutMasterId r:id="rId11"/>
  </p:handoutMasterIdLst>
  <p:sldIdLst>
    <p:sldId id="1230" r:id="rId7"/>
    <p:sldId id="1174" r:id="rId8"/>
    <p:sldId id="1164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Era de ‘</a:t>
          </a:r>
          <a:r>
            <a:rPr lang="es-ES_tradnl" sz="1600" b="1" dirty="0"/>
            <a:t>poli crisis</a:t>
          </a:r>
          <a:r>
            <a:rPr lang="es-ES_tradnl" sz="1600" dirty="0"/>
            <a:t>’ que evolucionan rápidamente y de rápido desarrollo en IA, que significa que el apoyo al uso de la evidencia se necesita ahora más que nunca</a:t>
          </a:r>
          <a:endParaRPr lang="en-CA" sz="1600" dirty="0"/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b="1" noProof="0" dirty="0"/>
            <a:t>Pilotos</a:t>
          </a:r>
          <a:r>
            <a:rPr lang="es-ES_tradnl" sz="1600" noProof="0" dirty="0"/>
            <a:t> de apoyo ultra rápido al uso de la evidencia y un modelo de ‘contratista general’ están demostrando rentabilidad y contribuyendo a generar demanda</a:t>
          </a:r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Mecanismos de apoyo al uso de la evidencia cada vez más </a:t>
          </a:r>
          <a:r>
            <a:rPr lang="es-ES_tradnl" sz="1600" b="1" dirty="0"/>
            <a:t>alineados</a:t>
          </a:r>
          <a:r>
            <a:rPr lang="es-ES_tradnl" sz="1600" dirty="0"/>
            <a:t> </a:t>
          </a:r>
          <a:r>
            <a:rPr lang="es-ES_tradnl" sz="1600" b="0" dirty="0"/>
            <a:t>tanto hacia ‘arriba’, hacia los procesos de asesoramiento y toma de decisiones, como hacia ‘afuera’, hacia plataformas de aprendizaje y mejora</a:t>
          </a:r>
          <a:endParaRPr lang="en-CA" sz="1600" b="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Están surgiendo </a:t>
          </a:r>
          <a:r>
            <a:rPr lang="es-ES_tradnl" sz="1600" b="0" dirty="0"/>
            <a:t>colaboraciones</a:t>
          </a:r>
          <a:r>
            <a:rPr lang="es-ES_tradnl" sz="1600" b="1" dirty="0"/>
            <a:t> entre países </a:t>
          </a:r>
          <a:r>
            <a:rPr lang="es-ES_tradnl" sz="1600" b="0" dirty="0"/>
            <a:t>de apoyo al uso de la evidencia </a:t>
          </a:r>
          <a:r>
            <a:rPr lang="es-ES_tradnl" sz="1600" dirty="0"/>
            <a:t>en sectores clave como educación, desarrollo y salud</a:t>
          </a:r>
          <a:endParaRPr lang="en-CA" sz="16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b="0" dirty="0"/>
            <a:t>Colaboraciones </a:t>
          </a:r>
          <a:r>
            <a:rPr lang="es-ES_tradnl" sz="1600" b="1" dirty="0"/>
            <a:t>entre formas de evidencia</a:t>
          </a:r>
          <a:r>
            <a:rPr lang="es-ES_tradnl" sz="1600" dirty="0"/>
            <a:t> también están surgiendo, como aquellas en evaluación y síntesis de evidencia</a:t>
          </a:r>
          <a:endParaRPr lang="en-CA" sz="16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Las evaluaciones rápidas de sistemas de apoyo al uso de la evidencia nos están señalando el </a:t>
          </a:r>
          <a:r>
            <a:rPr lang="es-ES_tradnl" sz="1600" b="1" dirty="0"/>
            <a:t>terreno fértil </a:t>
          </a:r>
          <a:r>
            <a:rPr lang="es-ES_tradnl" sz="1600" b="0" dirty="0"/>
            <a:t>donde necesitamos ‘plantar más semillas’</a:t>
          </a:r>
          <a:endParaRPr lang="en-CA" sz="1600" b="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Era de ‘</a:t>
          </a:r>
          <a:r>
            <a:rPr lang="es-ES_tradnl" sz="1600" b="1" kern="1200" dirty="0"/>
            <a:t>poli crisis</a:t>
          </a:r>
          <a:r>
            <a:rPr lang="es-ES_tradnl" sz="1600" kern="1200" dirty="0"/>
            <a:t>’ que evolucionan rápidamente y de rápido desarrollo en IA, que significa que el apoyo al uso de la evidencia se necesita ahora más que nunca</a:t>
          </a:r>
          <a:endParaRPr lang="en-CA" sz="1600" kern="1200" dirty="0"/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Pilotos</a:t>
          </a:r>
          <a:r>
            <a:rPr lang="es-ES_tradnl" sz="1600" kern="1200" noProof="0" dirty="0"/>
            <a:t> de apoyo ultra rápido al uso de la evidencia y un modelo de ‘contratista general’ están demostrando rentabilidad y contribuyendo a generar demanda</a:t>
          </a:r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66415" y="161769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Mecanismos de apoyo al uso de la evidencia cada vez más </a:t>
          </a:r>
          <a:r>
            <a:rPr lang="es-ES_tradnl" sz="1600" b="1" kern="1200" dirty="0"/>
            <a:t>alineados</a:t>
          </a:r>
          <a:r>
            <a:rPr lang="es-ES_tradnl" sz="1600" kern="1200" dirty="0"/>
            <a:t> </a:t>
          </a:r>
          <a:r>
            <a:rPr lang="es-ES_tradnl" sz="1600" b="0" kern="1200" dirty="0"/>
            <a:t>tanto hacia ‘arriba’, hacia los procesos de asesoramiento y toma de decisiones, como hacia ‘afuera’, hacia plataformas de aprendizaje y mejora</a:t>
          </a:r>
          <a:endParaRPr lang="en-CA" sz="1600" b="0" kern="1200" dirty="0"/>
        </a:p>
      </dsp:txBody>
      <dsp:txXfrm rot="10800000">
        <a:off x="2727783" y="1617692"/>
        <a:ext cx="9387025" cy="645474"/>
      </dsp:txXfrm>
    </dsp:sp>
    <dsp:sp modelId="{95035AFB-1917-584D-A0D1-DB2633A1A33B}">
      <dsp:nvSpPr>
        <dsp:cNvPr id="0" name=""/>
        <dsp:cNvSpPr/>
      </dsp:nvSpPr>
      <dsp:spPr>
        <a:xfrm>
          <a:off x="2243677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Están surgiendo </a:t>
          </a:r>
          <a:r>
            <a:rPr lang="es-ES_tradnl" sz="1600" b="0" kern="1200" dirty="0"/>
            <a:t>colaboraciones</a:t>
          </a:r>
          <a:r>
            <a:rPr lang="es-ES_tradnl" sz="1600" b="1" kern="1200" dirty="0"/>
            <a:t> entre países </a:t>
          </a:r>
          <a:r>
            <a:rPr lang="es-ES_tradnl" sz="1600" b="0" kern="1200" dirty="0"/>
            <a:t>de apoyo al uso de la evidencia </a:t>
          </a:r>
          <a:r>
            <a:rPr lang="es-ES_tradnl" sz="1600" kern="1200" dirty="0"/>
            <a:t>en sectores clave como educación, desarrollo y salud</a:t>
          </a:r>
          <a:endParaRPr lang="en-CA" sz="1600" kern="1200" dirty="0"/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Colaboraciones </a:t>
          </a:r>
          <a:r>
            <a:rPr lang="es-ES_tradnl" sz="1600" b="1" kern="1200" dirty="0"/>
            <a:t>entre formas de evidencia</a:t>
          </a:r>
          <a:r>
            <a:rPr lang="es-ES_tradnl" sz="1600" kern="1200" dirty="0"/>
            <a:t> también están surgiendo, como aquellas en evaluación y síntesis de evidencia</a:t>
          </a:r>
          <a:endParaRPr lang="en-CA" sz="1600" kern="1200" dirty="0"/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Las evaluaciones rápidas de sistemas de apoyo al uso de la evidencia nos están señalando el </a:t>
          </a:r>
          <a:r>
            <a:rPr lang="es-ES_tradnl" sz="1600" b="1" kern="1200" dirty="0"/>
            <a:t>terreno fértil </a:t>
          </a:r>
          <a:r>
            <a:rPr lang="es-ES_tradnl" sz="1600" b="0" kern="1200" dirty="0"/>
            <a:t>donde necesitamos ‘plantar más semillas’</a:t>
          </a:r>
          <a:endParaRPr lang="en-CA" sz="1600" b="0" kern="1200" dirty="0"/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48.emf"/><Relationship Id="rId26" Type="http://schemas.openxmlformats.org/officeDocument/2006/relationships/image" Target="../media/image56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sv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24" Type="http://schemas.openxmlformats.org/officeDocument/2006/relationships/image" Target="../media/image54.svg"/><Relationship Id="rId32" Type="http://schemas.openxmlformats.org/officeDocument/2006/relationships/image" Target="../media/image62.sv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23" Type="http://schemas.openxmlformats.org/officeDocument/2006/relationships/image" Target="../media/image53.png"/><Relationship Id="rId28" Type="http://schemas.openxmlformats.org/officeDocument/2006/relationships/image" Target="../media/image58.sv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svg"/><Relationship Id="rId27" Type="http://schemas.openxmlformats.org/officeDocument/2006/relationships/image" Target="../media/image57.png"/><Relationship Id="rId30" Type="http://schemas.openxmlformats.org/officeDocument/2006/relationships/image" Target="../media/image60.svg"/><Relationship Id="rId8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459244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es-ES_tradnl" kern="0" dirty="0">
                <a:latin typeface="Arial"/>
                <a:cs typeface="Arial" panose="020B0604020202020204" pitchFamily="34" charset="0"/>
              </a:rPr>
              <a:t>eñales de que se está generando impulso en la prioridad de implementación 1: 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</a:rPr>
              <a:t>Formalizar y fortalecer los sistemas locales de apoyo al uso de la evidencia</a:t>
            </a:r>
            <a:r>
              <a:rPr lang="es-CO" kern="0" dirty="0">
                <a:latin typeface="Arial"/>
                <a:cs typeface="Arial" panose="020B0604020202020204" pitchFamily="34" charset="0"/>
              </a:rPr>
              <a:t> </a:t>
            </a:r>
            <a:endParaRPr lang="es-ES_tradnl" kern="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543421"/>
              </p:ext>
            </p:extLst>
          </p:nvPr>
        </p:nvGraphicFramePr>
        <p:xfrm>
          <a:off x="-891857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313688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313687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313687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313687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313687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313687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277190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07157"/>
              </p:ext>
            </p:extLst>
          </p:nvPr>
        </p:nvGraphicFramePr>
        <p:xfrm>
          <a:off x="2542438" y="1364804"/>
          <a:ext cx="6761050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676105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Estructuras y procesos del lado de la demanda de evidencia 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para: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incorporar evidencia en procesos rutinarios de asesoramiento y toma de decisiones y en plataformas de aprendizaje y mejora (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facilitadores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); 2) construir y sostener una 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cultura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de evidencia; 3) fortalecer la 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capacidad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para el uso de evidencia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17539"/>
            <a:ext cx="7275483" cy="2264742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s-ES_tradnl" dirty="0">
                <a:solidFill>
                  <a:schemeClr val="tx1"/>
                </a:solidFill>
              </a:rPr>
              <a:t>Sistema de apoyo al uso de la evidencia</a:t>
            </a:r>
            <a:endParaRPr lang="es-ES_tradnl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47655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54596"/>
              </p:ext>
            </p:extLst>
          </p:nvPr>
        </p:nvGraphicFramePr>
        <p:xfrm>
          <a:off x="2907671" y="2581187"/>
          <a:ext cx="6101540" cy="143646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priorizacion </a:t>
                      </a:r>
                      <a:r>
                        <a:rPr lang="es-ES_tradnl" sz="1100" b="1" kern="1200" noProof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de la demanda de evidencia</a:t>
                      </a:r>
                      <a:br>
                        <a:rPr lang="es-ES_tradnl" sz="1100" b="1" noProof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1" i="0" noProof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s-ES_tradnl" sz="1050" noProof="0"/>
                        <a:t>(análisis del horizonte y priorización de preguntas)</a:t>
                      </a:r>
                      <a:endParaRPr lang="es-ES_tradnl" sz="1050" b="0" i="0" noProof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noProof="0" dirty="0"/>
                        <a:t>Solicitudes de ventanilla única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noProof="0" dirty="0"/>
                        <a:t>(cuando son preguntas complejas)</a:t>
                      </a:r>
                      <a:endParaRPr lang="es-ES_tradnl" sz="900" b="1" i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</a:t>
                      </a: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Respuestas integradas alineadas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con los procesos de toma 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decisiones</a:t>
                      </a:r>
                      <a:endParaRPr lang="es-ES_tradnl" sz="1000" b="0" i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</a:t>
                      </a:r>
                      <a:r>
                        <a:rPr lang="es-ES_tradnl" sz="11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</a:t>
                      </a:r>
                      <a:r>
                        <a:rPr lang="es-ES_tradnl" sz="11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oordinación de la oferta de evidencia</a:t>
                      </a:r>
                      <a:b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1" i="0" noProof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(apoyo ultra rápido al uso de la evidencia para reunir las formas de evidencia </a:t>
                      </a:r>
                      <a:r>
                        <a:rPr lang="es-ES_tradnl" sz="1050" b="0" i="0" u="sng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existentes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y un modelo de ‘contratista general’ que une </a:t>
                      </a:r>
                      <a:r>
                        <a:rPr lang="es-ES_tradnl" sz="1050" b="0" i="0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los diferentes tipos de evidencia para construir </a:t>
                      </a:r>
                      <a:r>
                        <a:rPr lang="es-ES_tradnl" sz="1050" b="0" i="0" u="sng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nueva</a:t>
                      </a:r>
                      <a:r>
                        <a:rPr lang="es-ES_tradnl" sz="1050" b="0" i="0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evidencia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</a:t>
                      </a:r>
                      <a:endParaRPr lang="es-ES_tradnl" sz="1050" b="0" i="0" kern="120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361699" y="4556183"/>
            <a:ext cx="5196085" cy="2172447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49745"/>
              </p:ext>
            </p:extLst>
          </p:nvPr>
        </p:nvGraphicFramePr>
        <p:xfrm>
          <a:off x="2531613" y="4642535"/>
          <a:ext cx="4836053" cy="2113355"/>
        </p:xfrm>
        <a:graphic>
          <a:graphicData uri="http://schemas.openxmlformats.org/drawingml/2006/table">
            <a:tbl>
              <a:tblPr firstRow="1" firstCol="1" bandRow="1"/>
              <a:tblGrid>
                <a:gridCol w="262570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210353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4932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de apoyo al uso de la evidencia oportunas y en función de la demanda</a:t>
                      </a:r>
                      <a:b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enfocadas en una forma específica de evidencia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96813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Analítica de datos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Modelamiento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Evaluaciones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Investigación de comportamiento/de implementación 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Métodos cualitativos</a:t>
                      </a:r>
                      <a:endParaRPr lang="es-ES_tradnl" sz="1000" b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Síntesis de evidencia (contextualizadas) 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Evaluación de tecnologías/análisis de costo efectividad  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Guías</a:t>
                      </a:r>
                      <a:endParaRPr lang="es-ES_tradnl" sz="1000" b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6960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enfocadas en sectores específicos (y muchas formas de evidencia)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Acción por el cambio climático</a:t>
                      </a:r>
                      <a:endParaRPr lang="es-ES_tradnl" sz="100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Educación, salud, seguridad pública, servicios sociales,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Desarrollo internacional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71058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186216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29377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833078" y="5099595"/>
            <a:ext cx="1658304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21227"/>
              </p:ext>
            </p:extLst>
          </p:nvPr>
        </p:nvGraphicFramePr>
        <p:xfrm>
          <a:off x="7941928" y="5171875"/>
          <a:ext cx="1465427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1465427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Arquitectura global de evidencia</a:t>
                      </a:r>
                      <a:endParaRPr lang="en-CA" sz="1200" b="1" kern="120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dirty="0"/>
                        <a:t>síntesis de evidencia vivas</a:t>
                      </a:r>
                      <a:endParaRPr lang="en-CA" sz="105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04824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8386"/>
              </p:ext>
            </p:extLst>
          </p:nvPr>
        </p:nvGraphicFramePr>
        <p:xfrm>
          <a:off x="200503" y="5284822"/>
          <a:ext cx="1842709" cy="96854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_tradnl" sz="1050" b="0" kern="120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Analítica de datos</a:t>
                      </a:r>
                      <a:endParaRPr lang="es-ES_tradnl" sz="1050" b="0" noProof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050" b="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Evaluación</a:t>
                      </a:r>
                      <a:endParaRPr lang="es-ES_tradnl" sz="1050" b="0" noProof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221775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_tradnl" sz="1050" b="0" kern="120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96599"/>
              </p:ext>
            </p:extLst>
          </p:nvPr>
        </p:nvGraphicFramePr>
        <p:xfrm>
          <a:off x="4842864" y="2793242"/>
          <a:ext cx="2186639" cy="1719247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536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Modelamiento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s-CO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Guías</a:t>
                      </a:r>
                      <a:endParaRPr kumimoji="0" lang="en-CA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5477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21779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s-CO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de tecnologías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CA" sz="105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72993"/>
              </p:ext>
            </p:extLst>
          </p:nvPr>
        </p:nvGraphicFramePr>
        <p:xfrm>
          <a:off x="4790159" y="5350963"/>
          <a:ext cx="2474655" cy="1203970"/>
        </p:xfrm>
        <a:graphic>
          <a:graphicData uri="http://schemas.openxmlformats.org/drawingml/2006/table">
            <a:tbl>
              <a:tblPr firstRow="1" firstCol="1" bandRow="1"/>
              <a:tblGrid>
                <a:gridCol w="41964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2055012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CA" sz="100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Investigación de</a:t>
                      </a:r>
                    </a:p>
                    <a:p>
                      <a:pPr lvl="0" algn="l"/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comportamiento/ de</a:t>
                      </a:r>
                    </a:p>
                    <a:p>
                      <a:pPr lvl="0" algn="l"/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Implementación</a:t>
                      </a:r>
                      <a:endParaRPr lang="en-CA" sz="100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0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46372"/>
              </p:ext>
            </p:extLst>
          </p:nvPr>
        </p:nvGraphicFramePr>
        <p:xfrm>
          <a:off x="182284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Analítica de datos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Modelamiento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P</a:t>
            </a: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osibles ingredientes en productos de evidencia oportunos, en función de la demanda y sensible a las consideraciones </a:t>
            </a:r>
            <a:r>
              <a:rPr lang="es-ES_tradnl" ker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de equidad</a:t>
            </a:r>
            <a:endParaRPr kumimoji="0" lang="es-ES_tradnl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-40243" y="2270970"/>
            <a:ext cx="204439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Entender un problema y sus causas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632133" y="2273369"/>
            <a:ext cx="183262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Seleccionar una opción para abordar el problema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649367" y="4825270"/>
            <a:ext cx="2099688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Identificar consideraciones de implementación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87099" y="4768385"/>
            <a:ext cx="2035347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Monitorización de la implementación y evaluación de impactos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293650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Escaneo del horizonte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aprovechar el trabajo de previsión realizado a nivel nacional y global)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45665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dirty="0">
                <a:latin typeface="Arial" panose="020B0604020202020204" pitchFamily="34" charset="0"/>
                <a:cs typeface="Arial" panose="020B0604020202020204" pitchFamily="34" charset="0"/>
              </a:rPr>
              <a:t>Resumen de entrevistas con informantes clave </a:t>
            </a:r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(para aprovechar experiencias enriquecedoras) </a:t>
            </a:r>
            <a:r>
              <a:rPr lang="es-ES_tradnl" sz="900" b="1" dirty="0">
                <a:latin typeface="Arial" panose="020B0604020202020204" pitchFamily="34" charset="0"/>
                <a:cs typeface="Arial" panose="020B0604020202020204" pitchFamily="34" charset="0"/>
              </a:rPr>
              <a:t>e investigación de opinión pública</a:t>
            </a:r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 (para captar opiniones)</a:t>
            </a:r>
            <a:endParaRPr kumimoji="0" lang="es-ES_tradnl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803104"/>
            <a:ext cx="2145664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Resumen de los procesos deliberativos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involucrar a los ciudadanos y las partes interesadas en la resolución colectiva de problemas) y en general la </a:t>
            </a: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participación de las partes interesadas</a:t>
            </a:r>
            <a:endParaRPr kumimoji="0" lang="es-ES_tradnl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Síntesis de evidencia,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idealmente vivas (lo que se ha aprendido en todo el mundo, incluido cómo varía según los grupos y contextos)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19416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Escaneo jurisdiccional </a:t>
            </a:r>
            <a:r>
              <a:rPr kumimoji="0" lang="es-ES_tradnl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(para documentar políticas, prácticas, experiencias y evaluaciones de lo que se ha intentado en partes del país y en otros países)</a:t>
            </a:r>
            <a:endParaRPr kumimoji="0" lang="es-ES_tradnl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2000420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>
                <a:latin typeface="Arial" panose="020B0604020202020204" pitchFamily="34" charset="0"/>
                <a:cs typeface="Arial" panose="020B0604020202020204" pitchFamily="34" charset="0"/>
              </a:rPr>
              <a:t>Evidencia local</a:t>
            </a:r>
            <a:endParaRPr kumimoji="0" lang="es-ES_tradnl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Evidencia global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285631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Otros tipos de información 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1046746" y="1682644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(por paso en el ciclo de toma de decisiones, cualquiera de los cuales podría ser el foco de una síntesis de evidencia contextualizada)</a:t>
              </a:r>
              <a:endParaRPr kumimoji="0" lang="es-ES_trad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5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(cada uno para uno o más pasos en el ciclo de toma de decisiones)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Evidencia emergente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(lo que se está aprendiendo en todo el mundo a medida que la evidencia evoluciona rápidamente)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0408fcbc-2e10-4461-bee0-724c01b46ae9"/>
    <ds:schemaRef ds:uri="http://schemas.openxmlformats.org/package/2006/metadata/core-properties"/>
    <ds:schemaRef ds:uri="http://schemas.microsoft.com/office/infopath/2007/PartnerControls"/>
    <ds:schemaRef ds:uri="599eec1d-e27c-4128-92a4-19001b8afe1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717</Words>
  <Application>Microsoft Macintosh PowerPoint</Application>
  <PresentationFormat>Widescreen</PresentationFormat>
  <Paragraphs>75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  <vt:lpstr>PowerPoint Presentation</vt:lpstr>
      <vt:lpstr>Posibles ingredientes en productos de evidencia oportunos, en función de la demanda y sensible a las consideraciones de equidad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