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4778573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8386"/>
              </p:ext>
            </p:extLst>
          </p:nvPr>
        </p:nvGraphicFramePr>
        <p:xfrm>
          <a:off x="200503" y="5284822"/>
          <a:ext cx="1842709" cy="96854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050" b="0" noProof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Evaluación</a:t>
                      </a:r>
                      <a:endParaRPr lang="es-ES_tradnl" sz="1050" b="0" noProof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221775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_tradnl" sz="1050" b="0" kern="1200" noProof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96599"/>
              </p:ext>
            </p:extLst>
          </p:nvPr>
        </p:nvGraphicFramePr>
        <p:xfrm>
          <a:off x="4842864" y="2793242"/>
          <a:ext cx="2186639" cy="1719247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536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Guías</a:t>
                      </a:r>
                      <a:endParaRPr kumimoji="0" lang="en-CA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5477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21779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s-CO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 tecnologías</a:t>
                      </a:r>
                      <a:r>
                        <a:rPr lang="es-CO" sz="105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CA" sz="105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72993"/>
              </p:ext>
            </p:extLst>
          </p:nvPr>
        </p:nvGraphicFramePr>
        <p:xfrm>
          <a:off x="4790159" y="5350963"/>
          <a:ext cx="2474655" cy="1203970"/>
        </p:xfrm>
        <a:graphic>
          <a:graphicData uri="http://schemas.openxmlformats.org/drawingml/2006/table">
            <a:tbl>
              <a:tblPr firstRow="1" firstCol="1" bandRow="1"/>
              <a:tblGrid>
                <a:gridCol w="41964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2055012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CA" sz="100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Investigación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comportamiento/ de</a:t>
                      </a:r>
                    </a:p>
                    <a:p>
                      <a:pPr lvl="0" algn="l"/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Implementación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CO" sz="1000" b="0" kern="120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00" b="0" kern="120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46372"/>
              </p:ext>
            </p:extLst>
          </p:nvPr>
        </p:nvGraphicFramePr>
        <p:xfrm>
          <a:off x="182284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Analítica de datos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Modelamiento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Métodos cualitativos</a:t>
                      </a:r>
                      <a:endParaRPr lang="en-CA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</a:t>
            </a: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osibles ingredientes en productos de evidencia oportunos, en función de la demanda y sensible a las consideraciones </a:t>
            </a:r>
            <a:r>
              <a:rPr lang="es-ES_tradnl" ker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de equidad</a:t>
            </a:r>
            <a:endParaRPr kumimoji="0" lang="es-ES_tradnl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-40243" y="2270970"/>
            <a:ext cx="204439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Entender un problema y sus causas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632133" y="2273369"/>
            <a:ext cx="183262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Seleccionar una opción para abordar el problema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649367" y="4825270"/>
            <a:ext cx="209968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Identificar consideraciones de implementación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87099" y="4768385"/>
            <a:ext cx="2035347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Monitorización de la implementación y evaluación de impactos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Escaneo del horizonte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aprovechar el trabajo de previsión realizado a nivel nacional y global)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45665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Resumen de entrevistas con informantes clave 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(para aprovechar experiencias enriquecedoras) </a:t>
            </a: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e investigación de opinión pública</a:t>
            </a:r>
            <a:r>
              <a:rPr lang="es-ES_tradnl" sz="900" dirty="0">
                <a:latin typeface="Arial" panose="020B0604020202020204" pitchFamily="34" charset="0"/>
                <a:cs typeface="Arial" panose="020B0604020202020204" pitchFamily="34" charset="0"/>
              </a:rPr>
              <a:t> (para captar opiniones)</a:t>
            </a:r>
            <a:endParaRPr kumimoji="0" lang="es-ES_tradn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803104"/>
            <a:ext cx="2145664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de los procesos deliberativos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(para involucrar a los ciudadanos y las partes interesadas en la resolución colectiva de problemas) y en general la </a:t>
            </a: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 de las partes interesadas</a:t>
            </a:r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Síntesis de evidencia,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idealmente vivas (lo que se ha aprendido en todo el mundo, incluido cómo varía según los grupos y contextos)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194160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Escaneo jurisdiccional </a:t>
            </a:r>
            <a:r>
              <a:rPr kumimoji="0" lang="es-ES_tradnl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(para documentar políticas, prácticas, experiencias y evaluaciones de lo que se ha intentado en partes del país y en otros países)</a:t>
            </a:r>
            <a:endParaRPr kumimoji="0" lang="es-ES_tradnl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2000420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>
                <a:latin typeface="Arial" panose="020B0604020202020204" pitchFamily="34" charset="0"/>
                <a:cs typeface="Arial" panose="020B0604020202020204" pitchFamily="34" charset="0"/>
              </a:rPr>
              <a:t>Evidencia local</a:t>
            </a:r>
            <a:endParaRPr kumimoji="0" lang="es-ES_tradnl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Evidencia global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Otros tipos de información 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(por paso en el ciclo de toma de decisiones, cualquiera de los cuales podría ser el foco de una síntesis de evidencia contextualizada)</a:t>
              </a:r>
              <a:endParaRPr kumimoji="0" lang="es-ES_trad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(cada uno para uno o más pasos en el ciclo de toma de decisiones)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Evidencia emergente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(lo que se está aprendiendo en todo el mundo a medida que la evidencia evoluciona rápidamente)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599eec1d-e27c-4128-92a4-19001b8afe14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32196</TotalTime>
  <Words>282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Posibles ingredientes en productos de evidencia oportunos, en función de la demanda y sensible a las consideraciones de equidad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