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23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4966" autoAdjust="0"/>
  </p:normalViewPr>
  <p:slideViewPr>
    <p:cSldViewPr snapToGrid="0" snapToObjects="1">
      <p:cViewPr varScale="1">
        <p:scale>
          <a:sx n="121" d="100"/>
          <a:sy n="121" d="100"/>
        </p:scale>
        <p:origin x="1360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2/27/24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emf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emf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4D9C-A647-C8D2-387C-6D254416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200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s-ES_tradnl" sz="2200" dirty="0">
                <a:latin typeface="Arial" panose="020B0604020202020204" pitchFamily="34" charset="0"/>
                <a:cs typeface="Arial" panose="020B0604020202020204" pitchFamily="34" charset="0"/>
              </a:rPr>
              <a:t>e está generando impulso para una mejora significativa en cada prioridad de implementación y, en general, en cómo usamos la evidencia para abordar los retos sociales</a:t>
            </a:r>
            <a:r>
              <a:rPr lang="es-CO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8B8EA0-BD45-E9CD-A458-3959AC255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F41BF6-025E-C3BA-EF2C-B03D5CB06B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7052186" y="1908061"/>
            <a:ext cx="4698869" cy="8609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A681E8D-F707-FB84-142F-B9398FFF1168}"/>
              </a:ext>
            </a:extLst>
          </p:cNvPr>
          <p:cNvGrpSpPr/>
          <p:nvPr/>
        </p:nvGrpSpPr>
        <p:grpSpPr>
          <a:xfrm>
            <a:off x="7096192" y="1911874"/>
            <a:ext cx="810042" cy="828000"/>
            <a:chOff x="6046400" y="1267766"/>
            <a:chExt cx="867191" cy="86719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CDCAC40-A736-3639-F5C7-9C29A199FF6B}"/>
                </a:ext>
              </a:extLst>
            </p:cNvPr>
            <p:cNvSpPr/>
            <p:nvPr/>
          </p:nvSpPr>
          <p:spPr>
            <a:xfrm>
              <a:off x="6070865" y="1304422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1217CAC8-AE5D-DC77-F95E-1E6E922D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6400" y="1267766"/>
              <a:ext cx="867191" cy="867191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D14A3C9-D9B3-DA25-ACDD-FBD812F2D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7591386" y="2966523"/>
            <a:ext cx="3967522" cy="8609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891BF2F-4E34-5D39-858B-F52AE9792878}"/>
              </a:ext>
            </a:extLst>
          </p:cNvPr>
          <p:cNvGrpSpPr/>
          <p:nvPr/>
        </p:nvGrpSpPr>
        <p:grpSpPr>
          <a:xfrm>
            <a:off x="7153355" y="2996542"/>
            <a:ext cx="808287" cy="826206"/>
            <a:chOff x="6914218" y="2244051"/>
            <a:chExt cx="865312" cy="8653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477C603-B217-D791-25BF-E6689F25F5A5}"/>
                </a:ext>
              </a:extLst>
            </p:cNvPr>
            <p:cNvSpPr/>
            <p:nvPr/>
          </p:nvSpPr>
          <p:spPr>
            <a:xfrm>
              <a:off x="6948455" y="2282949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1F3399E-D8BB-2A8A-2AE5-3278F5538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4218" y="2244051"/>
              <a:ext cx="865312" cy="86531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10AF077-8265-AE06-8857-4525B242605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7591385" y="4078043"/>
            <a:ext cx="3967522" cy="8609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490075C-0FD4-81B7-AAF5-9FAB8BE42DFA}"/>
              </a:ext>
            </a:extLst>
          </p:cNvPr>
          <p:cNvGrpSpPr/>
          <p:nvPr/>
        </p:nvGrpSpPr>
        <p:grpSpPr>
          <a:xfrm>
            <a:off x="7157016" y="4050279"/>
            <a:ext cx="808287" cy="826206"/>
            <a:chOff x="5827319" y="2975790"/>
            <a:chExt cx="865312" cy="86531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B5EEACE-AFC1-B2AB-E86E-F51F7DF4C279}"/>
                </a:ext>
              </a:extLst>
            </p:cNvPr>
            <p:cNvSpPr/>
            <p:nvPr/>
          </p:nvSpPr>
          <p:spPr>
            <a:xfrm>
              <a:off x="5863975" y="3012446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1ABB16E1-402A-6811-A327-3A6672906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7319" y="2975790"/>
              <a:ext cx="865312" cy="865312"/>
            </a:xfrm>
            <a:prstGeom prst="rect">
              <a:avLst/>
            </a:prstGeom>
          </p:spPr>
        </p:pic>
      </p:grpSp>
      <p:pic>
        <p:nvPicPr>
          <p:cNvPr id="19" name="Picture 1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B3573C4-6A06-BA37-ADA1-B7199FE55DF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90" y="2046187"/>
            <a:ext cx="2099302" cy="2725288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254776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A342B-0F22-4089-9B60-496D0E0CC8E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845" y="2052094"/>
            <a:ext cx="2099302" cy="2719381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254776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CFAB72-B7BA-14B6-45DB-422BD62C58EA}"/>
              </a:ext>
            </a:extLst>
          </p:cNvPr>
          <p:cNvSpPr txBox="1"/>
          <p:nvPr/>
        </p:nvSpPr>
        <p:spPr>
          <a:xfrm>
            <a:off x="6557982" y="2045417"/>
            <a:ext cx="500092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lang="es-CO" sz="15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Formalizar y fortalecer sistemas locales de apoyo al uso de la evidencia</a:t>
            </a:r>
            <a:endParaRPr lang="en-US" sz="15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64A146-EF2A-DB39-367A-C29937AF2B20}"/>
              </a:ext>
            </a:extLst>
          </p:cNvPr>
          <p:cNvSpPr txBox="1"/>
          <p:nvPr/>
        </p:nvSpPr>
        <p:spPr>
          <a:xfrm>
            <a:off x="6618805" y="3107920"/>
            <a:ext cx="49401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lang="es-CO" sz="15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 e impulsar la arquitectura global de la evidencia</a:t>
            </a:r>
            <a:endParaRPr lang="en-US" sz="15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EB3B43-E842-9014-5A84-EB1BF26FD822}"/>
              </a:ext>
            </a:extLst>
          </p:cNvPr>
          <p:cNvSpPr txBox="1"/>
          <p:nvPr/>
        </p:nvSpPr>
        <p:spPr>
          <a:xfrm>
            <a:off x="6618804" y="4222162"/>
            <a:ext cx="471607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lang="es-CO" sz="15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Poner la evidencia en el centro de la cotidianidad</a:t>
            </a:r>
            <a:endParaRPr lang="en-US" sz="15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36286-459F-C320-3C84-39CDE1E716B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798101" y="2065430"/>
            <a:ext cx="2099302" cy="2716743"/>
          </a:xfrm>
          <a:prstGeom prst="rect">
            <a:avLst/>
          </a:prstGeom>
          <a:ln w="12700" cap="sq" cmpd="sng">
            <a:solidFill>
              <a:srgbClr val="254776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5" name="Title 14">
            <a:extLst>
              <a:ext uri="{FF2B5EF4-FFF2-40B4-BE49-F238E27FC236}">
                <a16:creationId xmlns:a16="http://schemas.microsoft.com/office/drawing/2014/main" id="{B7E17A6A-F2C8-1734-7113-A475BEA6C7EC}"/>
              </a:ext>
            </a:extLst>
          </p:cNvPr>
          <p:cNvSpPr txBox="1">
            <a:spLocks/>
          </p:cNvSpPr>
          <p:nvPr/>
        </p:nvSpPr>
        <p:spPr>
          <a:xfrm>
            <a:off x="377381" y="1469272"/>
            <a:ext cx="2099302" cy="64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s-ES_tradnl" sz="2000" kern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Reporte</a:t>
            </a:r>
            <a:endParaRPr lang="es-ES_tradnl" sz="1050" kern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419635BC-236F-BB62-66B5-51AA9ECA31DA}"/>
              </a:ext>
            </a:extLst>
          </p:cNvPr>
          <p:cNvSpPr txBox="1">
            <a:spLocks/>
          </p:cNvSpPr>
          <p:nvPr/>
        </p:nvSpPr>
        <p:spPr>
          <a:xfrm>
            <a:off x="2589805" y="1467339"/>
            <a:ext cx="2099302" cy="64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s-ES_tradnl" sz="20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Actualización 2023</a:t>
            </a:r>
            <a:endParaRPr lang="es-ES_tradnl" sz="105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4" name="Title 14">
            <a:extLst>
              <a:ext uri="{FF2B5EF4-FFF2-40B4-BE49-F238E27FC236}">
                <a16:creationId xmlns:a16="http://schemas.microsoft.com/office/drawing/2014/main" id="{4E408EDA-BCA9-0E7A-1920-2AABC3AF4823}"/>
              </a:ext>
            </a:extLst>
          </p:cNvPr>
          <p:cNvSpPr txBox="1">
            <a:spLocks/>
          </p:cNvSpPr>
          <p:nvPr/>
        </p:nvSpPr>
        <p:spPr>
          <a:xfrm>
            <a:off x="4820954" y="1467339"/>
            <a:ext cx="2099302" cy="64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s-ES_tradnl" sz="20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Actualización 2024</a:t>
            </a:r>
            <a:endParaRPr lang="es-ES_tradnl" sz="105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988C33-5FA9-AA94-5F2F-67AEA90E9CB5}"/>
              </a:ext>
            </a:extLst>
          </p:cNvPr>
          <p:cNvSpPr txBox="1"/>
          <p:nvPr/>
        </p:nvSpPr>
        <p:spPr>
          <a:xfrm>
            <a:off x="4747852" y="1468560"/>
            <a:ext cx="5891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5400" u="none" kern="0" dirty="0">
                <a:solidFill>
                  <a:srgbClr val="40B5D3"/>
                </a:solidFill>
                <a:latin typeface="Arial"/>
                <a:cs typeface="Arial" panose="020B0604020202020204" pitchFamily="34" charset="0"/>
                <a:sym typeface="Arial"/>
              </a:rPr>
              <a:t>*</a:t>
            </a:r>
            <a:endParaRPr lang="en-US" sz="5400" dirty="0">
              <a:solidFill>
                <a:srgbClr val="40B5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55034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0408fcbc-2e10-4461-bee0-724c01b46ae9"/>
    <ds:schemaRef ds:uri="599eec1d-e27c-4128-92a4-19001b8afe1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32199</TotalTime>
  <Words>65</Words>
  <Application>Microsoft Macintosh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RISE</vt:lpstr>
      <vt:lpstr>ESN-CA</vt:lpstr>
      <vt:lpstr>GCESC</vt:lpstr>
      <vt:lpstr>Se está generando impulso para una mejora significativa en cada prioridad de implementación y, en general, en cómo usamos la evidencia para abordar los retos sociales 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292</cp:revision>
  <cp:lastPrinted>2023-05-24T15:22:34Z</cp:lastPrinted>
  <dcterms:created xsi:type="dcterms:W3CDTF">2017-04-21T15:41:45Z</dcterms:created>
  <dcterms:modified xsi:type="dcterms:W3CDTF">2024-02-27T15:52:38Z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