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0AE8-DAAC-CBEF-26BE-1120122D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23AF8-84DE-F24D-FC1A-A7558CE28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955F-4DDD-A77C-1834-F4E150F558DC}"/>
              </a:ext>
            </a:extLst>
          </p:cNvPr>
          <p:cNvSpPr txBox="1"/>
          <p:nvPr/>
        </p:nvSpPr>
        <p:spPr>
          <a:xfrm>
            <a:off x="343361" y="1174808"/>
            <a:ext cx="115052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secretaria e o Conselho de Implementação continuam empenhados em trabalhar com grupos interessados em contribuir com as três prioridades de implementação. Veja como: </a:t>
            </a:r>
          </a:p>
          <a:p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	</a:t>
            </a:r>
          </a:p>
          <a:p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</a:t>
            </a:r>
          </a:p>
          <a:p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Também esperamos receber manifestações de grupos interessados em complementar o que estamos fazendo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54E58C-0B96-948F-BB3E-591E5799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43361" y="2169032"/>
            <a:ext cx="4698869" cy="8609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345D7AE-D1D4-2DC0-5F9D-67F2A721A9A9}"/>
              </a:ext>
            </a:extLst>
          </p:cNvPr>
          <p:cNvGrpSpPr/>
          <p:nvPr/>
        </p:nvGrpSpPr>
        <p:grpSpPr>
          <a:xfrm>
            <a:off x="387367" y="2172845"/>
            <a:ext cx="810042" cy="828000"/>
            <a:chOff x="6046400" y="1267766"/>
            <a:chExt cx="867191" cy="86719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85A406-95FD-4F58-48D2-4F110849B879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BE183002-1E8A-0755-6719-7AD0AF46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58C7522-5D1C-528C-B8EA-51270379F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882561" y="3227494"/>
            <a:ext cx="3967522" cy="8609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081A2AA-A402-F004-A58F-2B262487474E}"/>
              </a:ext>
            </a:extLst>
          </p:cNvPr>
          <p:cNvGrpSpPr/>
          <p:nvPr/>
        </p:nvGrpSpPr>
        <p:grpSpPr>
          <a:xfrm>
            <a:off x="444530" y="3257513"/>
            <a:ext cx="808287" cy="826206"/>
            <a:chOff x="6914218" y="2244051"/>
            <a:chExt cx="865312" cy="8653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7713B4-8BA2-A90C-028A-4CC6EC00677D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D1D9890-9952-F810-CD2D-38F8CE9CA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0F6C8B6-534F-D543-C914-263DBDBF5D9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882560" y="4339014"/>
            <a:ext cx="3743489" cy="8609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A2835E5-8C33-4A3D-276D-EBE4B1C3F4A3}"/>
              </a:ext>
            </a:extLst>
          </p:cNvPr>
          <p:cNvGrpSpPr/>
          <p:nvPr/>
        </p:nvGrpSpPr>
        <p:grpSpPr>
          <a:xfrm>
            <a:off x="448191" y="4311250"/>
            <a:ext cx="808287" cy="826206"/>
            <a:chOff x="5827319" y="2975790"/>
            <a:chExt cx="865312" cy="86531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FACC25-FF87-5465-5780-F81592B9B13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29389A20-5C9A-1B89-87E0-B63F08E2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3F82ABA-CA1D-138D-0F02-9FC1081F78C3}"/>
              </a:ext>
            </a:extLst>
          </p:cNvPr>
          <p:cNvSpPr txBox="1"/>
          <p:nvPr/>
        </p:nvSpPr>
        <p:spPr>
          <a:xfrm>
            <a:off x="-194742" y="2310917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Formalizar e fortalecer os sistemas </a:t>
            </a:r>
          </a:p>
          <a:p>
            <a:pPr marL="1396970" lvl="2">
              <a:defRPr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nacionais de suporte às evidências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73EBD-10F5-7B4E-05AA-35714596C85E}"/>
              </a:ext>
            </a:extLst>
          </p:cNvPr>
          <p:cNvSpPr txBox="1"/>
          <p:nvPr/>
        </p:nvSpPr>
        <p:spPr>
          <a:xfrm>
            <a:off x="-133920" y="3373420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Ampliar e potencializar a</a:t>
            </a:r>
          </a:p>
          <a:p>
            <a:pPr marL="1396970" lvl="2">
              <a:defRPr/>
            </a:pPr>
            <a:r>
              <a:rPr lang="pt-BR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arquitetura global de evidências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2D3E86-8918-9DED-F178-68DA84A5AA3C}"/>
              </a:ext>
            </a:extLst>
          </p:cNvPr>
          <p:cNvSpPr txBox="1"/>
          <p:nvPr/>
        </p:nvSpPr>
        <p:spPr>
          <a:xfrm>
            <a:off x="-133920" y="4487662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Colocar as evidências no centro da</a:t>
            </a:r>
          </a:p>
          <a:p>
            <a:pPr marL="1396970" lvl="2">
              <a:defRPr/>
            </a:pPr>
            <a:r>
              <a:rPr lang="pt-BR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cotidiana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AF5697-0025-BAC3-B404-CE47F641DDAB}"/>
              </a:ext>
            </a:extLst>
          </p:cNvPr>
          <p:cNvSpPr txBox="1"/>
          <p:nvPr/>
        </p:nvSpPr>
        <p:spPr>
          <a:xfrm>
            <a:off x="4626047" y="2262817"/>
            <a:ext cx="739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Conduzir ou participar de uma avaliação rápida de sistema de suporte às evidências para o seu país e encontrar maneiras de "plantar sementes em terreno fértil", o que inclui lançar pilotos de unidades ultrarrápidas de suporte às evidências e o modelo de "generalista"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61E3ED-9315-4766-49AB-6B769AFA2719}"/>
              </a:ext>
            </a:extLst>
          </p:cNvPr>
          <p:cNvSpPr txBox="1"/>
          <p:nvPr/>
        </p:nvSpPr>
        <p:spPr>
          <a:xfrm>
            <a:off x="4626048" y="3308161"/>
            <a:ext cx="7349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Incentivar financiadores e doadores – no próprio país e globalmente – a fazer parte da solução e incentivar produtores de evidências orientados para o impacto – especialmente produzindo bens públicos globais, como sínteses vivas de evidências – a trabalhar em maneiras mais coordenadas e construir conexões com mecanismos nacionais de suporte às evidências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EBBAC0-0217-BAC4-2AD4-5C4E6598F862}"/>
              </a:ext>
            </a:extLst>
          </p:cNvPr>
          <p:cNvSpPr txBox="1"/>
          <p:nvPr/>
        </p:nvSpPr>
        <p:spPr>
          <a:xfrm>
            <a:off x="4626048" y="4604440"/>
            <a:ext cx="739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Apoiar as ONGs que atendem os cidadãos e os líderes cidadãos a atuar em seu país</a:t>
            </a:r>
          </a:p>
        </p:txBody>
      </p:sp>
    </p:spTree>
    <p:extLst>
      <p:ext uri="{BB962C8B-B14F-4D97-AF65-F5344CB8AC3E}">
        <p14:creationId xmlns:p14="http://schemas.microsoft.com/office/powerpoint/2010/main" val="415390662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99eec1d-e27c-4128-92a4-19001b8afe14"/>
    <ds:schemaRef ds:uri="0408fcbc-2e10-4461-bee0-724c01b46ae9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201</Words>
  <Application>Microsoft Macintosh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Garamond</vt:lpstr>
      <vt:lpstr>Wingdings</vt:lpstr>
      <vt:lpstr>RISE</vt:lpstr>
      <vt:lpstr>ESN-CA</vt:lpstr>
      <vt:lpstr>GCESC</vt:lpstr>
      <vt:lpstr>Conclusão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