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1230" r:id="rId7"/>
    <p:sldId id="1174" r:id="rId8"/>
    <p:sldId id="1164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Uma era de "</a:t>
          </a:r>
          <a:r>
            <a:rPr lang="pt-BR" sz="1800" b="1" noProof="0" dirty="0" err="1"/>
            <a:t>policrises</a:t>
          </a:r>
          <a:r>
            <a:rPr lang="pt-BR" sz="1800" noProof="0" dirty="0"/>
            <a:t>" em rápida evolução e IA em rápido desenvolvimento significa que um suporte às evidências será necessário agora mais do que nunca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b="1" noProof="0" dirty="0"/>
            <a:t>Pilotos</a:t>
          </a:r>
          <a:r>
            <a:rPr lang="pt-BR" sz="1800" noProof="0" dirty="0"/>
            <a:t> de unidades ultrarrápidas de suporte às evidências e um modelo de "generalista" estão demonstrando relação custo-benefício e criando demanda</a:t>
          </a:r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Mecanismos de suporte às evidências cada vez mais </a:t>
          </a:r>
          <a:r>
            <a:rPr lang="pt-BR" sz="1800" b="1" noProof="0" dirty="0"/>
            <a:t>alinhados </a:t>
          </a:r>
          <a:r>
            <a:rPr lang="pt-BR" sz="1800" noProof="0" dirty="0"/>
            <a:t>"para cima" com processos consultivos e de tomada de decisão e "para fora" com plataformas de aprendizado e melhoria</a:t>
          </a:r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Estão surgindo colaborações de suporte às evidências </a:t>
          </a:r>
          <a:r>
            <a:rPr lang="pt-BR" sz="1800" b="1" noProof="0" dirty="0"/>
            <a:t>entre países</a:t>
          </a:r>
          <a:r>
            <a:rPr lang="pt-BR" sz="1800" noProof="0" dirty="0"/>
            <a:t> em setores-chave, como educação, desenvolvimento e saúde</a:t>
          </a:r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Também estão surgindo colaborações </a:t>
          </a:r>
          <a:r>
            <a:rPr lang="pt-BR" sz="1800" b="1" noProof="0" dirty="0"/>
            <a:t>entre formas de evidências</a:t>
          </a:r>
          <a:r>
            <a:rPr lang="pt-BR" sz="1800" noProof="0" dirty="0"/>
            <a:t>, por exemplo, com a avaliação e a síntese de evidências</a:t>
          </a:r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As avaliações rápidas de sistemas de suporte às evidências estão nos indicando o </a:t>
          </a:r>
          <a:r>
            <a:rPr lang="pt-BR" sz="1800" b="1" noProof="0" dirty="0"/>
            <a:t>terreno fértil </a:t>
          </a:r>
          <a:r>
            <a:rPr lang="pt-BR" sz="1800" noProof="0" dirty="0"/>
            <a:t>onde precisamos "plantar mais sementes"</a:t>
          </a:r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 custScaleX="100988" custLinFactNeighborX="247" custLinFactNeighborY="-1602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Uma era de "</a:t>
          </a:r>
          <a:r>
            <a:rPr lang="pt-BR" sz="1800" b="1" kern="1200" noProof="0" dirty="0" err="1"/>
            <a:t>policrises</a:t>
          </a:r>
          <a:r>
            <a:rPr lang="pt-BR" sz="1800" kern="1200" noProof="0" dirty="0"/>
            <a:t>" em rápida evolução e IA em rápido desenvolvimento significa que um suporte às evidências será necessário agora mais do que nunca</a:t>
          </a:r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Pilotos</a:t>
          </a:r>
          <a:r>
            <a:rPr lang="pt-BR" sz="1800" kern="1200" noProof="0" dirty="0"/>
            <a:t> de unidades ultrarrápidas de suporte às evidências e um modelo de "generalista" estão demonstrando relação custo-benefício e criando demanda</a:t>
          </a:r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19246" y="1607351"/>
          <a:ext cx="9642731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Mecanismos de suporte às evidências cada vez mais </a:t>
          </a:r>
          <a:r>
            <a:rPr lang="pt-BR" sz="1800" b="1" kern="1200" noProof="0" dirty="0"/>
            <a:t>alinhados </a:t>
          </a:r>
          <a:r>
            <a:rPr lang="pt-BR" sz="1800" kern="1200" noProof="0" dirty="0"/>
            <a:t>"para cima" com processos consultivos e de tomada de decisão e "para fora" com plataformas de aprendizado e melhoria</a:t>
          </a:r>
        </a:p>
      </dsp:txBody>
      <dsp:txXfrm rot="10800000">
        <a:off x="2680614" y="1607351"/>
        <a:ext cx="9481363" cy="645474"/>
      </dsp:txXfrm>
    </dsp:sp>
    <dsp:sp modelId="{95035AFB-1917-584D-A0D1-DB2633A1A33B}">
      <dsp:nvSpPr>
        <dsp:cNvPr id="0" name=""/>
        <dsp:cNvSpPr/>
      </dsp:nvSpPr>
      <dsp:spPr>
        <a:xfrm>
          <a:off x="2220093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Estão surgindo colaborações de suporte às evidências </a:t>
          </a:r>
          <a:r>
            <a:rPr lang="pt-BR" sz="1800" b="1" kern="1200" noProof="0" dirty="0"/>
            <a:t>entre países</a:t>
          </a:r>
          <a:r>
            <a:rPr lang="pt-BR" sz="1800" kern="1200" noProof="0" dirty="0"/>
            <a:t> em setores-chave, como educação, desenvolvimento e saúde</a:t>
          </a:r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Também estão surgindo colaborações </a:t>
          </a:r>
          <a:r>
            <a:rPr lang="pt-BR" sz="1800" b="1" kern="1200" noProof="0" dirty="0"/>
            <a:t>entre formas de evidências</a:t>
          </a:r>
          <a:r>
            <a:rPr lang="pt-BR" sz="1800" kern="1200" noProof="0" dirty="0"/>
            <a:t>, por exemplo, com a avaliação e a síntese de evidências</a:t>
          </a:r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As avaliações rápidas de sistemas de suporte às evidências estão nos indicando o </a:t>
          </a:r>
          <a:r>
            <a:rPr lang="pt-BR" sz="1800" b="1" kern="1200" noProof="0" dirty="0"/>
            <a:t>terreno fértil </a:t>
          </a:r>
          <a:r>
            <a:rPr lang="pt-BR" sz="1800" kern="1200" noProof="0" dirty="0"/>
            <a:t>onde precisamos "plantar mais sementes"</a:t>
          </a:r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48.emf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sv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24" Type="http://schemas.openxmlformats.org/officeDocument/2006/relationships/image" Target="../media/image54.svg"/><Relationship Id="rId32" Type="http://schemas.openxmlformats.org/officeDocument/2006/relationships/image" Target="../media/image62.sv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Relationship Id="rId8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/>
              <a:t>Sinais da construção de uma dinâmica com a prioridade de implementação 1: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latin typeface="Arial"/>
                <a:cs typeface="Arial" panose="020B0604020202020204" pitchFamily="34" charset="0"/>
                <a:sym typeface="Arial"/>
              </a:rPr>
              <a:t>Formalizar e fortalecer os sistemas nacionais de suporte às evidências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610171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113271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11327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11327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11327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11327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11327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38903"/>
              </p:ext>
            </p:extLst>
          </p:nvPr>
        </p:nvGraphicFramePr>
        <p:xfrm>
          <a:off x="2044558" y="1335380"/>
          <a:ext cx="7520123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7520123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Estruturas e processos do lado da demanda por evidências</a:t>
                      </a:r>
                      <a:r>
                        <a:rPr lang="pt-BR" sz="13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para: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incorporar evidências em processos consultivos e de tomada de decisão (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facilitadores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 </a:t>
                      </a:r>
                      <a:b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2) construir e manter uma 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cultura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de evidências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3) fortalecer a 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capacidade</a:t>
                      </a:r>
                      <a:r>
                        <a:rPr lang="pt-BR" sz="13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para o uso de evidências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120816" y="4559340"/>
            <a:ext cx="8471839" cy="2269743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</a:rPr>
              <a:t>Sistema de suporte às evidências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80152"/>
              </p:ext>
            </p:extLst>
          </p:nvPr>
        </p:nvGraphicFramePr>
        <p:xfrm>
          <a:off x="2907671" y="2605901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priorização da demanda por evidências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(monitoramento do horizonte e elicitação de questões)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Solicitações de guichê único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(quando perguntas complexas)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Pacote de respostas alinhadas com</a:t>
                      </a:r>
                      <a:b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processos de tomada de decisão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coordenação da oferta de evidências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1" i="0" noProof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(unidades ultrarrápidas de suporte às evidências para formas necessárias de evidências </a:t>
                      </a:r>
                      <a:r>
                        <a:rPr lang="pt-BR" sz="120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existentes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 modelo de "generalista" para "especialistas" a produzir </a:t>
                      </a:r>
                      <a:r>
                        <a:rPr lang="pt-BR" sz="120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novas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evidências)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153550" y="4626240"/>
            <a:ext cx="6283110" cy="2231760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56066"/>
              </p:ext>
            </p:extLst>
          </p:nvPr>
        </p:nvGraphicFramePr>
        <p:xfrm>
          <a:off x="2267356" y="4662361"/>
          <a:ext cx="6027571" cy="2202283"/>
        </p:xfrm>
        <a:graphic>
          <a:graphicData uri="http://schemas.openxmlformats.org/drawingml/2006/table">
            <a:tbl>
              <a:tblPr firstRow="1" firstCol="1" bandRow="1"/>
              <a:tblGrid>
                <a:gridCol w="327262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754945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6093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de suporte às evidências oportunas e orientadas para a demanda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(os "especialistas")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 com foco em uma específica forma de evidências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65357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Análise de dados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Modelagem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Avaliação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Pesquisa do comportamento/de implementação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Informações qualitativas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Síntese de evidências (contextualizada)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Avaliações de tecnologias / </a:t>
                      </a:r>
                      <a:b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análise de custo-efetividade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Recomendações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275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com foco em setores específicos (e várias formas de evidências)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Ação climática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Educação, saúde, segurança pública, serviços sociais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internacional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8466800" y="5476586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8700838" y="5095561"/>
            <a:ext cx="1603879" cy="1168287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48983"/>
              </p:ext>
            </p:extLst>
          </p:nvPr>
        </p:nvGraphicFramePr>
        <p:xfrm>
          <a:off x="8755263" y="5287194"/>
          <a:ext cx="1549454" cy="1000693"/>
        </p:xfrm>
        <a:graphic>
          <a:graphicData uri="http://schemas.openxmlformats.org/drawingml/2006/table">
            <a:tbl>
              <a:tblPr firstRow="1" firstCol="1" bandRow="1"/>
              <a:tblGrid>
                <a:gridCol w="1549454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00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Arquitetura global de evidências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sínteses vivas de evidências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2875"/>
              </p:ext>
            </p:extLst>
          </p:nvPr>
        </p:nvGraphicFramePr>
        <p:xfrm>
          <a:off x="200503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Análise de dados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Avaliação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 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80666"/>
              </p:ext>
            </p:extLst>
          </p:nvPr>
        </p:nvGraphicFramePr>
        <p:xfrm>
          <a:off x="4842864" y="2793242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Modelagem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Avaliação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Diretrizes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Avaliações de tecnologias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20687"/>
              </p:ext>
            </p:extLst>
          </p:nvPr>
        </p:nvGraphicFramePr>
        <p:xfrm>
          <a:off x="4790159" y="5350963"/>
          <a:ext cx="2507183" cy="1226830"/>
        </p:xfrm>
        <a:graphic>
          <a:graphicData uri="http://schemas.openxmlformats.org/drawingml/2006/table">
            <a:tbl>
              <a:tblPr firstRow="1" firstCol="1" bandRow="1"/>
              <a:tblGrid>
                <a:gridCol w="425159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2082024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Pesquisa 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do comportamento/</a:t>
                      </a:r>
                    </a:p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 implementação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noProof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/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de dados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Modelagem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pt-BR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Potenciais componentes de produtos de evidências oportunos, orientados para a demanda e equitativos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6877831" y="1295780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Entendendo um problema e suas causas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2" y="2273369"/>
            <a:ext cx="221494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Selecionando uma opção para responder ao problema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Identificando considerações de implementação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241286" y="4768385"/>
            <a:ext cx="218953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Monitorando a implementação e avaliando os impactos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197547"/>
            <a:ext cx="215970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Monitoramento do horizonte </a:t>
            </a:r>
            <a:br>
              <a:rPr kumimoji="0" lang="pt-BR" sz="1000" i="0" u="none" strike="noStrike" cap="none" normalizeH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sz="1000" i="0" u="none" strike="noStrike" cap="none" normalizeH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potencializar o trabalho de previsão feito nacional e globalmente)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Resumo de entrevistas com informantes-chave</a:t>
            </a:r>
            <a:r>
              <a:rPr lang="pt-BR" sz="1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(para potencializar experiências ricas)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pesquisa de opinião pública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(para captar opiniões)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Resumo de processos deliberativos</a:t>
            </a:r>
            <a:r>
              <a:rPr kumimoji="0" lang="pt-BR" sz="100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(para envolver cidadãos e partes interessadas na solução coletiva de problemas) </a:t>
            </a: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o engajamento das partes interessadas</a:t>
            </a:r>
            <a:r>
              <a:rPr kumimoji="0" lang="pt-BR" sz="100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modo mais geral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Síntese de evidências,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Helvetica" pitchFamily="2" charset="0"/>
                <a:ea typeface="+mn-ea"/>
                <a:cs typeface="+mn-cs"/>
              </a:rPr>
              <a:t>Idealmente vivas</a:t>
            </a:r>
            <a:b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(o que foi aprendido no mundo, incluindo variações por grupos e contextos)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Helvetica" pitchFamily="2" charset="0"/>
                <a:ea typeface="+mn-ea"/>
                <a:cs typeface="+mn-cs"/>
              </a:rPr>
              <a:t>Monitoramento de jurisdições</a:t>
            </a:r>
            <a:br>
              <a:rPr lang="pt-BR" sz="1000" dirty="0">
                <a:latin typeface="Helvetica" pitchFamily="2" charset="0"/>
                <a:ea typeface="+mn-ea"/>
                <a:cs typeface="+mn-cs"/>
              </a:rPr>
            </a:br>
            <a:r>
              <a:rPr lang="pt-BR" sz="1000" dirty="0">
                <a:latin typeface="Helvetica" pitchFamily="2" charset="0"/>
                <a:ea typeface="+mn-ea"/>
                <a:cs typeface="+mn-cs"/>
              </a:rPr>
              <a:t>(para documentar políticas e práticas e experiências e avaliações do que foi tentado em partes do país e em outros países)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Evidências nacionais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Evidências globais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030992" y="1477539"/>
            <a:ext cx="280896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tipos de informações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9457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90948" y="3262215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633957" y="1682644"/>
            <a:ext cx="5462043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(por etapa no ciclo de tomada de decisão, </a:t>
              </a:r>
              <a:b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qualquer uma poderia ser o foco de síntese de evidências contextualizada)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6928126" y="1802395"/>
            <a:ext cx="5160580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u="none" strike="noStrike" cap="none" normalizeH="0" baseline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(cada um para uma ou mais etapas do ciclo de tomada de decisão)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Evidências emergentes</a:t>
            </a:r>
            <a:b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(o que está sendo aprendido em todo o mundo à medida que as evidências evoluem rapidamente)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599eec1d-e27c-4128-92a4-19001b8afe14"/>
    <ds:schemaRef ds:uri="0408fcbc-2e10-4461-bee0-724c01b46ae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655</Words>
  <Application>Microsoft Macintosh PowerPoint</Application>
  <PresentationFormat>Widescreen</PresentationFormat>
  <Paragraphs>77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  <vt:lpstr>Potenciais componentes de produtos de evidências oportunos, orientados para a demanda e equitativos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