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9"/>
  </p:notesMasterIdLst>
  <p:handoutMasterIdLst>
    <p:handoutMasterId r:id="rId10"/>
  </p:handoutMasterIdLst>
  <p:sldIdLst>
    <p:sldId id="1223" r:id="rId7"/>
    <p:sldId id="1222" r:id="rId8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1621C-3EA7-C342-A130-13C6D43C8C0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8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emf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emf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113435"/>
            <a:ext cx="12207171" cy="1006368"/>
          </a:xfrm>
        </p:spPr>
        <p:txBody>
          <a:bodyPr>
            <a:normAutofit fontScale="90000"/>
          </a:bodyPr>
          <a:lstStyle/>
          <a:p>
            <a:r>
              <a:rPr lang="pt-BR" sz="2200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Uma dinâmica está sendo construída para concretização de um salto qualitativo em cada prioridade de implementação, e, de modo geral, em como usamos evidências para responder aos desafios sociais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8B8EA0-BD45-E9CD-A458-3959AC255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pt-BR" smtClean="0"/>
              <a:pPr/>
              <a:t>1</a:t>
            </a:fld>
            <a:endParaRPr lang="pt-B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F41BF6-025E-C3BA-EF2C-B03D5CB06B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7052186" y="1908061"/>
            <a:ext cx="4698869" cy="86095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A681E8D-F707-FB84-142F-B9398FFF1168}"/>
              </a:ext>
            </a:extLst>
          </p:cNvPr>
          <p:cNvGrpSpPr/>
          <p:nvPr/>
        </p:nvGrpSpPr>
        <p:grpSpPr>
          <a:xfrm>
            <a:off x="7096192" y="1911874"/>
            <a:ext cx="810042" cy="828000"/>
            <a:chOff x="6046400" y="1267766"/>
            <a:chExt cx="867191" cy="86719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CDCAC40-A736-3639-F5C7-9C29A199FF6B}"/>
                </a:ext>
              </a:extLst>
            </p:cNvPr>
            <p:cNvSpPr/>
            <p:nvPr/>
          </p:nvSpPr>
          <p:spPr>
            <a:xfrm>
              <a:off x="6070865" y="1304422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1217CAC8-AE5D-DC77-F95E-1E6E922D4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6400" y="1267766"/>
              <a:ext cx="867191" cy="867191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D14A3C9-D9B3-DA25-ACDD-FBD812F2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7591386" y="2966523"/>
            <a:ext cx="3967522" cy="8609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891BF2F-4E34-5D39-858B-F52AE9792878}"/>
              </a:ext>
            </a:extLst>
          </p:cNvPr>
          <p:cNvGrpSpPr/>
          <p:nvPr/>
        </p:nvGrpSpPr>
        <p:grpSpPr>
          <a:xfrm>
            <a:off x="7153355" y="2996542"/>
            <a:ext cx="808287" cy="826206"/>
            <a:chOff x="6914218" y="2244051"/>
            <a:chExt cx="865312" cy="865312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477C603-B217-D791-25BF-E6689F25F5A5}"/>
                </a:ext>
              </a:extLst>
            </p:cNvPr>
            <p:cNvSpPr/>
            <p:nvPr/>
          </p:nvSpPr>
          <p:spPr>
            <a:xfrm>
              <a:off x="6948455" y="2282949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4" name="Picture 13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1F3399E-D8BB-2A8A-2AE5-3278F553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4218" y="2244051"/>
              <a:ext cx="865312" cy="86531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10AF077-8265-AE06-8857-4525B242605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0000"/>
          </a:blip>
          <a:stretch>
            <a:fillRect/>
          </a:stretch>
        </p:blipFill>
        <p:spPr>
          <a:xfrm>
            <a:off x="7591385" y="4078043"/>
            <a:ext cx="3967522" cy="860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490075C-0FD4-81B7-AAF5-9FAB8BE42DFA}"/>
              </a:ext>
            </a:extLst>
          </p:cNvPr>
          <p:cNvGrpSpPr/>
          <p:nvPr/>
        </p:nvGrpSpPr>
        <p:grpSpPr>
          <a:xfrm>
            <a:off x="7157016" y="4050279"/>
            <a:ext cx="808287" cy="826206"/>
            <a:chOff x="5827319" y="2975790"/>
            <a:chExt cx="865312" cy="86531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B5EEACE-AFC1-B2AB-E86E-F51F7DF4C279}"/>
                </a:ext>
              </a:extLst>
            </p:cNvPr>
            <p:cNvSpPr/>
            <p:nvPr/>
          </p:nvSpPr>
          <p:spPr>
            <a:xfrm>
              <a:off x="5863975" y="3012446"/>
              <a:ext cx="792000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8" name="Picture 17" descr="Icon&#10;&#10;Description automatically generated">
              <a:extLst>
                <a:ext uri="{FF2B5EF4-FFF2-40B4-BE49-F238E27FC236}">
                  <a16:creationId xmlns:a16="http://schemas.microsoft.com/office/drawing/2014/main" id="{1ABB16E1-402A-6811-A327-3A6672906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7319" y="2975790"/>
              <a:ext cx="865312" cy="865312"/>
            </a:xfrm>
            <a:prstGeom prst="rect">
              <a:avLst/>
            </a:prstGeom>
          </p:spPr>
        </p:pic>
      </p:grpSp>
      <p:pic>
        <p:nvPicPr>
          <p:cNvPr id="19" name="Picture 1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B3573C4-6A06-BA37-ADA1-B7199FE55DF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0" y="2046187"/>
            <a:ext cx="2099302" cy="2725288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BFA342B-0F22-4089-9B60-496D0E0CC8E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845" y="2052094"/>
            <a:ext cx="2099302" cy="2719381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254776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CFAB72-B7BA-14B6-45DB-422BD62C58EA}"/>
              </a:ext>
            </a:extLst>
          </p:cNvPr>
          <p:cNvSpPr txBox="1"/>
          <p:nvPr/>
        </p:nvSpPr>
        <p:spPr>
          <a:xfrm>
            <a:off x="6557982" y="2045417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pt-BR" sz="1600" b="0" i="0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Formalizar e fortalecer os sistemas </a:t>
            </a:r>
          </a:p>
          <a:p>
            <a:pPr marL="1396970" lvl="2">
              <a:defRPr/>
            </a:pPr>
            <a:r>
              <a:rPr kumimoji="0" lang="pt-BR" sz="1600" b="0" i="0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nacionais de suporte às evidências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64A146-EF2A-DB39-367A-C29937AF2B20}"/>
              </a:ext>
            </a:extLst>
          </p:cNvPr>
          <p:cNvSpPr txBox="1"/>
          <p:nvPr/>
        </p:nvSpPr>
        <p:spPr>
          <a:xfrm>
            <a:off x="6618804" y="3107920"/>
            <a:ext cx="6231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pt-BR" sz="1600" b="0" i="0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Ampliar e potencializar a</a:t>
            </a:r>
          </a:p>
          <a:p>
            <a:pPr marL="1396970" lvl="2">
              <a:defRPr/>
            </a:pPr>
            <a:r>
              <a:rPr lang="pt-BR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arquitetura global de evidências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0EB3B43-E842-9014-5A84-EB1BF26FD822}"/>
              </a:ext>
            </a:extLst>
          </p:cNvPr>
          <p:cNvSpPr txBox="1"/>
          <p:nvPr/>
        </p:nvSpPr>
        <p:spPr>
          <a:xfrm>
            <a:off x="6618804" y="4222162"/>
            <a:ext cx="4716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0" lvl="2">
              <a:defRPr/>
            </a:pPr>
            <a:r>
              <a:rPr kumimoji="0" lang="pt-BR" sz="1600" b="0" i="0" u="none" strike="noStrike" cap="none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Colocar as evidências no centro da </a:t>
            </a:r>
            <a:r>
              <a:rPr lang="pt-BR" sz="1600" dirty="0">
                <a:solidFill>
                  <a:srgbClr val="2547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vida cotidiana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36286-459F-C320-3C84-39CDE1E716B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4798101" y="2065430"/>
            <a:ext cx="2099302" cy="2716743"/>
          </a:xfrm>
          <a:prstGeom prst="rect">
            <a:avLst/>
          </a:prstGeom>
          <a:ln w="12700" cap="sq" cmpd="sng">
            <a:solidFill>
              <a:srgbClr val="254776"/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</p:pic>
      <p:sp>
        <p:nvSpPr>
          <p:cNvPr id="5" name="Title 14">
            <a:extLst>
              <a:ext uri="{FF2B5EF4-FFF2-40B4-BE49-F238E27FC236}">
                <a16:creationId xmlns:a16="http://schemas.microsoft.com/office/drawing/2014/main" id="{B7E17A6A-F2C8-1734-7113-A475BEA6C7EC}"/>
              </a:ext>
            </a:extLst>
          </p:cNvPr>
          <p:cNvSpPr txBox="1">
            <a:spLocks/>
          </p:cNvSpPr>
          <p:nvPr/>
        </p:nvSpPr>
        <p:spPr>
          <a:xfrm>
            <a:off x="377381" y="1469272"/>
            <a:ext cx="2099302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pt-BR" sz="200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Relatório</a:t>
            </a:r>
          </a:p>
        </p:txBody>
      </p:sp>
      <p:sp>
        <p:nvSpPr>
          <p:cNvPr id="6" name="Title 14">
            <a:extLst>
              <a:ext uri="{FF2B5EF4-FFF2-40B4-BE49-F238E27FC236}">
                <a16:creationId xmlns:a16="http://schemas.microsoft.com/office/drawing/2014/main" id="{419635BC-236F-BB62-66B5-51AA9ECA31DA}"/>
              </a:ext>
            </a:extLst>
          </p:cNvPr>
          <p:cNvSpPr txBox="1">
            <a:spLocks/>
          </p:cNvSpPr>
          <p:nvPr/>
        </p:nvSpPr>
        <p:spPr>
          <a:xfrm>
            <a:off x="2431062" y="1481606"/>
            <a:ext cx="2216046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pt-BR" sz="200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Atualização 2023</a:t>
            </a:r>
          </a:p>
        </p:txBody>
      </p:sp>
      <p:sp>
        <p:nvSpPr>
          <p:cNvPr id="24" name="Title 14">
            <a:extLst>
              <a:ext uri="{FF2B5EF4-FFF2-40B4-BE49-F238E27FC236}">
                <a16:creationId xmlns:a16="http://schemas.microsoft.com/office/drawing/2014/main" id="{4E408EDA-BCA9-0E7A-1920-2AABC3AF4823}"/>
              </a:ext>
            </a:extLst>
          </p:cNvPr>
          <p:cNvSpPr txBox="1">
            <a:spLocks/>
          </p:cNvSpPr>
          <p:nvPr/>
        </p:nvSpPr>
        <p:spPr>
          <a:xfrm>
            <a:off x="4575985" y="1467339"/>
            <a:ext cx="2927079" cy="647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algn="ctr" defTabSz="914400" hangingPunct="0">
              <a:spcBef>
                <a:spcPts val="0"/>
              </a:spcBef>
              <a:defRPr/>
            </a:pPr>
            <a:r>
              <a:rPr lang="pt-BR" sz="2000" dirty="0">
                <a:solidFill>
                  <a:srgbClr val="234776"/>
                </a:solidFill>
                <a:latin typeface="Arial"/>
                <a:cs typeface="Arial" panose="020B0604020202020204" pitchFamily="34" charset="0"/>
                <a:sym typeface="Arial"/>
              </a:rPr>
              <a:t>Atualização 2024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3988C33-5FA9-AA94-5F2F-67AEA90E9CB5}"/>
              </a:ext>
            </a:extLst>
          </p:cNvPr>
          <p:cNvSpPr txBox="1"/>
          <p:nvPr/>
        </p:nvSpPr>
        <p:spPr>
          <a:xfrm>
            <a:off x="4615151" y="1468560"/>
            <a:ext cx="5891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5400" u="none" dirty="0">
                <a:solidFill>
                  <a:srgbClr val="40B5D3"/>
                </a:solidFill>
                <a:latin typeface="Arial"/>
                <a:cs typeface="Arial" panose="020B0604020202020204" pitchFamily="34" charset="0"/>
                <a:sym typeface="Arial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24585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63047-826E-40BB-4A6A-7BAA31722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2CB33EA-91D6-F140-A440-0A130B2A34DE}" type="slidenum">
              <a:rPr lang="pt-BR" smtClean="0"/>
              <a:pPr>
                <a:spcAft>
                  <a:spcPts val="600"/>
                </a:spcAft>
              </a:pPr>
              <a:t>2</a:t>
            </a:fld>
            <a:endParaRPr lang="pt-B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85CFFD4-38E5-C117-EA12-CA104D11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2415"/>
            <a:ext cx="11708068" cy="1006368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25477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Nosso Conselho de Implementação tem agora 76 parceiros de organizações, provenientes de 18 países de todas as partes do mundo e de várias organizações mundiais e regionais</a:t>
            </a:r>
          </a:p>
        </p:txBody>
      </p:sp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EED218DD-FE0D-0F5A-A666-09498F7C4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324" y="1276866"/>
            <a:ext cx="9144000" cy="49427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A4F072-2362-2A6A-2B44-0A772D6E7538}"/>
              </a:ext>
            </a:extLst>
          </p:cNvPr>
          <p:cNvSpPr txBox="1"/>
          <p:nvPr/>
        </p:nvSpPr>
        <p:spPr>
          <a:xfrm>
            <a:off x="1407200" y="2766593"/>
            <a:ext cx="2172834" cy="33239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Incluindo: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Africa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Alliance for Living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endParaRPr lang="pt-BR" sz="1050" i="1" dirty="0">
              <a:solidFill>
                <a:srgbClr val="1E252B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Campbell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Collaboration</a:t>
            </a:r>
            <a:endParaRPr lang="pt-BR" sz="1050" i="1" dirty="0">
              <a:solidFill>
                <a:srgbClr val="1E252B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Cochrane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-Basic Services</a:t>
            </a: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1050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eBASE</a:t>
            </a: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África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EPPI-Centre</a:t>
            </a:r>
          </a:p>
          <a:p>
            <a:pPr marL="8890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Fundação Oswaldo Cruz (Fiocruz)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Global SDG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Coalition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Guidelines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Network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 Veredas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Federation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Library</a:t>
            </a:r>
            <a:r>
              <a:rPr lang="pt-BR" sz="10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Institutions</a:t>
            </a:r>
            <a:endParaRPr lang="pt-BR" sz="1050" i="1" dirty="0">
              <a:solidFill>
                <a:srgbClr val="1E252B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Pan-African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Collective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</a:t>
            </a:r>
            <a:endParaRPr lang="pt-BR" sz="1050" i="1" dirty="0">
              <a:solidFill>
                <a:srgbClr val="1E252B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Réseau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francophone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t-BR" sz="1050" i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conseil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scientifique</a:t>
            </a:r>
            <a:endParaRPr lang="pt-BR" sz="1050" i="1" dirty="0">
              <a:solidFill>
                <a:srgbClr val="1E252B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Sense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Science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i="1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 Health Security </a:t>
            </a:r>
            <a:r>
              <a:rPr lang="pt-BR" sz="1050" i="1" dirty="0" err="1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Agency</a:t>
            </a:r>
            <a:endParaRPr lang="pt-BR" sz="1050" i="1" dirty="0">
              <a:solidFill>
                <a:srgbClr val="1E252B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UNICEF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85FAA4-AF61-87BF-E42C-62320ACF00D5}"/>
              </a:ext>
            </a:extLst>
          </p:cNvPr>
          <p:cNvSpPr txBox="1"/>
          <p:nvPr/>
        </p:nvSpPr>
        <p:spPr>
          <a:xfrm>
            <a:off x="9061497" y="2766593"/>
            <a:ext cx="1560668" cy="36471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8890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África do Sul</a:t>
            </a:r>
          </a:p>
          <a:p>
            <a:pPr marL="8890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Alemanha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Argentina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Austrália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Brasil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Canadá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Chile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China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Colômbia</a:t>
            </a:r>
          </a:p>
          <a:p>
            <a:pPr marL="8890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Estados Unidos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França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Índia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Irlanda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Líbano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Noruega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Paquistão</a:t>
            </a:r>
          </a:p>
          <a:p>
            <a:pPr marL="8890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Reino Unido</a:t>
            </a:r>
          </a:p>
          <a:p>
            <a:pPr marL="88900" lvl="0" indent="-88900">
              <a:buClr>
                <a:srgbClr val="1E252B"/>
              </a:buClr>
              <a:buSzPts val="700"/>
              <a:buFont typeface="Arial Narrow" panose="020B0606020202030204" pitchFamily="34" charset="0"/>
              <a:buChar char="•"/>
            </a:pPr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UniversLTStd-LightCn"/>
              </a:rPr>
              <a:t>Uganda</a:t>
            </a:r>
          </a:p>
          <a:p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UniversLTStd-LightCn"/>
              </a:rPr>
              <a:t> </a:t>
            </a:r>
          </a:p>
          <a:p>
            <a:r>
              <a:rPr lang="pt-BR" sz="1050" dirty="0">
                <a:solidFill>
                  <a:srgbClr val="1E252B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UniversLTStd-LightCn"/>
              </a:rPr>
              <a:t>Sem contar os países onde estão sediados os órgãos regionais e globais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2489B-FD65-1688-C6AB-0AD62961B5C4}"/>
              </a:ext>
            </a:extLst>
          </p:cNvPr>
          <p:cNvSpPr txBox="1"/>
          <p:nvPr/>
        </p:nvSpPr>
        <p:spPr>
          <a:xfrm>
            <a:off x="4724400" y="1491343"/>
            <a:ext cx="3285194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tx2"/>
                </a:solidFill>
                <a:latin typeface="Arial Narrow" panose="020B0606020202030204" pitchFamily="34" charset="0"/>
              </a:rPr>
              <a:t>Membros do Conselho de Implementação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CED74A-3756-75BA-FDE9-4BECCC3DBFD5}"/>
              </a:ext>
            </a:extLst>
          </p:cNvPr>
          <p:cNvSpPr txBox="1"/>
          <p:nvPr/>
        </p:nvSpPr>
        <p:spPr>
          <a:xfrm rot="16200000">
            <a:off x="3005603" y="2428484"/>
            <a:ext cx="173942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Parceiros de organizações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7BC1F-2936-1ED0-E572-A2B55B9267FE}"/>
              </a:ext>
            </a:extLst>
          </p:cNvPr>
          <p:cNvSpPr txBox="1"/>
          <p:nvPr/>
        </p:nvSpPr>
        <p:spPr>
          <a:xfrm>
            <a:off x="7027588" y="3677298"/>
            <a:ext cx="1827655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Aumento do número de membros até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10FD09-D677-534D-8557-934C14AD424B}"/>
              </a:ext>
            </a:extLst>
          </p:cNvPr>
          <p:cNvSpPr txBox="1"/>
          <p:nvPr/>
        </p:nvSpPr>
        <p:spPr>
          <a:xfrm>
            <a:off x="4006120" y="3698843"/>
            <a:ext cx="2089880" cy="430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Parceiros de organizações (n = 76)</a:t>
            </a:r>
          </a:p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Parceiros cidadãos (n = 10)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A42E0-37DD-45A3-0E2F-C64B404B0B34}"/>
              </a:ext>
            </a:extLst>
          </p:cNvPr>
          <p:cNvSpPr txBox="1"/>
          <p:nvPr/>
        </p:nvSpPr>
        <p:spPr>
          <a:xfrm>
            <a:off x="7027587" y="5937120"/>
            <a:ext cx="1827655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Jan’23	Jul’23	Jan’24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5EF178-C340-D629-90E6-9F15FC2C0EDF}"/>
              </a:ext>
            </a:extLst>
          </p:cNvPr>
          <p:cNvSpPr txBox="1"/>
          <p:nvPr/>
        </p:nvSpPr>
        <p:spPr>
          <a:xfrm>
            <a:off x="1702677" y="2324721"/>
            <a:ext cx="166616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parceiros de organizações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93102-C733-6ECE-3364-259E5030FF8D}"/>
              </a:ext>
            </a:extLst>
          </p:cNvPr>
          <p:cNvSpPr txBox="1"/>
          <p:nvPr/>
        </p:nvSpPr>
        <p:spPr>
          <a:xfrm>
            <a:off x="9385511" y="2341222"/>
            <a:ext cx="780156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Países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6AACEA-6985-BD44-C981-93E7CEA517DF}"/>
              </a:ext>
            </a:extLst>
          </p:cNvPr>
          <p:cNvSpPr txBox="1"/>
          <p:nvPr/>
        </p:nvSpPr>
        <p:spPr>
          <a:xfrm>
            <a:off x="4300259" y="3117831"/>
            <a:ext cx="58659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Arial Narrow" panose="020B0606020202030204" pitchFamily="34" charset="0"/>
              </a:rPr>
              <a:t>Global</a:t>
            </a:r>
            <a:r>
              <a:rPr lang="pt-BR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986462-EDB5-C2B5-A62E-868BFB87ACFD}"/>
              </a:ext>
            </a:extLst>
          </p:cNvPr>
          <p:cNvSpPr txBox="1"/>
          <p:nvPr/>
        </p:nvSpPr>
        <p:spPr>
          <a:xfrm>
            <a:off x="4908094" y="3105796"/>
            <a:ext cx="70038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Arial Narrow" panose="020B0606020202030204" pitchFamily="34" charset="0"/>
              </a:rPr>
              <a:t>Américas</a:t>
            </a:r>
            <a:r>
              <a:rPr lang="pt-BR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6E5B30-32B6-7B46-07F5-6EE11C7AF0C4}"/>
              </a:ext>
            </a:extLst>
          </p:cNvPr>
          <p:cNvSpPr txBox="1"/>
          <p:nvPr/>
        </p:nvSpPr>
        <p:spPr>
          <a:xfrm>
            <a:off x="5631885" y="3105331"/>
            <a:ext cx="58659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Arial Narrow" panose="020B0606020202030204" pitchFamily="34" charset="0"/>
              </a:rPr>
              <a:t>Europa</a:t>
            </a:r>
            <a:r>
              <a:rPr lang="pt-BR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6A0ABD-0498-9A65-2B71-A598A2DA9DC2}"/>
              </a:ext>
            </a:extLst>
          </p:cNvPr>
          <p:cNvSpPr txBox="1"/>
          <p:nvPr/>
        </p:nvSpPr>
        <p:spPr>
          <a:xfrm>
            <a:off x="6274260" y="3119208"/>
            <a:ext cx="58659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Arial Narrow" panose="020B0606020202030204" pitchFamily="34" charset="0"/>
              </a:rPr>
              <a:t>África</a:t>
            </a:r>
            <a:r>
              <a:rPr lang="pt-BR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B1CB17-2700-0A69-1DA5-2BD4EE0BA1E8}"/>
              </a:ext>
            </a:extLst>
          </p:cNvPr>
          <p:cNvSpPr txBox="1"/>
          <p:nvPr/>
        </p:nvSpPr>
        <p:spPr>
          <a:xfrm>
            <a:off x="6939704" y="3100416"/>
            <a:ext cx="586596" cy="498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Arial Narrow" panose="020B0606020202030204" pitchFamily="34" charset="0"/>
              </a:rPr>
              <a:t>Pacífico Ocidental</a:t>
            </a:r>
            <a:r>
              <a:rPr lang="pt-BR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D2F4A7-94D7-F07B-FE50-39BAFCD542AE}"/>
              </a:ext>
            </a:extLst>
          </p:cNvPr>
          <p:cNvSpPr txBox="1"/>
          <p:nvPr/>
        </p:nvSpPr>
        <p:spPr>
          <a:xfrm>
            <a:off x="5727032" y="3429000"/>
            <a:ext cx="1739422" cy="261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tx2"/>
                </a:solidFill>
                <a:latin typeface="Arial Narrow" panose="020B0606020202030204" pitchFamily="34" charset="0"/>
              </a:rPr>
              <a:t>Base geográfica ou foco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D963AC-E481-5C9F-2348-6A00598DF099}"/>
              </a:ext>
            </a:extLst>
          </p:cNvPr>
          <p:cNvSpPr txBox="1"/>
          <p:nvPr/>
        </p:nvSpPr>
        <p:spPr>
          <a:xfrm>
            <a:off x="7572977" y="3119208"/>
            <a:ext cx="586596" cy="4980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Arial Narrow" panose="020B0606020202030204" pitchFamily="34" charset="0"/>
              </a:rPr>
              <a:t>Sudeste Asiático</a:t>
            </a:r>
            <a:r>
              <a:rPr lang="pt-BR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EB5F70-12E7-C618-1C36-BA3C70FB04BD}"/>
              </a:ext>
            </a:extLst>
          </p:cNvPr>
          <p:cNvSpPr txBox="1"/>
          <p:nvPr/>
        </p:nvSpPr>
        <p:spPr>
          <a:xfrm>
            <a:off x="8184588" y="3095864"/>
            <a:ext cx="741502" cy="3441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36000" tIns="36000" rIns="36000" bIns="0" rtlCol="0">
            <a:spAutoFit/>
          </a:bodyPr>
          <a:lstStyle/>
          <a:p>
            <a:r>
              <a:rPr lang="pt-BR" sz="1000" dirty="0">
                <a:solidFill>
                  <a:schemeClr val="tx2"/>
                </a:solidFill>
                <a:latin typeface="Arial Narrow" panose="020B0606020202030204" pitchFamily="34" charset="0"/>
              </a:rPr>
              <a:t>Mediterrâneo Oriental</a:t>
            </a:r>
            <a:r>
              <a:rPr lang="pt-BR" sz="1000" b="1" dirty="0">
                <a:solidFill>
                  <a:schemeClr val="tx2"/>
                </a:solidFill>
                <a:latin typeface="Arial Narrow" panose="020B0606020202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24016281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0408fcbc-2e10-4461-bee0-724c01b46ae9"/>
    <ds:schemaRef ds:uri="599eec1d-e27c-4128-92a4-19001b8afe1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249</Words>
  <Application>Microsoft Macintosh PowerPoint</Application>
  <PresentationFormat>Widescreen</PresentationFormat>
  <Paragraphs>67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 Narrow</vt:lpstr>
      <vt:lpstr>Calibri</vt:lpstr>
      <vt:lpstr>Courier New</vt:lpstr>
      <vt:lpstr>Wingdings</vt:lpstr>
      <vt:lpstr>RISE</vt:lpstr>
      <vt:lpstr>ESN-CA</vt:lpstr>
      <vt:lpstr>GCESC</vt:lpstr>
      <vt:lpstr>Uma dinâmica está sendo construída para concretização de um salto qualitativo em cada prioridade de implementação, e, de modo geral, em como usamos evidências para responder aos desafios sociais</vt:lpstr>
      <vt:lpstr>Nosso Conselho de Implementação tem agora 76 parceiros de organizações, provenientes de 18 países de todas as partes do mundo e de várias organizações mundiais e regionais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