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0"/>
  </p:notesMasterIdLst>
  <p:handoutMasterIdLst>
    <p:handoutMasterId r:id="rId11"/>
  </p:handoutMasterIdLst>
  <p:sldIdLst>
    <p:sldId id="1237" r:id="rId7"/>
    <p:sldId id="1238" r:id="rId8"/>
    <p:sldId id="1239" r:id="rId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目まぐるしい「</a:t>
          </a:r>
          <a:r>
            <a:rPr lang="ja-JP" sz="1800" b="1" dirty="0"/>
            <a:t>ポリクライシス</a:t>
          </a:r>
          <a:r>
            <a:rPr lang="ja-JP" altLang="en-US" sz="1800" b="1" dirty="0"/>
            <a:t>（複合危機、多くの危機的事象が同時発生する状況）</a:t>
          </a:r>
          <a:r>
            <a:rPr lang="ja-JP" sz="1800" dirty="0"/>
            <a:t>」および急速に発展する</a:t>
          </a:r>
          <a:r>
            <a:rPr lang="en-US" sz="1800" dirty="0"/>
            <a:t>AI</a:t>
          </a:r>
          <a:r>
            <a:rPr lang="ja-JP" sz="1800" dirty="0"/>
            <a:t>の時代であり、すなわちこれまで以上にエビデンス支援が求められる。</a:t>
          </a:r>
          <a:endParaRPr lang="en-CA" sz="1800" dirty="0"/>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超迅速なエビデンス支援および「総合請負者」モデルの</a:t>
          </a:r>
          <a:r>
            <a:rPr lang="ja-JP" sz="1800" b="1" dirty="0"/>
            <a:t>試験的実施</a:t>
          </a:r>
          <a:r>
            <a:rPr lang="ja-JP" sz="1800" dirty="0"/>
            <a:t>により金額に見合う価値が実証され</a:t>
          </a:r>
          <a:r>
            <a:rPr lang="ja-JP" altLang="en-US" sz="1800" dirty="0"/>
            <a:t>つつあり</a:t>
          </a:r>
          <a:r>
            <a:rPr lang="ja-JP" sz="1800" dirty="0"/>
            <a:t>、需要が構築され</a:t>
          </a:r>
          <a:r>
            <a:rPr lang="ja-JP" altLang="en-US" sz="1800" dirty="0"/>
            <a:t>つつある</a:t>
          </a:r>
          <a:r>
            <a:rPr lang="ja-JP" sz="1800" dirty="0"/>
            <a:t>。</a:t>
          </a:r>
          <a:endParaRPr lang="en-CA" sz="1800" dirty="0"/>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エビデンス支援メカニズムはますます助言や意思決定のプロセスに「</a:t>
          </a:r>
          <a:r>
            <a:rPr lang="ja-JP" sz="1800" b="1" dirty="0"/>
            <a:t>適合」</a:t>
          </a:r>
          <a:r>
            <a:rPr lang="ja-JP" sz="1800" dirty="0"/>
            <a:t>するものになっていくとともに、学習や改善のプラットフォームに合わせて「拡大」されていく。</a:t>
          </a:r>
          <a:endParaRPr lang="en-CA" sz="1800" dirty="0"/>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国際的な</a:t>
          </a:r>
          <a:r>
            <a:rPr lang="ja-JP" sz="1800" dirty="0"/>
            <a:t>エビデンス支援協働が、教育、開発、保健などの主要なセクターで生まれつつある。</a:t>
          </a:r>
          <a:endParaRPr lang="en-CA" sz="1800" dirty="0"/>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エビデンス形式を問わない</a:t>
          </a:r>
          <a:r>
            <a:rPr lang="ja-JP" sz="1800" dirty="0"/>
            <a:t>協働も生まれつつある</a:t>
          </a:r>
          <a:r>
            <a:rPr lang="en-US" sz="1800" dirty="0"/>
            <a:t>(</a:t>
          </a:r>
          <a:r>
            <a:rPr lang="ja-JP" sz="1800" dirty="0"/>
            <a:t>評価とエビデンス統合の協働など</a:t>
          </a:r>
          <a:r>
            <a:rPr lang="en-US" sz="1800" dirty="0"/>
            <a:t>)</a:t>
          </a:r>
          <a:endParaRPr lang="en-CA" sz="1800" dirty="0"/>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迅速なエビデンス支援システム評価が「より多くの種を植える」必要がある</a:t>
          </a:r>
          <a:r>
            <a:rPr lang="ja-JP" sz="1800" b="1" dirty="0"/>
            <a:t>肥沃な土地</a:t>
          </a:r>
          <a:r>
            <a:rPr lang="ja-JP" sz="1800" dirty="0"/>
            <a:t>を示している。</a:t>
          </a:r>
          <a:endParaRPr lang="en-CA" sz="1800" dirty="0"/>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2566415" y="2167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目まぐるしい「</a:t>
          </a:r>
          <a:r>
            <a:rPr lang="ja-JP" sz="1800" b="1" kern="1200" dirty="0"/>
            <a:t>ポリクライシス</a:t>
          </a:r>
          <a:r>
            <a:rPr lang="ja-JP" altLang="en-US" sz="1800" b="1" kern="1200" dirty="0"/>
            <a:t>（複合危機、多くの危機的事象が同時発生する状況）</a:t>
          </a:r>
          <a:r>
            <a:rPr lang="ja-JP" sz="1800" kern="1200" dirty="0"/>
            <a:t>」および急速に発展する</a:t>
          </a:r>
          <a:r>
            <a:rPr lang="en-US" sz="1800" kern="1200" dirty="0"/>
            <a:t>AI</a:t>
          </a:r>
          <a:r>
            <a:rPr lang="ja-JP" sz="1800" kern="1200" dirty="0"/>
            <a:t>の時代であり、すなわちこれまで以上にエビデンス支援が求められる。</a:t>
          </a:r>
          <a:endParaRPr lang="en-CA" sz="1800" kern="1200" dirty="0"/>
        </a:p>
      </dsp:txBody>
      <dsp:txXfrm rot="10800000">
        <a:off x="2727783" y="21672"/>
        <a:ext cx="9387025" cy="645474"/>
      </dsp:txXfrm>
    </dsp:sp>
    <dsp:sp modelId="{6595AB10-FC48-2D48-B020-198390FBD631}">
      <dsp:nvSpPr>
        <dsp:cNvPr id="0" name=""/>
        <dsp:cNvSpPr/>
      </dsp:nvSpPr>
      <dsp:spPr>
        <a:xfrm>
          <a:off x="2243671" y="13448"/>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2566415" y="81084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超迅速なエビデンス支援および「総合請負者」モデルの</a:t>
          </a:r>
          <a:r>
            <a:rPr lang="ja-JP" sz="1800" b="1" kern="1200" dirty="0"/>
            <a:t>試験的実施</a:t>
          </a:r>
          <a:r>
            <a:rPr lang="ja-JP" sz="1800" kern="1200" dirty="0"/>
            <a:t>により金額に見合う価値が実証され</a:t>
          </a:r>
          <a:r>
            <a:rPr lang="ja-JP" altLang="en-US" sz="1800" kern="1200" dirty="0"/>
            <a:t>つつあり</a:t>
          </a:r>
          <a:r>
            <a:rPr lang="ja-JP" sz="1800" kern="1200" dirty="0"/>
            <a:t>、需要が構築され</a:t>
          </a:r>
          <a:r>
            <a:rPr lang="ja-JP" altLang="en-US" sz="1800" kern="1200" dirty="0"/>
            <a:t>つつある</a:t>
          </a:r>
          <a:r>
            <a:rPr lang="ja-JP" sz="1800" kern="1200" dirty="0"/>
            <a:t>。</a:t>
          </a:r>
          <a:endParaRPr lang="en-CA" sz="1800" kern="1200" dirty="0"/>
        </a:p>
      </dsp:txBody>
      <dsp:txXfrm rot="10800000">
        <a:off x="2727783" y="810849"/>
        <a:ext cx="9387025" cy="645474"/>
      </dsp:txXfrm>
    </dsp:sp>
    <dsp:sp modelId="{5EB99F6E-837F-FC46-8007-9656AD01B489}">
      <dsp:nvSpPr>
        <dsp:cNvPr id="0" name=""/>
        <dsp:cNvSpPr/>
      </dsp:nvSpPr>
      <dsp:spPr>
        <a:xfrm>
          <a:off x="2243677" y="81084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2566415" y="161769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エビデンス支援メカニズムはますます助言や意思決定のプロセスに「</a:t>
          </a:r>
          <a:r>
            <a:rPr lang="ja-JP" sz="1800" b="1" kern="1200" dirty="0"/>
            <a:t>適合」</a:t>
          </a:r>
          <a:r>
            <a:rPr lang="ja-JP" sz="1800" kern="1200" dirty="0"/>
            <a:t>するものになっていくとともに、学習や改善のプラットフォームに合わせて「拡大」されていく。</a:t>
          </a:r>
          <a:endParaRPr lang="en-CA" sz="1800" kern="1200" dirty="0"/>
        </a:p>
      </dsp:txBody>
      <dsp:txXfrm rot="10800000">
        <a:off x="2727783" y="1617692"/>
        <a:ext cx="9387025" cy="645474"/>
      </dsp:txXfrm>
    </dsp:sp>
    <dsp:sp modelId="{95035AFB-1917-584D-A0D1-DB2633A1A33B}">
      <dsp:nvSpPr>
        <dsp:cNvPr id="0" name=""/>
        <dsp:cNvSpPr/>
      </dsp:nvSpPr>
      <dsp:spPr>
        <a:xfrm>
          <a:off x="2243677" y="161769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2566415" y="2424535"/>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国際的な</a:t>
          </a:r>
          <a:r>
            <a:rPr lang="ja-JP" sz="1800" kern="1200" dirty="0"/>
            <a:t>エビデンス支援協働が、教育、開発、保健などの主要なセクターで生まれつつある。</a:t>
          </a:r>
          <a:endParaRPr lang="en-CA" sz="1800" kern="1200" dirty="0"/>
        </a:p>
      </dsp:txBody>
      <dsp:txXfrm rot="10800000">
        <a:off x="2727783" y="2424535"/>
        <a:ext cx="9387025" cy="645474"/>
      </dsp:txXfrm>
    </dsp:sp>
    <dsp:sp modelId="{DD37C77D-EAEC-AB4B-A978-136EF07F3C2F}">
      <dsp:nvSpPr>
        <dsp:cNvPr id="0" name=""/>
        <dsp:cNvSpPr/>
      </dsp:nvSpPr>
      <dsp:spPr>
        <a:xfrm>
          <a:off x="2243677" y="2424535"/>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2566415" y="323137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エビデンス形式を問わない</a:t>
          </a:r>
          <a:r>
            <a:rPr lang="ja-JP" sz="1800" kern="1200" dirty="0"/>
            <a:t>協働も生まれつつある</a:t>
          </a:r>
          <a:r>
            <a:rPr lang="en-US" sz="1800" kern="1200" dirty="0"/>
            <a:t>(</a:t>
          </a:r>
          <a:r>
            <a:rPr lang="ja-JP" sz="1800" kern="1200" dirty="0"/>
            <a:t>評価とエビデンス統合の協働など</a:t>
          </a:r>
          <a:r>
            <a:rPr lang="en-US" sz="1800" kern="1200" dirty="0"/>
            <a:t>)</a:t>
          </a:r>
          <a:endParaRPr lang="en-CA" sz="1800" kern="1200" dirty="0"/>
        </a:p>
      </dsp:txBody>
      <dsp:txXfrm rot="10800000">
        <a:off x="2727783" y="3231379"/>
        <a:ext cx="9387025" cy="645474"/>
      </dsp:txXfrm>
    </dsp:sp>
    <dsp:sp modelId="{DAF88DC8-C01B-BA49-9B0B-8D086652252B}">
      <dsp:nvSpPr>
        <dsp:cNvPr id="0" name=""/>
        <dsp:cNvSpPr/>
      </dsp:nvSpPr>
      <dsp:spPr>
        <a:xfrm>
          <a:off x="2243677" y="323137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2566415" y="403822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迅速なエビデンス支援システム評価が「より多くの種を植える」必要がある</a:t>
          </a:r>
          <a:r>
            <a:rPr lang="ja-JP" sz="1800" b="1" kern="1200" dirty="0"/>
            <a:t>肥沃な土地</a:t>
          </a:r>
          <a:r>
            <a:rPr lang="ja-JP" sz="1800" kern="1200" dirty="0"/>
            <a:t>を示している。</a:t>
          </a:r>
          <a:endParaRPr lang="en-CA" sz="1800" kern="1200" dirty="0"/>
        </a:p>
      </dsp:txBody>
      <dsp:txXfrm rot="10800000">
        <a:off x="2727783" y="4038222"/>
        <a:ext cx="9387025" cy="645474"/>
      </dsp:txXfrm>
    </dsp:sp>
    <dsp:sp modelId="{3A334A99-C56A-8A45-9DE0-DA3F3FEDA2DB}">
      <dsp:nvSpPr>
        <dsp:cNvPr id="0" name=""/>
        <dsp:cNvSpPr/>
      </dsp:nvSpPr>
      <dsp:spPr>
        <a:xfrm>
          <a:off x="2243677" y="403822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671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59636">
              <a:defRPr/>
            </a:pPr>
            <a:fld id="{7C11621C-3EA7-C342-A130-13C6D43C8C01}" type="slidenum">
              <a:rPr lang="en-US">
                <a:solidFill>
                  <a:prstClr val="black"/>
                </a:solidFill>
              </a:rPr>
              <a:pPr defTabSz="659636">
                <a:defRPr/>
              </a:pPr>
              <a:t>2</a:t>
            </a:fld>
            <a:endParaRPr lang="en-US" dirty="0">
              <a:solidFill>
                <a:prstClr val="black"/>
              </a:solidFill>
            </a:endParaRPr>
          </a:p>
        </p:txBody>
      </p:sp>
    </p:spTree>
    <p:extLst>
      <p:ext uri="{BB962C8B-B14F-4D97-AF65-F5344CB8AC3E}">
        <p14:creationId xmlns:p14="http://schemas.microsoft.com/office/powerpoint/2010/main" val="286130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85739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image" Target="../media/image48.emf"/><Relationship Id="rId26" Type="http://schemas.openxmlformats.org/officeDocument/2006/relationships/image" Target="../media/image56.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png"/><Relationship Id="rId33"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46.png"/><Relationship Id="rId20" Type="http://schemas.openxmlformats.org/officeDocument/2006/relationships/image" Target="../media/image50.svg"/><Relationship Id="rId29"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36.svg"/><Relationship Id="rId11" Type="http://schemas.openxmlformats.org/officeDocument/2006/relationships/image" Target="../media/image41.svg"/><Relationship Id="rId24" Type="http://schemas.openxmlformats.org/officeDocument/2006/relationships/image" Target="../media/image54.svg"/><Relationship Id="rId32" Type="http://schemas.openxmlformats.org/officeDocument/2006/relationships/image" Target="../media/image62.svg"/><Relationship Id="rId5" Type="http://schemas.openxmlformats.org/officeDocument/2006/relationships/image" Target="../media/image35.png"/><Relationship Id="rId15" Type="http://schemas.openxmlformats.org/officeDocument/2006/relationships/image" Target="../media/image45.svg"/><Relationship Id="rId23" Type="http://schemas.openxmlformats.org/officeDocument/2006/relationships/image" Target="../media/image53.png"/><Relationship Id="rId28" Type="http://schemas.openxmlformats.org/officeDocument/2006/relationships/image" Target="../media/image58.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 Id="rId8"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F1FF-9D37-C85D-5AEA-629718D4E934}"/>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F3C3D7A0-7F61-10EA-C6B8-B6324414E80D}"/>
              </a:ext>
            </a:extLst>
          </p:cNvPr>
          <p:cNvSpPr txBox="1">
            <a:spLocks/>
          </p:cNvSpPr>
          <p:nvPr/>
        </p:nvSpPr>
        <p:spPr>
          <a:xfrm>
            <a:off x="267858" y="97077"/>
            <a:ext cx="11613366"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dirty="0"/>
              <a:t>実装の第</a:t>
            </a:r>
            <a:r>
              <a:rPr lang="en-US" altLang="ja-JP" dirty="0"/>
              <a:t>1</a:t>
            </a:r>
            <a:r>
              <a:rPr lang="ja-JP" altLang="en-US" dirty="0"/>
              <a:t>優先事項に関する推進力醸成の兆候：</a:t>
            </a:r>
            <a:endParaRPr lang="en-US" altLang="ja-JP" dirty="0"/>
          </a:p>
          <a:p>
            <a:pPr defTabSz="914400" hangingPunct="0">
              <a:spcBef>
                <a:spcPts val="0"/>
              </a:spcBef>
              <a:defRPr/>
            </a:pPr>
            <a:r>
              <a:rPr lang="ja-JP" altLang="en-US" kern="0" dirty="0">
                <a:latin typeface="Arial"/>
                <a:cs typeface="Arial" panose="020B0604020202020204" pitchFamily="34" charset="0"/>
                <a:sym typeface="Arial"/>
              </a:rPr>
              <a:t>国内のエビデンス支援システムの形式化および強化</a:t>
            </a:r>
            <a:endParaRPr lang="en-US" kern="0" dirty="0">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AEDDC6A6-D5E4-42E3-D4A9-29CB7A21BAA7}"/>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pPr/>
              <a:t>1</a:t>
            </a:fld>
            <a:endParaRPr lang="en-US" dirty="0"/>
          </a:p>
        </p:txBody>
      </p:sp>
      <p:graphicFrame>
        <p:nvGraphicFramePr>
          <p:cNvPr id="4" name="Diagram 3">
            <a:extLst>
              <a:ext uri="{FF2B5EF4-FFF2-40B4-BE49-F238E27FC236}">
                <a16:creationId xmlns:a16="http://schemas.microsoft.com/office/drawing/2014/main" id="{B6602FF9-195F-A042-49A7-4C1D7AF1A1F1}"/>
              </a:ext>
            </a:extLst>
          </p:cNvPr>
          <p:cNvGraphicFramePr/>
          <p:nvPr>
            <p:extLst>
              <p:ext uri="{D42A27DB-BD31-4B8C-83A1-F6EECF244321}">
                <p14:modId xmlns:p14="http://schemas.microsoft.com/office/powerpoint/2010/main" val="3174424378"/>
              </p:ext>
            </p:extLst>
          </p:nvPr>
        </p:nvGraphicFramePr>
        <p:xfrm>
          <a:off x="-1083243" y="1347204"/>
          <a:ext cx="14358486" cy="4687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2B1E988D-660F-2A36-7437-65FB73BA291C}"/>
              </a:ext>
            </a:extLst>
          </p:cNvPr>
          <p:cNvSpPr/>
          <p:nvPr/>
        </p:nvSpPr>
        <p:spPr>
          <a:xfrm>
            <a:off x="1113271" y="134720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1a</a:t>
            </a:r>
          </a:p>
        </p:txBody>
      </p:sp>
      <p:sp>
        <p:nvSpPr>
          <p:cNvPr id="13" name="Oval 12">
            <a:extLst>
              <a:ext uri="{FF2B5EF4-FFF2-40B4-BE49-F238E27FC236}">
                <a16:creationId xmlns:a16="http://schemas.microsoft.com/office/drawing/2014/main" id="{74527554-49AC-713C-E4FF-6D9E207261E5}"/>
              </a:ext>
            </a:extLst>
          </p:cNvPr>
          <p:cNvSpPr/>
          <p:nvPr/>
        </p:nvSpPr>
        <p:spPr>
          <a:xfrm>
            <a:off x="1113270" y="213653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1b</a:t>
            </a:r>
          </a:p>
        </p:txBody>
      </p:sp>
      <p:sp>
        <p:nvSpPr>
          <p:cNvPr id="14" name="Oval 13">
            <a:extLst>
              <a:ext uri="{FF2B5EF4-FFF2-40B4-BE49-F238E27FC236}">
                <a16:creationId xmlns:a16="http://schemas.microsoft.com/office/drawing/2014/main" id="{A3EFD882-C10D-43C5-924B-4E46645202B7}"/>
              </a:ext>
            </a:extLst>
          </p:cNvPr>
          <p:cNvSpPr/>
          <p:nvPr/>
        </p:nvSpPr>
        <p:spPr>
          <a:xfrm>
            <a:off x="1113270" y="2925858"/>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1c</a:t>
            </a:r>
          </a:p>
        </p:txBody>
      </p:sp>
      <p:sp>
        <p:nvSpPr>
          <p:cNvPr id="15" name="Oval 14">
            <a:extLst>
              <a:ext uri="{FF2B5EF4-FFF2-40B4-BE49-F238E27FC236}">
                <a16:creationId xmlns:a16="http://schemas.microsoft.com/office/drawing/2014/main" id="{D4E6994A-461D-1541-5607-0AE24ED38BCF}"/>
              </a:ext>
            </a:extLst>
          </p:cNvPr>
          <p:cNvSpPr/>
          <p:nvPr/>
        </p:nvSpPr>
        <p:spPr>
          <a:xfrm>
            <a:off x="1113270" y="373420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1d</a:t>
            </a:r>
          </a:p>
        </p:txBody>
      </p:sp>
      <p:sp>
        <p:nvSpPr>
          <p:cNvPr id="16" name="Oval 15">
            <a:extLst>
              <a:ext uri="{FF2B5EF4-FFF2-40B4-BE49-F238E27FC236}">
                <a16:creationId xmlns:a16="http://schemas.microsoft.com/office/drawing/2014/main" id="{EDF7E3EB-E758-C7F2-63FC-21799A33ADB4}"/>
              </a:ext>
            </a:extLst>
          </p:cNvPr>
          <p:cNvSpPr/>
          <p:nvPr/>
        </p:nvSpPr>
        <p:spPr>
          <a:xfrm>
            <a:off x="1113270" y="454254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1e</a:t>
            </a:r>
          </a:p>
        </p:txBody>
      </p:sp>
      <p:sp>
        <p:nvSpPr>
          <p:cNvPr id="17" name="Oval 16">
            <a:extLst>
              <a:ext uri="{FF2B5EF4-FFF2-40B4-BE49-F238E27FC236}">
                <a16:creationId xmlns:a16="http://schemas.microsoft.com/office/drawing/2014/main" id="{5AB09940-D7D2-06B1-BF69-3E2A510E3817}"/>
              </a:ext>
            </a:extLst>
          </p:cNvPr>
          <p:cNvSpPr/>
          <p:nvPr/>
        </p:nvSpPr>
        <p:spPr>
          <a:xfrm>
            <a:off x="1113270" y="5350887"/>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1f</a:t>
            </a:r>
          </a:p>
        </p:txBody>
      </p:sp>
    </p:spTree>
    <p:extLst>
      <p:ext uri="{BB962C8B-B14F-4D97-AF65-F5344CB8AC3E}">
        <p14:creationId xmlns:p14="http://schemas.microsoft.com/office/powerpoint/2010/main" val="328232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a:extLst>
              <a:ext uri="{FF2B5EF4-FFF2-40B4-BE49-F238E27FC236}">
                <a16:creationId xmlns:a16="http://schemas.microsoft.com/office/drawing/2014/main" id="{F077D7E0-1A04-662B-24A2-7C38A39734F0}"/>
              </a:ext>
            </a:extLst>
          </p:cNvPr>
          <p:cNvSpPr/>
          <p:nvPr/>
        </p:nvSpPr>
        <p:spPr>
          <a:xfrm>
            <a:off x="2461610" y="1301904"/>
            <a:ext cx="6975690" cy="90674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aphicFrame>
        <p:nvGraphicFramePr>
          <p:cNvPr id="47" name="Table 46">
            <a:extLst>
              <a:ext uri="{FF2B5EF4-FFF2-40B4-BE49-F238E27FC236}">
                <a16:creationId xmlns:a16="http://schemas.microsoft.com/office/drawing/2014/main" id="{1E6F8618-0B6D-5510-9D5D-12D2C99C2CBF}"/>
              </a:ext>
            </a:extLst>
          </p:cNvPr>
          <p:cNvGraphicFramePr>
            <a:graphicFrameLocks noGrp="1"/>
          </p:cNvGraphicFramePr>
          <p:nvPr>
            <p:extLst>
              <p:ext uri="{D42A27DB-BD31-4B8C-83A1-F6EECF244321}">
                <p14:modId xmlns:p14="http://schemas.microsoft.com/office/powerpoint/2010/main" val="3806709060"/>
              </p:ext>
            </p:extLst>
          </p:nvPr>
        </p:nvGraphicFramePr>
        <p:xfrm>
          <a:off x="2766421" y="1326964"/>
          <a:ext cx="6384040" cy="1158240"/>
        </p:xfrm>
        <a:graphic>
          <a:graphicData uri="http://schemas.openxmlformats.org/drawingml/2006/table">
            <a:tbl>
              <a:tblPr firstRow="1" firstCol="1" bandRow="1"/>
              <a:tblGrid>
                <a:gridCol w="6384040">
                  <a:extLst>
                    <a:ext uri="{9D8B030D-6E8A-4147-A177-3AD203B41FA5}">
                      <a16:colId xmlns:a16="http://schemas.microsoft.com/office/drawing/2014/main" val="229045705"/>
                    </a:ext>
                  </a:extLst>
                </a:gridCol>
              </a:tblGrid>
              <a:tr h="0">
                <a:tc>
                  <a:txBody>
                    <a:bodyPr/>
                    <a:lstStyle/>
                    <a:p>
                      <a:pPr algn="ctr"/>
                      <a:r>
                        <a:rPr lang="ja-JP" altLang="ja-JP" sz="1400" b="1" dirty="0">
                          <a:effectLst/>
                          <a:latin typeface="Arial" panose="020B0604020202020204" pitchFamily="34" charset="0"/>
                          <a:ea typeface="ＭＳ ゴシック" panose="020B0609070205080204" pitchFamily="49" charset="-128"/>
                          <a:cs typeface="Arial" panose="020B0604020202020204" pitchFamily="34" charset="0"/>
                        </a:rPr>
                        <a:t>エビデンス需要側の構造およびプロセス</a:t>
                      </a:r>
                      <a:br>
                        <a:rPr lang="en-CA" sz="1300" b="1" dirty="0">
                          <a:solidFill>
                            <a:srgbClr val="254776"/>
                          </a:solidFill>
                          <a:latin typeface="Arial" panose="020B0604020202020204" pitchFamily="34" charset="0"/>
                          <a:ea typeface="ＭＳ ゴシック" panose="020B0609070205080204" pitchFamily="49" charset="-128"/>
                          <a:cs typeface="Arial" panose="020B0604020202020204" pitchFamily="34" charset="0"/>
                        </a:rPr>
                      </a:b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1)</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日常的な助言および意思決定プロセス、学習および改善プラットフォームにエビデンスを組み込む</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a:t>
                      </a:r>
                      <a:r>
                        <a:rPr lang="ja-JP" altLang="ja-JP" sz="1200" b="1" dirty="0">
                          <a:effectLst/>
                          <a:latin typeface="Arial" panose="020B0604020202020204" pitchFamily="34" charset="0"/>
                          <a:ea typeface="ＭＳ ゴシック" panose="020B0609070205080204" pitchFamily="49" charset="-128"/>
                          <a:cs typeface="Arial" panose="020B0604020202020204" pitchFamily="34" charset="0"/>
                        </a:rPr>
                        <a:t>実現手段</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a:t>
                      </a:r>
                      <a:endParaRPr lang="ja-JP" altLang="ja-JP" sz="1200" dirty="0">
                        <a:effectLst/>
                        <a:latin typeface="Arial" panose="020B0604020202020204" pitchFamily="34" charset="0"/>
                        <a:ea typeface="ＭＳ ゴシック" panose="020B0609070205080204" pitchFamily="49" charset="-128"/>
                        <a:cs typeface="Arial" panose="020B0604020202020204" pitchFamily="34" charset="0"/>
                      </a:endParaRPr>
                    </a:p>
                    <a:p>
                      <a:pPr algn="ct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2)</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エビデンス</a:t>
                      </a:r>
                      <a:r>
                        <a:rPr lang="ja-JP" altLang="ja-JP" sz="1200" b="1" dirty="0">
                          <a:effectLst/>
                          <a:latin typeface="Arial" panose="020B0604020202020204" pitchFamily="34" charset="0"/>
                          <a:ea typeface="ＭＳ ゴシック" panose="020B0609070205080204" pitchFamily="49" charset="-128"/>
                          <a:cs typeface="Arial" panose="020B0604020202020204" pitchFamily="34" charset="0"/>
                        </a:rPr>
                        <a:t>文化</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を構築、維持する</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3)</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エビデンス利用の</a:t>
                      </a:r>
                      <a:r>
                        <a:rPr lang="ja-JP" altLang="ja-JP" sz="1200" b="1" dirty="0">
                          <a:effectLst/>
                          <a:latin typeface="Arial" panose="020B0604020202020204" pitchFamily="34" charset="0"/>
                          <a:ea typeface="ＭＳ ゴシック" panose="020B0609070205080204" pitchFamily="49" charset="-128"/>
                          <a:cs typeface="Arial" panose="020B0604020202020204" pitchFamily="34" charset="0"/>
                        </a:rPr>
                        <a:t>キャパシティ</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を強化する</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dirty="0">
                        <a:solidFill>
                          <a:srgbClr val="254776"/>
                        </a:solidFill>
                        <a:latin typeface="Arial" panose="020B0604020202020204" pitchFamily="34" charset="0"/>
                        <a:ea typeface="ＭＳ ゴシック" panose="020B0609070205080204" pitchFamily="49"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254776"/>
                          </a:solidFill>
                          <a:latin typeface="Arial" panose="020B0604020202020204" pitchFamily="34" charset="0"/>
                          <a:ea typeface="ＭＳ ゴシック" panose="020B0609070205080204" pitchFamily="49" charset="-128"/>
                          <a:cs typeface="Arial" panose="020B0604020202020204" pitchFamily="34" charset="0"/>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51" name="Rounded Rectangle 50">
            <a:extLst>
              <a:ext uri="{FF2B5EF4-FFF2-40B4-BE49-F238E27FC236}">
                <a16:creationId xmlns:a16="http://schemas.microsoft.com/office/drawing/2014/main" id="{EBEAF75D-93B7-0DC9-177C-04A0BF9CBFCE}"/>
              </a:ext>
            </a:extLst>
          </p:cNvPr>
          <p:cNvSpPr/>
          <p:nvPr/>
        </p:nvSpPr>
        <p:spPr>
          <a:xfrm>
            <a:off x="2301555" y="4559341"/>
            <a:ext cx="7275483" cy="2222940"/>
          </a:xfrm>
          <a:prstGeom prst="roundRect">
            <a:avLst/>
          </a:prstGeom>
          <a:noFill/>
          <a:ln w="28575">
            <a:solidFill>
              <a:srgbClr val="99CC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5B66CC04-AF37-01B2-F043-DF68371D57DD}"/>
              </a:ext>
            </a:extLst>
          </p:cNvPr>
          <p:cNvSpPr txBox="1">
            <a:spLocks/>
          </p:cNvSpPr>
          <p:nvPr/>
        </p:nvSpPr>
        <p:spPr>
          <a:xfrm>
            <a:off x="359462" y="211479"/>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lvl="0" defTabSz="914400" hangingPunct="0">
              <a:spcBef>
                <a:spcPts val="0"/>
              </a:spcBef>
              <a:defRPr/>
            </a:pPr>
            <a:r>
              <a:rPr lang="ja-JP" altLang="en-US" dirty="0">
                <a:solidFill>
                  <a:schemeClr val="tx1"/>
                </a:solidFill>
              </a:rPr>
              <a:t>エビデンス支援システム</a:t>
            </a:r>
            <a:endParaRPr lang="en-CA" kern="0" dirty="0">
              <a:solidFill>
                <a:schemeClr val="tx1"/>
              </a:solidFill>
              <a:latin typeface="Arial"/>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9A5F3425-455C-2AE9-18DF-30DB845E0A2A}"/>
              </a:ext>
            </a:extLst>
          </p:cNvPr>
          <p:cNvSpPr/>
          <p:nvPr/>
        </p:nvSpPr>
        <p:spPr>
          <a:xfrm>
            <a:off x="2763823" y="2572369"/>
            <a:ext cx="6384040" cy="1632455"/>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17" name="Table 16">
            <a:extLst>
              <a:ext uri="{FF2B5EF4-FFF2-40B4-BE49-F238E27FC236}">
                <a16:creationId xmlns:a16="http://schemas.microsoft.com/office/drawing/2014/main" id="{8B8C16A7-8586-DD46-5F5C-77E6B2E27E99}"/>
              </a:ext>
            </a:extLst>
          </p:cNvPr>
          <p:cNvGraphicFramePr>
            <a:graphicFrameLocks noGrp="1"/>
          </p:cNvGraphicFramePr>
          <p:nvPr>
            <p:extLst>
              <p:ext uri="{D42A27DB-BD31-4B8C-83A1-F6EECF244321}">
                <p14:modId xmlns:p14="http://schemas.microsoft.com/office/powerpoint/2010/main" val="4262708879"/>
              </p:ext>
            </p:extLst>
          </p:nvPr>
        </p:nvGraphicFramePr>
        <p:xfrm>
          <a:off x="2761991" y="2684363"/>
          <a:ext cx="6354610" cy="1379925"/>
        </p:xfrm>
        <a:graphic>
          <a:graphicData uri="http://schemas.openxmlformats.org/drawingml/2006/table">
            <a:tbl>
              <a:tblPr firstRow="1" firstCol="1" bandRow="1"/>
              <a:tblGrid>
                <a:gridCol w="3177305">
                  <a:extLst>
                    <a:ext uri="{9D8B030D-6E8A-4147-A177-3AD203B41FA5}">
                      <a16:colId xmlns:a16="http://schemas.microsoft.com/office/drawing/2014/main" val="229045705"/>
                    </a:ext>
                  </a:extLst>
                </a:gridCol>
                <a:gridCol w="3177305">
                  <a:extLst>
                    <a:ext uri="{9D8B030D-6E8A-4147-A177-3AD203B41FA5}">
                      <a16:colId xmlns:a16="http://schemas.microsoft.com/office/drawing/2014/main" val="3960308684"/>
                    </a:ext>
                  </a:extLst>
                </a:gridCol>
              </a:tblGrid>
              <a:tr h="4091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400" b="1" kern="1200" dirty="0">
                          <a:solidFill>
                            <a:schemeClr val="tx1"/>
                          </a:solidFill>
                          <a:effectLst/>
                          <a:latin typeface="+mn-lt"/>
                          <a:ea typeface="+mn-ea"/>
                          <a:cs typeface="+mn-cs"/>
                        </a:rPr>
                        <a:t>エビデンス需要の優先順位付メカニズム</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en-US" altLang="ja-JP" sz="1000" kern="1200" dirty="0">
                          <a:solidFill>
                            <a:schemeClr val="tx1"/>
                          </a:solidFill>
                          <a:effectLst/>
                          <a:latin typeface="+mn-lt"/>
                          <a:ea typeface="+mn-ea"/>
                          <a:cs typeface="+mn-cs"/>
                        </a:rPr>
                        <a:t>(</a:t>
                      </a:r>
                      <a:r>
                        <a:rPr lang="ja-JP" altLang="ja-JP" sz="1000" kern="1200" dirty="0">
                          <a:solidFill>
                            <a:schemeClr val="tx1"/>
                          </a:solidFill>
                          <a:effectLst/>
                          <a:latin typeface="+mn-lt"/>
                          <a:ea typeface="+mn-ea"/>
                          <a:cs typeface="+mn-cs"/>
                        </a:rPr>
                        <a:t>ホライ</a:t>
                      </a:r>
                      <a:r>
                        <a:rPr lang="ja-JP" altLang="en-US" sz="1000" kern="1200" dirty="0">
                          <a:solidFill>
                            <a:schemeClr val="tx1"/>
                          </a:solidFill>
                          <a:effectLst/>
                          <a:latin typeface="+mn-lt"/>
                          <a:ea typeface="+mn-ea"/>
                          <a:cs typeface="+mn-cs"/>
                        </a:rPr>
                        <a:t>ゾ</a:t>
                      </a:r>
                      <a:r>
                        <a:rPr lang="ja-JP" altLang="ja-JP" sz="1000" kern="1200" dirty="0">
                          <a:solidFill>
                            <a:schemeClr val="tx1"/>
                          </a:solidFill>
                          <a:effectLst/>
                          <a:latin typeface="+mn-lt"/>
                          <a:ea typeface="+mn-ea"/>
                          <a:cs typeface="+mn-cs"/>
                        </a:rPr>
                        <a:t>ンスキャニング、質問の顕在化</a:t>
                      </a:r>
                      <a:r>
                        <a:rPr lang="en-US" altLang="ja-JP" sz="1000" kern="1200" dirty="0">
                          <a:solidFill>
                            <a:schemeClr val="tx1"/>
                          </a:solidFill>
                          <a:effectLst/>
                          <a:latin typeface="+mn-lt"/>
                          <a:ea typeface="+mn-ea"/>
                          <a:cs typeface="+mn-cs"/>
                        </a:rPr>
                        <a:t>)</a:t>
                      </a:r>
                      <a:endParaRPr lang="en-CA" sz="1000" b="0" i="0" dirty="0">
                        <a:solidFill>
                          <a:srgbClr val="254776"/>
                        </a:solidFill>
                        <a:latin typeface="Helvetica" pitchFamily="2" charset="0"/>
                        <a:ea typeface="Garamond" panose="02020404030301010803" pitchFamily="18" charset="0"/>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483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200" dirty="0">
                          <a:solidFill>
                            <a:schemeClr val="tx1"/>
                          </a:solidFill>
                          <a:effectLst/>
                          <a:latin typeface="+mn-lt"/>
                          <a:ea typeface="+mn-ea"/>
                          <a:cs typeface="+mn-cs"/>
                        </a:rPr>
                        <a:t>　　　　ワンストップリクエスト</a:t>
                      </a:r>
                      <a:r>
                        <a:rPr lang="en-US" altLang="ja-JP" sz="1000" kern="1200" dirty="0">
                          <a:solidFill>
                            <a:schemeClr val="tx1"/>
                          </a:solidFill>
                          <a:effectLst/>
                          <a:latin typeface="+mn-lt"/>
                          <a:ea typeface="+mn-ea"/>
                          <a:cs typeface="+mn-cs"/>
                        </a:rPr>
                        <a:t>(</a:t>
                      </a:r>
                      <a:r>
                        <a:rPr lang="ja-JP" altLang="ja-JP" sz="1000" kern="1200" dirty="0">
                          <a:solidFill>
                            <a:schemeClr val="tx1"/>
                          </a:solidFill>
                          <a:effectLst/>
                          <a:latin typeface="+mn-lt"/>
                          <a:ea typeface="+mn-ea"/>
                          <a:cs typeface="+mn-cs"/>
                        </a:rPr>
                        <a:t>複雑な質問の場合</a:t>
                      </a:r>
                      <a:r>
                        <a:rPr lang="en-US" altLang="ja-JP" sz="1000" kern="1200" dirty="0">
                          <a:solidFill>
                            <a:schemeClr val="tx1"/>
                          </a:solidFill>
                          <a:effectLst/>
                          <a:latin typeface="+mn-lt"/>
                          <a:ea typeface="+mn-ea"/>
                          <a:cs typeface="+mn-cs"/>
                        </a:rPr>
                        <a:t>)</a:t>
                      </a:r>
                      <a:endParaRPr lang="en-CA" sz="1000" b="1" i="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0" marR="0" indent="0" algn="l" defTabSz="914400" rtl="0" eaLnBrk="1" fontAlgn="auto" latinLnBrk="0" hangingPunct="1">
                        <a:lnSpc>
                          <a:spcPct val="100000"/>
                        </a:lnSpc>
                        <a:spcBef>
                          <a:spcPts val="0"/>
                        </a:spcBef>
                        <a:spcAft>
                          <a:spcPts val="0"/>
                        </a:spcAft>
                        <a:buClrTx/>
                        <a:buSzTx/>
                        <a:buFontTx/>
                        <a:buNone/>
                        <a:tabLst/>
                        <a:defRPr/>
                      </a:pPr>
                      <a:r>
                        <a:rPr lang="ja-JP" altLang="ja-JP" sz="1000" kern="1200" dirty="0">
                          <a:solidFill>
                            <a:schemeClr val="tx1"/>
                          </a:solidFill>
                          <a:effectLst/>
                          <a:latin typeface="+mn-lt"/>
                          <a:ea typeface="+mn-ea"/>
                          <a:cs typeface="+mn-cs"/>
                        </a:rPr>
                        <a:t>意思決定プロセスに沿ってパッケージ化</a:t>
                      </a:r>
                      <a:endParaRPr lang="en-US" altLang="ja-JP" sz="1000" kern="1200" dirty="0">
                        <a:solidFill>
                          <a:schemeClr val="tx1"/>
                        </a:solidFill>
                        <a:effectLst/>
                        <a:latin typeface="+mn-lt"/>
                        <a:ea typeface="+mn-ea"/>
                        <a:cs typeface="+mn-cs"/>
                      </a:endParaRPr>
                    </a:p>
                    <a:p>
                      <a:pPr marL="717550" marR="0" indent="0" algn="l" defTabSz="914400" rtl="0" eaLnBrk="1" fontAlgn="auto" latinLnBrk="0" hangingPunct="1">
                        <a:lnSpc>
                          <a:spcPct val="100000"/>
                        </a:lnSpc>
                        <a:spcBef>
                          <a:spcPts val="0"/>
                        </a:spcBef>
                        <a:spcAft>
                          <a:spcPts val="0"/>
                        </a:spcAft>
                        <a:buClrTx/>
                        <a:buSzTx/>
                        <a:buFontTx/>
                        <a:buNone/>
                        <a:tabLst/>
                        <a:defRPr/>
                      </a:pPr>
                      <a:r>
                        <a:rPr lang="ja-JP" altLang="ja-JP" sz="1000" kern="1200" dirty="0">
                          <a:solidFill>
                            <a:schemeClr val="tx1"/>
                          </a:solidFill>
                          <a:effectLst/>
                          <a:latin typeface="+mn-lt"/>
                          <a:ea typeface="+mn-ea"/>
                          <a:cs typeface="+mn-cs"/>
                        </a:rPr>
                        <a:t>された対応</a:t>
                      </a:r>
                      <a:endParaRPr lang="en-CA" sz="1000" b="0" i="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r h="348471">
                <a:tc gridSpan="2">
                  <a:txBody>
                    <a:bodyPr/>
                    <a:lstStyle/>
                    <a:p>
                      <a:pPr marL="452438" indent="0" algn="ctr"/>
                      <a:r>
                        <a:rPr lang="ja-JP" altLang="ja-JP" sz="1200" b="1" kern="1200" baseline="0" dirty="0">
                          <a:solidFill>
                            <a:schemeClr val="tx1"/>
                          </a:solidFill>
                          <a:effectLst/>
                          <a:latin typeface="+mn-lt"/>
                          <a:ea typeface="+mn-ea"/>
                          <a:cs typeface="+mn-cs"/>
                        </a:rPr>
                        <a:t>エビデンス供給の調整メカニズム</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en-US" altLang="ja-JP" sz="1000" kern="1200" dirty="0">
                          <a:solidFill>
                            <a:schemeClr val="tx1"/>
                          </a:solidFill>
                          <a:effectLst/>
                          <a:latin typeface="+mn-lt"/>
                          <a:ea typeface="+mn-ea"/>
                          <a:cs typeface="+mn-cs"/>
                        </a:rPr>
                        <a:t>(</a:t>
                      </a:r>
                      <a:r>
                        <a:rPr lang="ja-JP" altLang="ja-JP" sz="1000" kern="1200" dirty="0">
                          <a:solidFill>
                            <a:schemeClr val="tx1"/>
                          </a:solidFill>
                          <a:effectLst/>
                          <a:latin typeface="+mn-lt"/>
                          <a:ea typeface="+mn-ea"/>
                          <a:cs typeface="+mn-cs"/>
                        </a:rPr>
                        <a:t>要求される</a:t>
                      </a:r>
                      <a:r>
                        <a:rPr lang="ja-JP" altLang="ja-JP" sz="1000" u="sng" kern="1200" dirty="0">
                          <a:solidFill>
                            <a:schemeClr val="tx1"/>
                          </a:solidFill>
                          <a:effectLst/>
                          <a:latin typeface="+mn-lt"/>
                          <a:ea typeface="+mn-ea"/>
                          <a:cs typeface="+mn-cs"/>
                        </a:rPr>
                        <a:t>既存の</a:t>
                      </a:r>
                      <a:r>
                        <a:rPr lang="ja-JP" altLang="ja-JP" sz="1000" kern="1200" dirty="0">
                          <a:solidFill>
                            <a:schemeClr val="tx1"/>
                          </a:solidFill>
                          <a:effectLst/>
                          <a:latin typeface="+mn-lt"/>
                          <a:ea typeface="+mn-ea"/>
                          <a:cs typeface="+mn-cs"/>
                        </a:rPr>
                        <a:t>エビデンスの形式をもたらす超迅速なエビデンス支援、</a:t>
                      </a:r>
                      <a:r>
                        <a:rPr lang="ja-JP" altLang="ja-JP" sz="1000" u="sng" kern="1200" dirty="0">
                          <a:solidFill>
                            <a:schemeClr val="tx1"/>
                          </a:solidFill>
                          <a:effectLst/>
                          <a:latin typeface="+mn-lt"/>
                          <a:ea typeface="+mn-ea"/>
                          <a:cs typeface="+mn-cs"/>
                        </a:rPr>
                        <a:t>新たな</a:t>
                      </a:r>
                      <a:r>
                        <a:rPr lang="ja-JP" altLang="ja-JP" sz="1000" kern="1200" dirty="0">
                          <a:solidFill>
                            <a:schemeClr val="tx1"/>
                          </a:solidFill>
                          <a:effectLst/>
                          <a:latin typeface="+mn-lt"/>
                          <a:ea typeface="+mn-ea"/>
                          <a:cs typeface="+mn-cs"/>
                        </a:rPr>
                        <a:t>エビデンスを構築する適切な「</a:t>
                      </a:r>
                      <a:r>
                        <a:rPr lang="ja-JP" altLang="en-US" sz="1000" kern="1200" dirty="0">
                          <a:solidFill>
                            <a:schemeClr val="tx1"/>
                          </a:solidFill>
                          <a:effectLst/>
                          <a:latin typeface="+mn-lt"/>
                          <a:ea typeface="+mn-ea"/>
                          <a:cs typeface="+mn-cs"/>
                        </a:rPr>
                        <a:t>事業者</a:t>
                      </a:r>
                      <a:r>
                        <a:rPr lang="ja-JP" altLang="ja-JP" sz="1000" kern="1200" dirty="0">
                          <a:solidFill>
                            <a:schemeClr val="tx1"/>
                          </a:solidFill>
                          <a:effectLst/>
                          <a:latin typeface="+mn-lt"/>
                          <a:ea typeface="+mn-ea"/>
                          <a:cs typeface="+mn-cs"/>
                        </a:rPr>
                        <a:t>」にもたらされる「総合請負者」モデル</a:t>
                      </a:r>
                      <a:r>
                        <a:rPr lang="en-US" altLang="ja-JP" sz="1000" kern="1200" dirty="0">
                          <a:solidFill>
                            <a:schemeClr val="tx1"/>
                          </a:solidFill>
                          <a:effectLst/>
                          <a:latin typeface="+mn-lt"/>
                          <a:ea typeface="+mn-ea"/>
                          <a:cs typeface="+mn-cs"/>
                        </a:rPr>
                        <a:t>)</a:t>
                      </a:r>
                      <a:endParaRPr lang="ja-JP" altLang="ja-JP" sz="1000" kern="1200" dirty="0">
                        <a:solidFill>
                          <a:schemeClr val="tx1"/>
                        </a:solidFill>
                        <a:effectLst/>
                        <a:latin typeface="+mn-lt"/>
                        <a:ea typeface="+mn-ea"/>
                        <a:cs typeface="+mn-cs"/>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41" name="Rounded Rectangle 40">
            <a:extLst>
              <a:ext uri="{FF2B5EF4-FFF2-40B4-BE49-F238E27FC236}">
                <a16:creationId xmlns:a16="http://schemas.microsoft.com/office/drawing/2014/main" id="{E8C752E9-D4EE-613B-5477-E3E36541EC41}"/>
              </a:ext>
            </a:extLst>
          </p:cNvPr>
          <p:cNvSpPr/>
          <p:nvPr/>
        </p:nvSpPr>
        <p:spPr>
          <a:xfrm>
            <a:off x="2405478" y="4626240"/>
            <a:ext cx="5152306" cy="2090033"/>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nvGrpSpPr>
          <p:cNvPr id="78" name="Group 77">
            <a:extLst>
              <a:ext uri="{FF2B5EF4-FFF2-40B4-BE49-F238E27FC236}">
                <a16:creationId xmlns:a16="http://schemas.microsoft.com/office/drawing/2014/main" id="{58A8D20F-E71D-9860-A776-0786193E2623}"/>
              </a:ext>
            </a:extLst>
          </p:cNvPr>
          <p:cNvGrpSpPr/>
          <p:nvPr/>
        </p:nvGrpSpPr>
        <p:grpSpPr>
          <a:xfrm rot="16200000" flipH="1">
            <a:off x="7611304" y="5451355"/>
            <a:ext cx="173233" cy="145420"/>
            <a:chOff x="5830099" y="0"/>
            <a:chExt cx="64895" cy="288001"/>
          </a:xfrm>
        </p:grpSpPr>
        <p:cxnSp>
          <p:nvCxnSpPr>
            <p:cNvPr id="79" name="Straight Arrow Connector 78">
              <a:extLst>
                <a:ext uri="{FF2B5EF4-FFF2-40B4-BE49-F238E27FC236}">
                  <a16:creationId xmlns:a16="http://schemas.microsoft.com/office/drawing/2014/main" id="{F9A4EB5A-B8FB-B814-FF56-138B79E3C62A}"/>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CEF1A581-4FEB-7C0B-6BB3-7141BDB18BB1}"/>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cxnSp>
        <p:nvCxnSpPr>
          <p:cNvPr id="36" name="Straight Arrow Connector 35">
            <a:extLst>
              <a:ext uri="{FF2B5EF4-FFF2-40B4-BE49-F238E27FC236}">
                <a16:creationId xmlns:a16="http://schemas.microsoft.com/office/drawing/2014/main" id="{61C1BCD4-9FFF-63B9-6EAC-E2D4C298E7EC}"/>
              </a:ext>
            </a:extLst>
          </p:cNvPr>
          <p:cNvCxnSpPr>
            <a:cxnSpLocks/>
          </p:cNvCxnSpPr>
          <p:nvPr/>
        </p:nvCxnSpPr>
        <p:spPr>
          <a:xfrm flipV="1">
            <a:off x="6432241" y="3166276"/>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B5042AE-701A-E272-A246-77FDC00DC497}"/>
              </a:ext>
            </a:extLst>
          </p:cNvPr>
          <p:cNvCxnSpPr>
            <a:cxnSpLocks/>
          </p:cNvCxnSpPr>
          <p:nvPr/>
        </p:nvCxnSpPr>
        <p:spPr>
          <a:xfrm>
            <a:off x="5492892" y="3181434"/>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B02E9B0E-0A8A-149E-B395-7B30A2F50895}"/>
              </a:ext>
            </a:extLst>
          </p:cNvPr>
          <p:cNvGrpSpPr/>
          <p:nvPr/>
        </p:nvGrpSpPr>
        <p:grpSpPr>
          <a:xfrm rot="10800000" flipH="1">
            <a:off x="5769520" y="2254091"/>
            <a:ext cx="188921" cy="288000"/>
            <a:chOff x="5706073" y="0"/>
            <a:chExt cx="188921" cy="288000"/>
          </a:xfrm>
        </p:grpSpPr>
        <p:cxnSp>
          <p:nvCxnSpPr>
            <p:cNvPr id="9" name="Straight Arrow Connector 8">
              <a:extLst>
                <a:ext uri="{FF2B5EF4-FFF2-40B4-BE49-F238E27FC236}">
                  <a16:creationId xmlns:a16="http://schemas.microsoft.com/office/drawing/2014/main" id="{E9C4240C-D1A5-3C17-CB57-BED11322BE52}"/>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5BDA682-D464-06F4-502E-F7CCE28B597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42" name="Rounded Rectangle 41">
            <a:extLst>
              <a:ext uri="{FF2B5EF4-FFF2-40B4-BE49-F238E27FC236}">
                <a16:creationId xmlns:a16="http://schemas.microsoft.com/office/drawing/2014/main" id="{77FBD945-B9D6-7242-A286-2ED70F3D2F3A}"/>
              </a:ext>
            </a:extLst>
          </p:cNvPr>
          <p:cNvSpPr/>
          <p:nvPr/>
        </p:nvSpPr>
        <p:spPr>
          <a:xfrm>
            <a:off x="7833078" y="5099595"/>
            <a:ext cx="1658304" cy="907465"/>
          </a:xfrm>
          <a:prstGeom prst="roundRect">
            <a:avLst/>
          </a:prstGeom>
          <a:solidFill>
            <a:srgbClr val="CC76A6">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38" name="Table 37">
            <a:extLst>
              <a:ext uri="{FF2B5EF4-FFF2-40B4-BE49-F238E27FC236}">
                <a16:creationId xmlns:a16="http://schemas.microsoft.com/office/drawing/2014/main" id="{C3616C13-243C-3CA2-64D6-3992C2B55139}"/>
              </a:ext>
            </a:extLst>
          </p:cNvPr>
          <p:cNvGraphicFramePr>
            <a:graphicFrameLocks noGrp="1"/>
          </p:cNvGraphicFramePr>
          <p:nvPr>
            <p:extLst>
              <p:ext uri="{D42A27DB-BD31-4B8C-83A1-F6EECF244321}">
                <p14:modId xmlns:p14="http://schemas.microsoft.com/office/powerpoint/2010/main" val="3282709472"/>
              </p:ext>
            </p:extLst>
          </p:nvPr>
        </p:nvGraphicFramePr>
        <p:xfrm>
          <a:off x="7905070" y="5210323"/>
          <a:ext cx="1487924" cy="1068638"/>
        </p:xfrm>
        <a:graphic>
          <a:graphicData uri="http://schemas.openxmlformats.org/drawingml/2006/table">
            <a:tbl>
              <a:tblPr firstRow="1" firstCol="1" bandRow="1"/>
              <a:tblGrid>
                <a:gridCol w="1487924">
                  <a:extLst>
                    <a:ext uri="{9D8B030D-6E8A-4147-A177-3AD203B41FA5}">
                      <a16:colId xmlns:a16="http://schemas.microsoft.com/office/drawing/2014/main" val="2063349985"/>
                    </a:ext>
                  </a:extLst>
                </a:gridCol>
              </a:tblGrid>
              <a:tr h="1068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Helvetica" pitchFamily="2" charset="0"/>
                        <a:ea typeface="Garamond" panose="02020404030301010803" pitchFamily="18" charset="0"/>
                        <a:cs typeface="Garamond" panose="02020404030301010803" pitchFamily="18" charset="0"/>
                      </a:endParaRPr>
                    </a:p>
                    <a:p>
                      <a:pPr algn="ctr"/>
                      <a:r>
                        <a:rPr lang="ja-JP" altLang="ja-JP" sz="1200" b="1" kern="1200" dirty="0">
                          <a:solidFill>
                            <a:schemeClr val="tx1"/>
                          </a:solidFill>
                          <a:effectLst/>
                          <a:latin typeface="+mn-lt"/>
                          <a:ea typeface="+mn-ea"/>
                          <a:cs typeface="+mn-cs"/>
                        </a:rPr>
                        <a:t>グローバルエビデンスアーキテクチャ</a:t>
                      </a:r>
                      <a:endParaRPr lang="ja-JP" altLang="ja-JP" sz="1200" kern="1200" dirty="0">
                        <a:solidFill>
                          <a:schemeClr val="tx1"/>
                        </a:solidFill>
                        <a:effectLst/>
                        <a:latin typeface="+mn-lt"/>
                        <a:ea typeface="+mn-ea"/>
                        <a:cs typeface="+mn-cs"/>
                      </a:endParaRPr>
                    </a:p>
                    <a:p>
                      <a:r>
                        <a:rPr lang="en-US" altLang="ja-JP" sz="1800" b="1" kern="1200" dirty="0">
                          <a:solidFill>
                            <a:schemeClr val="tx1"/>
                          </a:solidFill>
                          <a:effectLst/>
                          <a:latin typeface="+mn-lt"/>
                          <a:ea typeface="+mn-ea"/>
                          <a:cs typeface="+mn-cs"/>
                        </a:rPr>
                        <a:t> </a:t>
                      </a:r>
                      <a:r>
                        <a:rPr lang="ja-JP" altLang="ja-JP" sz="1100" kern="1200" dirty="0">
                          <a:solidFill>
                            <a:schemeClr val="tx1"/>
                          </a:solidFill>
                          <a:effectLst/>
                          <a:latin typeface="+mn-lt"/>
                          <a:ea typeface="+mn-ea"/>
                          <a:cs typeface="+mn-cs"/>
                        </a:rPr>
                        <a:t>・生きたエビデンス統合</a:t>
                      </a: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35" name="Group 34">
            <a:extLst>
              <a:ext uri="{FF2B5EF4-FFF2-40B4-BE49-F238E27FC236}">
                <a16:creationId xmlns:a16="http://schemas.microsoft.com/office/drawing/2014/main" id="{F797DC39-6B6B-4DA7-4FA0-8E992814FCF2}"/>
              </a:ext>
            </a:extLst>
          </p:cNvPr>
          <p:cNvGrpSpPr/>
          <p:nvPr/>
        </p:nvGrpSpPr>
        <p:grpSpPr>
          <a:xfrm rot="10800000" flipH="1">
            <a:off x="5760534" y="4229538"/>
            <a:ext cx="188921" cy="288000"/>
            <a:chOff x="5706073" y="0"/>
            <a:chExt cx="188921" cy="288000"/>
          </a:xfrm>
        </p:grpSpPr>
        <p:cxnSp>
          <p:nvCxnSpPr>
            <p:cNvPr id="40" name="Straight Arrow Connector 39">
              <a:extLst>
                <a:ext uri="{FF2B5EF4-FFF2-40B4-BE49-F238E27FC236}">
                  <a16:creationId xmlns:a16="http://schemas.microsoft.com/office/drawing/2014/main" id="{C4E51BB8-47A1-15D1-C0E4-BE102B06BC07}"/>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FF91C7C-BE06-A1CB-3C2E-DF8C392213FF}"/>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pic>
        <p:nvPicPr>
          <p:cNvPr id="6" name="Picture 5" descr="A logo for a company&#10;&#10;Description automatically generated">
            <a:extLst>
              <a:ext uri="{FF2B5EF4-FFF2-40B4-BE49-F238E27FC236}">
                <a16:creationId xmlns:a16="http://schemas.microsoft.com/office/drawing/2014/main" id="{6C4123C6-1719-70E6-3970-48039B82E77C}"/>
              </a:ext>
            </a:extLst>
          </p:cNvPr>
          <p:cNvPicPr>
            <a:picLocks noChangeAspect="1"/>
          </p:cNvPicPr>
          <p:nvPr/>
        </p:nvPicPr>
        <p:blipFill>
          <a:blip r:embed="rId3"/>
          <a:stretch>
            <a:fillRect/>
          </a:stretch>
        </p:blipFill>
        <p:spPr>
          <a:xfrm>
            <a:off x="50716" y="6217030"/>
            <a:ext cx="2070100" cy="635000"/>
          </a:xfrm>
          <a:prstGeom prst="rect">
            <a:avLst/>
          </a:prstGeom>
        </p:spPr>
      </p:pic>
      <p:sp>
        <p:nvSpPr>
          <p:cNvPr id="7" name="Slide Number Placeholder 4">
            <a:extLst>
              <a:ext uri="{FF2B5EF4-FFF2-40B4-BE49-F238E27FC236}">
                <a16:creationId xmlns:a16="http://schemas.microsoft.com/office/drawing/2014/main" id="{BBBE18FE-0CEE-AC1D-72AE-29F380F9B7EF}"/>
              </a:ext>
            </a:extLst>
          </p:cNvPr>
          <p:cNvSpPr>
            <a:spLocks noGrp="1"/>
          </p:cNvSpPr>
          <p:nvPr>
            <p:ph type="sldNum" sz="quarter" idx="4"/>
          </p:nvPr>
        </p:nvSpPr>
        <p:spPr>
          <a:xfrm>
            <a:off x="11783932" y="6463958"/>
            <a:ext cx="357352" cy="365125"/>
          </a:xfrm>
        </p:spPr>
        <p:txBody>
          <a:bodyPr/>
          <a:lstStyle/>
          <a:p>
            <a:fld id="{E2CB33EA-91D6-F140-A440-0A130B2A34DE}" type="slidenum">
              <a:rPr lang="en-US" smtClean="0"/>
              <a:pPr/>
              <a:t>2</a:t>
            </a:fld>
            <a:endParaRPr lang="en-US" dirty="0"/>
          </a:p>
        </p:txBody>
      </p:sp>
      <p:sp>
        <p:nvSpPr>
          <p:cNvPr id="2" name="テキスト ボックス 2">
            <a:extLst>
              <a:ext uri="{FF2B5EF4-FFF2-40B4-BE49-F238E27FC236}">
                <a16:creationId xmlns:a16="http://schemas.microsoft.com/office/drawing/2014/main" id="{D3389985-4611-AE26-800C-D26189AAACAE}"/>
              </a:ext>
            </a:extLst>
          </p:cNvPr>
          <p:cNvSpPr txBox="1">
            <a:spLocks noChangeArrowheads="1"/>
          </p:cNvSpPr>
          <p:nvPr/>
        </p:nvSpPr>
        <p:spPr bwMode="auto">
          <a:xfrm>
            <a:off x="2648241" y="4643682"/>
            <a:ext cx="4777256" cy="2138599"/>
          </a:xfrm>
          <a:prstGeom prst="rect">
            <a:avLst/>
          </a:prstGeom>
          <a:noFill/>
          <a:ln w="9525">
            <a:noFill/>
            <a:miter lim="800000"/>
            <a:headEnd/>
            <a:tailEnd/>
          </a:ln>
        </p:spPr>
        <p:txBody>
          <a:bodyPr rot="0" vert="horz" wrap="square" lIns="91440" tIns="45720" rIns="91440" bIns="45720" anchor="t" anchorCtr="0">
            <a:spAutoFit/>
          </a:bodyPr>
          <a:lstStyle/>
          <a:p>
            <a:pPr>
              <a:lnSpc>
                <a:spcPts val="1300"/>
              </a:lnSpc>
            </a:pPr>
            <a:r>
              <a:rPr lang="ja-JP" sz="1200" b="1" dirty="0">
                <a:effectLst/>
                <a:latin typeface="Arial" panose="020B0604020202020204" pitchFamily="34" charset="0"/>
                <a:ea typeface="ＭＳ ゴシック" panose="020B0609070205080204" pitchFamily="49" charset="-128"/>
                <a:cs typeface="Arial" panose="020B0604020202020204" pitchFamily="34" charset="0"/>
              </a:rPr>
              <a:t>需要主導型のタイムリーなエビデンス支援ユニット</a:t>
            </a:r>
            <a:r>
              <a:rPr lang="en-US" sz="1200" dirty="0">
                <a:effectLst/>
                <a:latin typeface="Arial" panose="020B0604020202020204" pitchFamily="34" charset="0"/>
                <a:ea typeface="ＭＳ ゴシック" panose="020B0609070205080204" pitchFamily="49" charset="-128"/>
                <a:cs typeface="Arial" panose="020B0604020202020204" pitchFamily="34" charset="0"/>
              </a:rPr>
              <a:t>(</a:t>
            </a:r>
            <a:r>
              <a:rPr lang="ja-JP" sz="1200" dirty="0">
                <a:effectLst/>
                <a:latin typeface="Arial" panose="020B0604020202020204" pitchFamily="34" charset="0"/>
                <a:ea typeface="ＭＳ ゴシック" panose="020B0609070205080204" pitchFamily="49" charset="-128"/>
                <a:cs typeface="Arial" panose="020B0604020202020204" pitchFamily="34" charset="0"/>
              </a:rPr>
              <a:t>「</a:t>
            </a:r>
            <a:r>
              <a:rPr lang="ja-JP" altLang="en-US" sz="1200" dirty="0">
                <a:effectLst/>
                <a:latin typeface="Arial" panose="020B0604020202020204" pitchFamily="34" charset="0"/>
                <a:ea typeface="ＭＳ ゴシック" panose="020B0609070205080204" pitchFamily="49" charset="-128"/>
                <a:cs typeface="Arial" panose="020B0604020202020204" pitchFamily="34" charset="0"/>
              </a:rPr>
              <a:t>事業者</a:t>
            </a:r>
            <a:r>
              <a:rPr lang="ja-JP" sz="1200" dirty="0">
                <a:effectLst/>
                <a:latin typeface="Arial" panose="020B0604020202020204" pitchFamily="34" charset="0"/>
                <a:ea typeface="ＭＳ ゴシック" panose="020B0609070205080204" pitchFamily="49" charset="-128"/>
                <a:cs typeface="Arial" panose="020B0604020202020204" pitchFamily="34" charset="0"/>
              </a:rPr>
              <a:t>」</a:t>
            </a:r>
            <a:r>
              <a:rPr lang="en-US" sz="1200" dirty="0">
                <a:effectLst/>
                <a:latin typeface="Arial" panose="020B0604020202020204" pitchFamily="34" charset="0"/>
                <a:ea typeface="ＭＳ ゴシック" panose="020B0609070205080204" pitchFamily="49" charset="-128"/>
                <a:cs typeface="Arial" panose="020B0604020202020204" pitchFamily="34" charset="0"/>
              </a:rPr>
              <a:t>)</a:t>
            </a:r>
            <a:endParaRPr lang="ja-JP" sz="1200" dirty="0">
              <a:effectLst/>
              <a:latin typeface="Arial" panose="020B0604020202020204" pitchFamily="34" charset="0"/>
              <a:ea typeface="ＭＳ ゴシック" panose="020B0609070205080204" pitchFamily="49" charset="-128"/>
              <a:cs typeface="Arial" panose="020B0604020202020204" pitchFamily="34" charset="0"/>
            </a:endParaRPr>
          </a:p>
          <a:p>
            <a:pPr>
              <a:lnSpc>
                <a:spcPts val="900"/>
              </a:lnSpc>
            </a:pPr>
            <a:r>
              <a:rPr lang="en-US" sz="1200" dirty="0">
                <a:effectLst/>
                <a:latin typeface="Arial" panose="020B0604020202020204" pitchFamily="34" charset="0"/>
                <a:ea typeface="ＭＳ ゴシック" panose="020B0609070205080204" pitchFamily="49" charset="-128"/>
                <a:cs typeface="Arial" panose="020B0604020202020204" pitchFamily="34" charset="0"/>
              </a:rPr>
              <a:t> </a:t>
            </a:r>
            <a:endParaRPr lang="ja-JP" sz="1200" dirty="0">
              <a:effectLst/>
              <a:latin typeface="Arial" panose="020B0604020202020204" pitchFamily="34" charset="0"/>
              <a:ea typeface="ＭＳ ゴシック" panose="020B0609070205080204" pitchFamily="49" charset="-128"/>
              <a:cs typeface="Arial" panose="020B0604020202020204" pitchFamily="34" charset="0"/>
            </a:endParaRPr>
          </a:p>
          <a:p>
            <a:pPr>
              <a:lnSpc>
                <a:spcPts val="1300"/>
              </a:lnSpc>
            </a:pPr>
            <a:r>
              <a:rPr lang="ja-JP" sz="1050" dirty="0">
                <a:effectLst/>
                <a:latin typeface="Arial" panose="020B0604020202020204" pitchFamily="34" charset="0"/>
                <a:ea typeface="ＭＳ ゴシック" panose="020B0609070205080204" pitchFamily="49" charset="-128"/>
                <a:cs typeface="Arial" panose="020B0604020202020204" pitchFamily="34" charset="0"/>
              </a:rPr>
              <a:t>特定のエビデンスの形式に焦点を当てたもの</a:t>
            </a:r>
          </a:p>
          <a:p>
            <a:pPr>
              <a:lnSpc>
                <a:spcPts val="1300"/>
              </a:lnSpc>
              <a:tabLst>
                <a:tab pos="1612900" algn="l"/>
              </a:tabLst>
            </a:pPr>
            <a:r>
              <a:rPr lang="ja-JP" sz="1050" dirty="0">
                <a:effectLst/>
                <a:latin typeface="Arial" panose="020B0604020202020204" pitchFamily="34" charset="0"/>
                <a:ea typeface="ＭＳ ゴシック" panose="020B0609070205080204" pitchFamily="49" charset="-128"/>
                <a:cs typeface="Arial" panose="020B0604020202020204" pitchFamily="34" charset="0"/>
              </a:rPr>
              <a:t>・データ分析　</a:t>
            </a:r>
            <a:r>
              <a:rPr lang="en-US" altLang="ja-JP" sz="1050" dirty="0">
                <a:effectLst/>
                <a:latin typeface="Arial" panose="020B0604020202020204" pitchFamily="34" charset="0"/>
                <a:ea typeface="ＭＳ ゴシック" panose="020B0609070205080204" pitchFamily="49" charset="-128"/>
                <a:cs typeface="Arial" panose="020B0604020202020204" pitchFamily="34" charset="0"/>
              </a:rPr>
              <a:t>	</a:t>
            </a:r>
            <a:r>
              <a:rPr lang="ja-JP" sz="1050" dirty="0">
                <a:effectLst/>
                <a:latin typeface="Arial" panose="020B0604020202020204" pitchFamily="34" charset="0"/>
                <a:ea typeface="ＭＳ ゴシック" panose="020B0609070205080204" pitchFamily="49" charset="-128"/>
                <a:cs typeface="Arial" panose="020B0604020202020204" pitchFamily="34" charset="0"/>
              </a:rPr>
              <a:t>・エビデンス統合</a:t>
            </a:r>
            <a:r>
              <a:rPr lang="en-US" sz="1050" dirty="0">
                <a:effectLst/>
                <a:latin typeface="Arial" panose="020B0604020202020204" pitchFamily="34" charset="0"/>
                <a:ea typeface="ＭＳ ゴシック" panose="020B0609070205080204" pitchFamily="49" charset="-128"/>
                <a:cs typeface="Arial" panose="020B0604020202020204" pitchFamily="34" charset="0"/>
              </a:rPr>
              <a:t>(</a:t>
            </a:r>
            <a:r>
              <a:rPr lang="ja-JP" sz="1050" dirty="0">
                <a:effectLst/>
                <a:latin typeface="Arial" panose="020B0604020202020204" pitchFamily="34" charset="0"/>
                <a:ea typeface="ＭＳ ゴシック" panose="020B0609070205080204" pitchFamily="49" charset="-128"/>
                <a:cs typeface="Arial" panose="020B0604020202020204" pitchFamily="34" charset="0"/>
              </a:rPr>
              <a:t>コンテクスト化されたもの</a:t>
            </a:r>
            <a:r>
              <a:rPr lang="en-US" sz="1050" dirty="0">
                <a:effectLst/>
                <a:latin typeface="Arial" panose="020B0604020202020204" pitchFamily="34" charset="0"/>
                <a:ea typeface="ＭＳ ゴシック" panose="020B0609070205080204" pitchFamily="49" charset="-128"/>
                <a:cs typeface="Arial" panose="020B0604020202020204" pitchFamily="34" charset="0"/>
              </a:rPr>
              <a:t>)</a:t>
            </a:r>
            <a:endParaRPr lang="ja-JP" sz="1050" dirty="0">
              <a:effectLst/>
              <a:latin typeface="Arial" panose="020B0604020202020204" pitchFamily="34" charset="0"/>
              <a:ea typeface="ＭＳ ゴシック" panose="020B0609070205080204" pitchFamily="49" charset="-128"/>
              <a:cs typeface="Arial" panose="020B0604020202020204" pitchFamily="34" charset="0"/>
            </a:endParaRPr>
          </a:p>
          <a:p>
            <a:pPr>
              <a:lnSpc>
                <a:spcPts val="1300"/>
              </a:lnSpc>
              <a:tabLst>
                <a:tab pos="1612900" algn="l"/>
              </a:tabLst>
            </a:pPr>
            <a:r>
              <a:rPr lang="ja-JP" sz="1050" dirty="0">
                <a:effectLst/>
                <a:latin typeface="Arial" panose="020B0604020202020204" pitchFamily="34" charset="0"/>
                <a:ea typeface="ＭＳ ゴシック" panose="020B0609070205080204" pitchFamily="49" charset="-128"/>
                <a:cs typeface="Arial" panose="020B0604020202020204" pitchFamily="34" charset="0"/>
              </a:rPr>
              <a:t>・モデリング　</a:t>
            </a:r>
            <a:r>
              <a:rPr lang="en-US" altLang="ja-JP" sz="1050" dirty="0">
                <a:effectLst/>
                <a:latin typeface="Arial" panose="020B0604020202020204" pitchFamily="34" charset="0"/>
                <a:ea typeface="ＭＳ ゴシック" panose="020B0609070205080204" pitchFamily="49" charset="-128"/>
                <a:cs typeface="Arial" panose="020B0604020202020204" pitchFamily="34" charset="0"/>
              </a:rPr>
              <a:t>	</a:t>
            </a:r>
            <a:r>
              <a:rPr lang="ja-JP" sz="1050" dirty="0">
                <a:effectLst/>
                <a:latin typeface="Arial" panose="020B0604020202020204" pitchFamily="34" charset="0"/>
                <a:ea typeface="ＭＳ ゴシック" panose="020B0609070205080204" pitchFamily="49" charset="-128"/>
                <a:cs typeface="Arial" panose="020B0604020202020204" pitchFamily="34" charset="0"/>
              </a:rPr>
              <a:t>・技術評価</a:t>
            </a:r>
            <a:r>
              <a:rPr lang="ja-JP" altLang="en-US" sz="1050" dirty="0">
                <a:latin typeface="Arial" panose="020B0604020202020204" pitchFamily="34" charset="0"/>
                <a:ea typeface="ＭＳ ゴシック" panose="020B0609070205080204" pitchFamily="49" charset="-128"/>
                <a:cs typeface="Arial" panose="020B0604020202020204" pitchFamily="34" charset="0"/>
              </a:rPr>
              <a:t>／</a:t>
            </a:r>
            <a:r>
              <a:rPr lang="ja-JP" sz="1050" dirty="0">
                <a:effectLst/>
                <a:latin typeface="Arial" panose="020B0604020202020204" pitchFamily="34" charset="0"/>
                <a:ea typeface="ＭＳ ゴシック" panose="020B0609070205080204" pitchFamily="49" charset="-128"/>
                <a:cs typeface="Arial" panose="020B0604020202020204" pitchFamily="34" charset="0"/>
              </a:rPr>
              <a:t>費用効果分析</a:t>
            </a:r>
          </a:p>
          <a:p>
            <a:pPr>
              <a:lnSpc>
                <a:spcPts val="1300"/>
              </a:lnSpc>
              <a:tabLst>
                <a:tab pos="1612900" algn="l"/>
              </a:tabLst>
            </a:pPr>
            <a:r>
              <a:rPr lang="ja-JP" sz="1050" dirty="0">
                <a:effectLst/>
                <a:latin typeface="Arial" panose="020B0604020202020204" pitchFamily="34" charset="0"/>
                <a:ea typeface="ＭＳ ゴシック" panose="020B0609070205080204" pitchFamily="49" charset="-128"/>
                <a:cs typeface="Arial" panose="020B0604020202020204" pitchFamily="34" charset="0"/>
              </a:rPr>
              <a:t>・評価</a:t>
            </a:r>
            <a:r>
              <a:rPr lang="en-US" altLang="ja-JP" sz="1050" dirty="0">
                <a:effectLst/>
                <a:latin typeface="Arial" panose="020B0604020202020204" pitchFamily="34" charset="0"/>
                <a:ea typeface="ＭＳ ゴシック" panose="020B0609070205080204" pitchFamily="49" charset="-128"/>
                <a:cs typeface="Arial" panose="020B0604020202020204" pitchFamily="34" charset="0"/>
              </a:rPr>
              <a:t>	</a:t>
            </a:r>
            <a:r>
              <a:rPr lang="ja-JP" altLang="ja-JP" sz="1050" dirty="0">
                <a:latin typeface="Arial" panose="020B0604020202020204" pitchFamily="34" charset="0"/>
                <a:ea typeface="ＭＳ ゴシック" panose="020B0609070205080204" pitchFamily="49" charset="-128"/>
                <a:cs typeface="Arial" panose="020B0604020202020204" pitchFamily="34" charset="0"/>
              </a:rPr>
              <a:t>・ガイダンス</a:t>
            </a:r>
            <a:endParaRPr lang="ja-JP" sz="1050" dirty="0">
              <a:effectLst/>
              <a:latin typeface="Arial" panose="020B0604020202020204" pitchFamily="34" charset="0"/>
              <a:ea typeface="ＭＳ ゴシック" panose="020B0609070205080204" pitchFamily="49" charset="-128"/>
              <a:cs typeface="Arial" panose="020B0604020202020204" pitchFamily="34" charset="0"/>
            </a:endParaRPr>
          </a:p>
          <a:p>
            <a:pPr>
              <a:lnSpc>
                <a:spcPts val="1300"/>
              </a:lnSpc>
              <a:tabLst>
                <a:tab pos="1612900" algn="l"/>
              </a:tabLst>
            </a:pPr>
            <a:r>
              <a:rPr lang="ja-JP" sz="1050" dirty="0">
                <a:effectLst/>
                <a:latin typeface="Arial" panose="020B0604020202020204" pitchFamily="34" charset="0"/>
                <a:ea typeface="ＭＳ ゴシック" panose="020B0609070205080204" pitchFamily="49" charset="-128"/>
                <a:cs typeface="Arial" panose="020B0604020202020204" pitchFamily="34" charset="0"/>
              </a:rPr>
              <a:t>・行動</a:t>
            </a:r>
            <a:r>
              <a:rPr lang="ja-JP" altLang="en-US" sz="1050" dirty="0">
                <a:effectLst/>
                <a:latin typeface="Arial" panose="020B0604020202020204" pitchFamily="34" charset="0"/>
                <a:ea typeface="ＭＳ ゴシック" panose="020B0609070205080204" pitchFamily="49" charset="-128"/>
                <a:cs typeface="Arial" panose="020B0604020202020204" pitchFamily="34" charset="0"/>
              </a:rPr>
              <a:t>／</a:t>
            </a:r>
            <a:r>
              <a:rPr lang="ja-JP" sz="1050" dirty="0">
                <a:effectLst/>
                <a:latin typeface="Arial" panose="020B0604020202020204" pitchFamily="34" charset="0"/>
                <a:ea typeface="ＭＳ ゴシック" panose="020B0609070205080204" pitchFamily="49" charset="-128"/>
                <a:cs typeface="Arial" panose="020B0604020202020204" pitchFamily="34" charset="0"/>
              </a:rPr>
              <a:t>実装研究　</a:t>
            </a:r>
            <a:r>
              <a:rPr lang="en-US" altLang="ja-JP" sz="1050" dirty="0">
                <a:effectLst/>
                <a:latin typeface="Arial" panose="020B0604020202020204" pitchFamily="34" charset="0"/>
                <a:ea typeface="ＭＳ ゴシック" panose="020B0609070205080204" pitchFamily="49" charset="-128"/>
                <a:cs typeface="Arial" panose="020B0604020202020204" pitchFamily="34" charset="0"/>
              </a:rPr>
              <a:t>	</a:t>
            </a:r>
            <a:endParaRPr lang="ja-JP" sz="1050" dirty="0">
              <a:effectLst/>
              <a:latin typeface="Arial" panose="020B0604020202020204" pitchFamily="34" charset="0"/>
              <a:ea typeface="ＭＳ ゴシック" panose="020B0609070205080204" pitchFamily="49" charset="-128"/>
              <a:cs typeface="Arial" panose="020B0604020202020204" pitchFamily="34" charset="0"/>
            </a:endParaRPr>
          </a:p>
          <a:p>
            <a:pPr>
              <a:lnSpc>
                <a:spcPts val="1300"/>
              </a:lnSpc>
              <a:tabLst>
                <a:tab pos="1976438" algn="l"/>
              </a:tabLst>
            </a:pPr>
            <a:r>
              <a:rPr lang="ja-JP" sz="1050" dirty="0">
                <a:effectLst/>
                <a:latin typeface="Arial" panose="020B0604020202020204" pitchFamily="34" charset="0"/>
                <a:ea typeface="ＭＳ ゴシック" panose="020B0609070205080204" pitchFamily="49" charset="-128"/>
                <a:cs typeface="Arial" panose="020B0604020202020204" pitchFamily="34" charset="0"/>
              </a:rPr>
              <a:t>・質的な洞察</a:t>
            </a:r>
          </a:p>
          <a:p>
            <a:pPr>
              <a:lnSpc>
                <a:spcPts val="900"/>
              </a:lnSpc>
            </a:pPr>
            <a:r>
              <a:rPr lang="en-US" sz="1050" dirty="0">
                <a:effectLst/>
                <a:latin typeface="Arial" panose="020B0604020202020204" pitchFamily="34" charset="0"/>
                <a:ea typeface="ＭＳ ゴシック" panose="020B0609070205080204" pitchFamily="49" charset="-128"/>
                <a:cs typeface="Arial" panose="020B0604020202020204" pitchFamily="34" charset="0"/>
              </a:rPr>
              <a:t> </a:t>
            </a:r>
            <a:endParaRPr lang="ja-JP" sz="1050" dirty="0">
              <a:effectLst/>
              <a:latin typeface="Arial" panose="020B0604020202020204" pitchFamily="34" charset="0"/>
              <a:ea typeface="ＭＳ ゴシック" panose="020B0609070205080204" pitchFamily="49" charset="-128"/>
              <a:cs typeface="Arial" panose="020B0604020202020204" pitchFamily="34" charset="0"/>
            </a:endParaRPr>
          </a:p>
          <a:p>
            <a:pPr>
              <a:lnSpc>
                <a:spcPts val="1300"/>
              </a:lnSpc>
            </a:pPr>
            <a:r>
              <a:rPr lang="ja-JP" sz="1050" dirty="0">
                <a:effectLst/>
                <a:latin typeface="Arial" panose="020B0604020202020204" pitchFamily="34" charset="0"/>
                <a:ea typeface="ＭＳ ゴシック" panose="020B0609070205080204" pitchFamily="49" charset="-128"/>
                <a:cs typeface="Arial" panose="020B0604020202020204" pitchFamily="34" charset="0"/>
              </a:rPr>
              <a:t>特定のセクターに焦点を当てたもの</a:t>
            </a:r>
            <a:r>
              <a:rPr lang="en-US" sz="1050" dirty="0">
                <a:effectLst/>
                <a:latin typeface="Arial" panose="020B0604020202020204" pitchFamily="34" charset="0"/>
                <a:ea typeface="ＭＳ ゴシック" panose="020B0609070205080204" pitchFamily="49" charset="-128"/>
                <a:cs typeface="Arial" panose="020B0604020202020204" pitchFamily="34" charset="0"/>
              </a:rPr>
              <a:t>(</a:t>
            </a:r>
            <a:r>
              <a:rPr lang="ja-JP" sz="1050" dirty="0">
                <a:effectLst/>
                <a:latin typeface="Arial" panose="020B0604020202020204" pitchFamily="34" charset="0"/>
                <a:ea typeface="ＭＳ ゴシック" panose="020B0609070205080204" pitchFamily="49" charset="-128"/>
                <a:cs typeface="Arial" panose="020B0604020202020204" pitchFamily="34" charset="0"/>
              </a:rPr>
              <a:t>および多くのエビデンスの形式</a:t>
            </a:r>
            <a:r>
              <a:rPr lang="en-US" sz="1050" dirty="0">
                <a:effectLst/>
                <a:latin typeface="Arial" panose="020B0604020202020204" pitchFamily="34" charset="0"/>
                <a:ea typeface="ＭＳ ゴシック" panose="020B0609070205080204" pitchFamily="49" charset="-128"/>
                <a:cs typeface="Arial" panose="020B0604020202020204" pitchFamily="34" charset="0"/>
              </a:rPr>
              <a:t>)</a:t>
            </a:r>
            <a:endParaRPr lang="ja-JP" sz="1050" dirty="0">
              <a:effectLst/>
              <a:latin typeface="Arial" panose="020B0604020202020204" pitchFamily="34" charset="0"/>
              <a:ea typeface="ＭＳ ゴシック" panose="020B0609070205080204" pitchFamily="49" charset="-128"/>
              <a:cs typeface="Arial" panose="020B0604020202020204" pitchFamily="34" charset="0"/>
            </a:endParaRPr>
          </a:p>
          <a:p>
            <a:pPr>
              <a:lnSpc>
                <a:spcPts val="1300"/>
              </a:lnSpc>
            </a:pPr>
            <a:r>
              <a:rPr lang="ja-JP" sz="1050" dirty="0">
                <a:effectLst/>
                <a:latin typeface="Arial" panose="020B0604020202020204" pitchFamily="34" charset="0"/>
                <a:ea typeface="ＭＳ ゴシック" panose="020B0609070205080204" pitchFamily="49" charset="-128"/>
                <a:cs typeface="Arial" panose="020B0604020202020204" pitchFamily="34" charset="0"/>
              </a:rPr>
              <a:t>・気候対策</a:t>
            </a:r>
          </a:p>
          <a:p>
            <a:pPr>
              <a:lnSpc>
                <a:spcPts val="1300"/>
              </a:lnSpc>
            </a:pPr>
            <a:r>
              <a:rPr lang="ja-JP" sz="1050" dirty="0">
                <a:effectLst/>
                <a:latin typeface="Arial" panose="020B0604020202020204" pitchFamily="34" charset="0"/>
                <a:ea typeface="ＭＳ ゴシック" panose="020B0609070205080204" pitchFamily="49" charset="-128"/>
                <a:cs typeface="Arial" panose="020B0604020202020204" pitchFamily="34" charset="0"/>
              </a:rPr>
              <a:t>・教育、健康、治安、社会事業など</a:t>
            </a:r>
          </a:p>
          <a:p>
            <a:pPr>
              <a:lnSpc>
                <a:spcPts val="1300"/>
              </a:lnSpc>
            </a:pPr>
            <a:r>
              <a:rPr lang="ja-JP" sz="1050" dirty="0">
                <a:effectLst/>
                <a:latin typeface="Arial" panose="020B0604020202020204" pitchFamily="34" charset="0"/>
                <a:ea typeface="ＭＳ ゴシック" panose="020B0609070205080204" pitchFamily="49" charset="-128"/>
                <a:cs typeface="Arial" panose="020B0604020202020204" pitchFamily="34" charset="0"/>
              </a:rPr>
              <a:t>・国際的開発</a:t>
            </a:r>
            <a:r>
              <a:rPr lang="en-US" sz="800" dirty="0">
                <a:effectLst/>
                <a:latin typeface="Arial" panose="020B0604020202020204" pitchFamily="34" charset="0"/>
                <a:ea typeface="ＭＳ ゴシック" panose="020B0609070205080204" pitchFamily="49" charset="-128"/>
                <a:cs typeface="Arial" panose="020B0604020202020204" pitchFamily="34" charset="0"/>
              </a:rPr>
              <a:t> </a:t>
            </a:r>
            <a:endParaRPr lang="ja-JP" sz="1100" dirty="0">
              <a:effectLst/>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242395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ABA5622-B87C-B5B8-C235-432A426ADEDC}"/>
              </a:ext>
            </a:extLst>
          </p:cNvPr>
          <p:cNvGrpSpPr/>
          <p:nvPr/>
        </p:nvGrpSpPr>
        <p:grpSpPr>
          <a:xfrm rot="10800000">
            <a:off x="4808062" y="2928907"/>
            <a:ext cx="1716048" cy="319995"/>
            <a:chOff x="101017" y="2582243"/>
            <a:chExt cx="1716048" cy="319995"/>
          </a:xfrm>
        </p:grpSpPr>
        <p:pic>
          <p:nvPicPr>
            <p:cNvPr id="57" name="Picture 56">
              <a:extLst>
                <a:ext uri="{FF2B5EF4-FFF2-40B4-BE49-F238E27FC236}">
                  <a16:creationId xmlns:a16="http://schemas.microsoft.com/office/drawing/2014/main" id="{7C24B5E6-0E45-9284-F274-9E1970CEB3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58" name="Picture 57">
              <a:extLst>
                <a:ext uri="{FF2B5EF4-FFF2-40B4-BE49-F238E27FC236}">
                  <a16:creationId xmlns:a16="http://schemas.microsoft.com/office/drawing/2014/main" id="{5C2C4476-A289-D3B0-DE9C-E11BE2194C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aphicFrame>
        <p:nvGraphicFramePr>
          <p:cNvPr id="67" name="Table 66">
            <a:extLst>
              <a:ext uri="{FF2B5EF4-FFF2-40B4-BE49-F238E27FC236}">
                <a16:creationId xmlns:a16="http://schemas.microsoft.com/office/drawing/2014/main" id="{8B8D55A7-ABA4-537F-F2C9-024FEBCB97A1}"/>
              </a:ext>
            </a:extLst>
          </p:cNvPr>
          <p:cNvGraphicFramePr>
            <a:graphicFrameLocks noGrp="1"/>
          </p:cNvGraphicFramePr>
          <p:nvPr>
            <p:extLst>
              <p:ext uri="{D42A27DB-BD31-4B8C-83A1-F6EECF244321}">
                <p14:modId xmlns:p14="http://schemas.microsoft.com/office/powerpoint/2010/main" val="2977501385"/>
              </p:ext>
            </p:extLst>
          </p:nvPr>
        </p:nvGraphicFramePr>
        <p:xfrm>
          <a:off x="256705" y="5284822"/>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データ分析</a:t>
                      </a:r>
                      <a:endParaRPr lang="en-CA" sz="12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ja-JP" sz="1200" kern="1200" dirty="0">
                          <a:solidFill>
                            <a:schemeClr val="tx1"/>
                          </a:solidFill>
                          <a:effectLst/>
                          <a:latin typeface="+mn-lt"/>
                          <a:ea typeface="+mn-ea"/>
                          <a:cs typeface="+mn-cs"/>
                        </a:rPr>
                        <a:t>評価</a:t>
                      </a:r>
                      <a:endParaRPr lang="en-CA" sz="12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質的な洞察</a:t>
                      </a:r>
                      <a:endParaRPr lang="en-CA" sz="12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59" name="Table 58">
            <a:extLst>
              <a:ext uri="{FF2B5EF4-FFF2-40B4-BE49-F238E27FC236}">
                <a16:creationId xmlns:a16="http://schemas.microsoft.com/office/drawing/2014/main" id="{42D7C369-7896-90CC-C731-11B769B6E80E}"/>
              </a:ext>
            </a:extLst>
          </p:cNvPr>
          <p:cNvGraphicFramePr>
            <a:graphicFrameLocks noGrp="1"/>
          </p:cNvGraphicFramePr>
          <p:nvPr>
            <p:extLst>
              <p:ext uri="{D42A27DB-BD31-4B8C-83A1-F6EECF244321}">
                <p14:modId xmlns:p14="http://schemas.microsoft.com/office/powerpoint/2010/main" val="943297924"/>
              </p:ext>
            </p:extLst>
          </p:nvPr>
        </p:nvGraphicFramePr>
        <p:xfrm>
          <a:off x="4920903" y="2774589"/>
          <a:ext cx="2186639" cy="1866925"/>
        </p:xfrm>
        <a:graphic>
          <a:graphicData uri="http://schemas.openxmlformats.org/drawingml/2006/table">
            <a:tbl>
              <a:tblPr firstRow="1" firstCol="1" bandRow="1"/>
              <a:tblGrid>
                <a:gridCol w="370803">
                  <a:extLst>
                    <a:ext uri="{9D8B030D-6E8A-4147-A177-3AD203B41FA5}">
                      <a16:colId xmlns:a16="http://schemas.microsoft.com/office/drawing/2014/main" val="1026761990"/>
                    </a:ext>
                  </a:extLst>
                </a:gridCol>
                <a:gridCol w="1815836">
                  <a:extLst>
                    <a:ext uri="{9D8B030D-6E8A-4147-A177-3AD203B41FA5}">
                      <a16:colId xmlns:a16="http://schemas.microsoft.com/office/drawing/2014/main" val="2835784650"/>
                    </a:ext>
                  </a:extLst>
                </a:gridCol>
              </a:tblGrid>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モデリング</a:t>
                      </a:r>
                      <a:endParaRPr lang="en-CA" altLang="ja-JP" sz="1200" b="0" kern="1200" dirty="0">
                        <a:solidFill>
                          <a:srgbClr val="254776"/>
                        </a:solidFill>
                        <a:effectLst/>
                        <a:latin typeface="+mn-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ja-JP" sz="1200" kern="1200" dirty="0">
                          <a:solidFill>
                            <a:schemeClr val="tx1"/>
                          </a:solidFill>
                          <a:effectLst/>
                          <a:latin typeface="+mn-lt"/>
                          <a:ea typeface="+mn-ea"/>
                          <a:cs typeface="+mn-cs"/>
                        </a:rPr>
                        <a:t>評価</a:t>
                      </a:r>
                      <a:endParaRPr lang="en-CA" sz="12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質的な洞察</a:t>
                      </a:r>
                      <a:endParaRPr lang="en-CA" sz="12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ガイドライン</a:t>
                      </a:r>
                      <a:endParaRPr lang="en-CA" sz="12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技術評価</a:t>
                      </a:r>
                      <a:endParaRPr lang="en-CA" sz="12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75" name="Table 74">
            <a:extLst>
              <a:ext uri="{FF2B5EF4-FFF2-40B4-BE49-F238E27FC236}">
                <a16:creationId xmlns:a16="http://schemas.microsoft.com/office/drawing/2014/main" id="{48830DF8-0EE3-0C60-6F20-EB2A13DE2787}"/>
              </a:ext>
            </a:extLst>
          </p:cNvPr>
          <p:cNvGraphicFramePr>
            <a:graphicFrameLocks noGrp="1"/>
          </p:cNvGraphicFramePr>
          <p:nvPr>
            <p:extLst>
              <p:ext uri="{D42A27DB-BD31-4B8C-83A1-F6EECF244321}">
                <p14:modId xmlns:p14="http://schemas.microsoft.com/office/powerpoint/2010/main" val="970055116"/>
              </p:ext>
            </p:extLst>
          </p:nvPr>
        </p:nvGraphicFramePr>
        <p:xfrm>
          <a:off x="5033459" y="5273356"/>
          <a:ext cx="1823167" cy="1120155"/>
        </p:xfrm>
        <a:graphic>
          <a:graphicData uri="http://schemas.openxmlformats.org/drawingml/2006/table">
            <a:tbl>
              <a:tblPr firstRow="1" firstCol="1" bandRow="1"/>
              <a:tblGrid>
                <a:gridCol w="309166">
                  <a:extLst>
                    <a:ext uri="{9D8B030D-6E8A-4147-A177-3AD203B41FA5}">
                      <a16:colId xmlns:a16="http://schemas.microsoft.com/office/drawing/2014/main" val="1026761990"/>
                    </a:ext>
                  </a:extLst>
                </a:gridCol>
                <a:gridCol w="1514001">
                  <a:extLst>
                    <a:ext uri="{9D8B030D-6E8A-4147-A177-3AD203B41FA5}">
                      <a16:colId xmlns:a16="http://schemas.microsoft.com/office/drawing/2014/main" val="2835784650"/>
                    </a:ext>
                  </a:extLst>
                </a:gridCol>
              </a:tblGrid>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600"/>
                        </a:spcAft>
                      </a:pPr>
                      <a:r>
                        <a:rPr lang="ja-JP" altLang="ja-JP" sz="1200" kern="1200" dirty="0">
                          <a:solidFill>
                            <a:schemeClr val="tx1"/>
                          </a:solidFill>
                          <a:effectLst/>
                          <a:latin typeface="+mn-lt"/>
                          <a:ea typeface="+mn-ea"/>
                          <a:cs typeface="+mn-cs"/>
                        </a:rPr>
                        <a:t>行動</a:t>
                      </a:r>
                      <a:r>
                        <a:rPr lang="en-US" altLang="ja-JP" sz="1200" kern="1200" dirty="0">
                          <a:solidFill>
                            <a:schemeClr val="tx1"/>
                          </a:solidFill>
                          <a:effectLst/>
                          <a:latin typeface="+mn-lt"/>
                          <a:ea typeface="+mn-ea"/>
                          <a:cs typeface="+mn-cs"/>
                        </a:rPr>
                        <a:t>/ </a:t>
                      </a:r>
                      <a:r>
                        <a:rPr lang="ja-JP" altLang="ja-JP" sz="1200" kern="1200" dirty="0">
                          <a:solidFill>
                            <a:schemeClr val="tx1"/>
                          </a:solidFill>
                          <a:effectLst/>
                          <a:latin typeface="+mn-lt"/>
                          <a:ea typeface="+mn-ea"/>
                          <a:cs typeface="+mn-cs"/>
                        </a:rPr>
                        <a:t>実装研究</a:t>
                      </a:r>
                      <a:endParaRPr lang="en-CA" sz="12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600"/>
                        </a:spcBef>
                      </a:pPr>
                      <a:r>
                        <a:rPr lang="ja-JP" altLang="ja-JP" sz="1200" kern="1200" dirty="0">
                          <a:solidFill>
                            <a:schemeClr val="tx1"/>
                          </a:solidFill>
                          <a:effectLst/>
                          <a:latin typeface="+mn-lt"/>
                          <a:ea typeface="+mn-ea"/>
                          <a:cs typeface="+mn-cs"/>
                        </a:rPr>
                        <a:t>質的な洞察</a:t>
                      </a:r>
                      <a:endParaRPr lang="en-CA" sz="12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2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12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sp>
        <p:nvSpPr>
          <p:cNvPr id="10" name="Title 14">
            <a:extLst>
              <a:ext uri="{FF2B5EF4-FFF2-40B4-BE49-F238E27FC236}">
                <a16:creationId xmlns:a16="http://schemas.microsoft.com/office/drawing/2014/main" id="{EE1EC868-7126-878C-C76B-592D410FF7EC}"/>
              </a:ext>
            </a:extLst>
          </p:cNvPr>
          <p:cNvSpPr>
            <a:spLocks noGrp="1"/>
          </p:cNvSpPr>
          <p:nvPr>
            <p:ph type="title"/>
          </p:nvPr>
        </p:nvSpPr>
        <p:spPr/>
        <p:txBody>
          <a:bodyPr>
            <a:noAutofit/>
          </a:bodyPr>
          <a:lstStyle/>
          <a:p>
            <a:pPr defTabSz="914400" hangingPunct="0">
              <a:spcBef>
                <a:spcPts val="0"/>
              </a:spcBef>
              <a:defRPr/>
            </a:pPr>
            <a:r>
              <a:rPr kumimoji="0" lang="ja-JP" altLang="en-US" sz="24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タイムリー、需要主導型、そして公平性に配慮したエビデンス製品の潜在的構成要素</a:t>
            </a:r>
            <a:endParaRPr kumimoji="0" lang="en-US"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cxnSp>
        <p:nvCxnSpPr>
          <p:cNvPr id="26" name="Straight Connector 25">
            <a:extLst>
              <a:ext uri="{FF2B5EF4-FFF2-40B4-BE49-F238E27FC236}">
                <a16:creationId xmlns:a16="http://schemas.microsoft.com/office/drawing/2014/main" id="{5D634CCD-2C93-9329-E84F-2C2F5CBA6963}"/>
              </a:ext>
            </a:extLst>
          </p:cNvPr>
          <p:cNvCxnSpPr>
            <a:cxnSpLocks/>
          </p:cNvCxnSpPr>
          <p:nvPr/>
        </p:nvCxnSpPr>
        <p:spPr>
          <a:xfrm flipH="1">
            <a:off x="7036656" y="1247869"/>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C32A611-9F59-0FD1-A2EA-17B30E9E9FC5}"/>
              </a:ext>
            </a:extLst>
          </p:cNvPr>
          <p:cNvSpPr txBox="1"/>
          <p:nvPr/>
        </p:nvSpPr>
        <p:spPr>
          <a:xfrm>
            <a:off x="35926" y="2418607"/>
            <a:ext cx="232798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ja-JP" altLang="ja-JP" sz="1200" b="1" dirty="0">
                <a:effectLst/>
                <a:latin typeface="Arial" panose="020B0604020202020204" pitchFamily="34" charset="0"/>
                <a:ea typeface="ＭＳ ゴシック" panose="020B0609070205080204" pitchFamily="49" charset="-128"/>
                <a:cs typeface="Arial" panose="020B0604020202020204" pitchFamily="34" charset="0"/>
              </a:rPr>
              <a:t>問題とその原因を理解する</a:t>
            </a:r>
            <a:endParaRPr kumimoji="0" lang="en-CA" sz="1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a16="http://schemas.microsoft.com/office/drawing/2014/main" id="{E11A941D-307B-16A2-714D-663B59DD0A1A}"/>
              </a:ext>
            </a:extLst>
          </p:cNvPr>
          <p:cNvSpPr txBox="1"/>
          <p:nvPr/>
        </p:nvSpPr>
        <p:spPr>
          <a:xfrm>
            <a:off x="4359060" y="2332379"/>
            <a:ext cx="246936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ja-JP" altLang="ja-JP" sz="1200" b="1" dirty="0">
                <a:effectLst/>
                <a:latin typeface="Arial" panose="020B0604020202020204" pitchFamily="34" charset="0"/>
                <a:ea typeface="ＭＳ ゴシック" panose="020B0609070205080204" pitchFamily="49" charset="-128"/>
                <a:cs typeface="Arial" panose="020B0604020202020204" pitchFamily="34" charset="0"/>
              </a:rPr>
              <a:t>問題に対処するためのオプションを選択する</a:t>
            </a:r>
            <a:endParaRPr kumimoji="0" lang="en-C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56BC2BA5-F3FA-DE23-73C8-337EBF743380}"/>
              </a:ext>
            </a:extLst>
          </p:cNvPr>
          <p:cNvSpPr txBox="1"/>
          <p:nvPr/>
        </p:nvSpPr>
        <p:spPr>
          <a:xfrm>
            <a:off x="4701848" y="4904092"/>
            <a:ext cx="218663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ja-JP" altLang="ja-JP" sz="1200" b="1" dirty="0">
                <a:effectLst/>
                <a:latin typeface="Arial" panose="020B0604020202020204" pitchFamily="34" charset="0"/>
                <a:ea typeface="ＭＳ ゴシック" panose="020B0609070205080204" pitchFamily="49" charset="-128"/>
                <a:cs typeface="Arial" panose="020B0604020202020204" pitchFamily="34" charset="0"/>
              </a:rPr>
              <a:t>実装時の検討事項を特定する</a:t>
            </a:r>
            <a:endParaRPr kumimoji="0" lang="en-C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6C184BE3-26E3-1EAA-79BC-BA47C8E255E6}"/>
              </a:ext>
            </a:extLst>
          </p:cNvPr>
          <p:cNvSpPr txBox="1"/>
          <p:nvPr/>
        </p:nvSpPr>
        <p:spPr>
          <a:xfrm>
            <a:off x="-7679" y="4767885"/>
            <a:ext cx="20443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ja-JP" altLang="ja-JP" sz="1200" b="1" dirty="0">
                <a:effectLst/>
                <a:latin typeface="Arial" panose="020B0604020202020204" pitchFamily="34" charset="0"/>
                <a:ea typeface="ＭＳ ゴシック" panose="020B0609070205080204" pitchFamily="49" charset="-128"/>
                <a:cs typeface="Arial" panose="020B0604020202020204" pitchFamily="34" charset="0"/>
              </a:rPr>
              <a:t>実装を監視し、インパクトを評価する</a:t>
            </a:r>
            <a:endParaRPr kumimoji="0" lang="en-CA"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F762966-01FD-45BB-45C8-EE702B53FD3C}"/>
              </a:ext>
            </a:extLst>
          </p:cNvPr>
          <p:cNvSpPr txBox="1"/>
          <p:nvPr/>
        </p:nvSpPr>
        <p:spPr>
          <a:xfrm>
            <a:off x="9996607" y="3293650"/>
            <a:ext cx="208413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000" b="1" dirty="0">
                <a:effectLst/>
                <a:latin typeface="Arial" panose="020B0604020202020204" pitchFamily="34" charset="0"/>
                <a:ea typeface="ＭＳ ゴシック" panose="020B0609070205080204" pitchFamily="49" charset="-128"/>
                <a:cs typeface="Arial" panose="020B0604020202020204" pitchFamily="34" charset="0"/>
              </a:rPr>
              <a:t>ホライゾン</a:t>
            </a:r>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スキャニング</a:t>
            </a:r>
            <a:endParaRPr lang="ja-JP" altLang="ja-JP" sz="1000"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altLang="ja-JP" sz="1000" dirty="0">
                <a:effectLst/>
                <a:latin typeface="Arial" panose="020B0604020202020204" pitchFamily="34" charset="0"/>
                <a:ea typeface="ＭＳ ゴシック" panose="020B0609070205080204" pitchFamily="49" charset="-128"/>
              </a:rPr>
              <a:t>(</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国内外で行われた将来性のある作業を活用するため</a:t>
            </a:r>
            <a:r>
              <a:rPr lang="en-US" altLang="ja-JP" sz="1000" dirty="0">
                <a:effectLst/>
                <a:latin typeface="Arial" panose="020B0604020202020204" pitchFamily="34" charset="0"/>
                <a:ea typeface="ＭＳ ゴシック" panose="020B0609070205080204" pitchFamily="49" charset="-128"/>
              </a:rPr>
              <a:t>)</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4DF91BEC-ABC5-9971-7C27-41C43A37E3AD}"/>
              </a:ext>
            </a:extLst>
          </p:cNvPr>
          <p:cNvSpPr txBox="1"/>
          <p:nvPr/>
        </p:nvSpPr>
        <p:spPr>
          <a:xfrm>
            <a:off x="10003626" y="3971433"/>
            <a:ext cx="218837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重要な情報提供者へのインタビュー</a:t>
            </a:r>
            <a:endParaRPr lang="en-US" altLang="ja-JP" sz="1000" b="1" dirty="0">
              <a:effectLst/>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altLang="ja-JP" sz="1000" dirty="0">
                <a:effectLst/>
                <a:latin typeface="Arial" panose="020B0604020202020204" pitchFamily="34" charset="0"/>
                <a:ea typeface="ＭＳ ゴシック" panose="020B0609070205080204" pitchFamily="49" charset="-128"/>
              </a:rPr>
              <a:t>(</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豊富な経験を活用するため</a:t>
            </a:r>
            <a:r>
              <a:rPr lang="en-US" altLang="ja-JP" sz="1000" dirty="0">
                <a:effectLst/>
                <a:latin typeface="Arial" panose="020B0604020202020204" pitchFamily="34" charset="0"/>
                <a:ea typeface="ＭＳ ゴシック" panose="020B0609070205080204" pitchFamily="49" charset="-128"/>
              </a:rPr>
              <a:t>)</a:t>
            </a:r>
          </a:p>
          <a:p>
            <a:pPr marL="0" marR="0" lvl="0" indent="0" algn="l" defTabSz="609585" rtl="0" eaLnBrk="1" fontAlgn="auto" latinLnBrk="0" hangingPunct="1">
              <a:lnSpc>
                <a:spcPct val="100000"/>
              </a:lnSpc>
              <a:spcBef>
                <a:spcPts val="0"/>
              </a:spcBef>
              <a:spcAft>
                <a:spcPts val="0"/>
              </a:spcAft>
              <a:buClrTx/>
              <a:buSzTx/>
              <a:buFontTx/>
              <a:buNone/>
              <a:tabLst/>
              <a:defRPr/>
            </a:pPr>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および世論研究</a:t>
            </a:r>
            <a:r>
              <a:rPr lang="en-US" altLang="ja-JP" sz="1000" dirty="0">
                <a:effectLst/>
                <a:latin typeface="Arial" panose="020B0604020202020204" pitchFamily="34" charset="0"/>
                <a:ea typeface="ＭＳ ゴシック" panose="020B0609070205080204" pitchFamily="49" charset="-128"/>
              </a:rPr>
              <a:t>(</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意見収集のため</a:t>
            </a:r>
            <a:r>
              <a:rPr lang="en-US" altLang="ja-JP" sz="1000" dirty="0">
                <a:effectLst/>
                <a:latin typeface="Arial" panose="020B0604020202020204" pitchFamily="34" charset="0"/>
                <a:ea typeface="ＭＳ ゴシック" panose="020B0609070205080204" pitchFamily="49" charset="-128"/>
              </a:rPr>
              <a:t>)</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83454258-D16C-B1D0-6663-A18915FF13F3}"/>
              </a:ext>
            </a:extLst>
          </p:cNvPr>
          <p:cNvSpPr txBox="1"/>
          <p:nvPr/>
        </p:nvSpPr>
        <p:spPr>
          <a:xfrm>
            <a:off x="10010640" y="4776440"/>
            <a:ext cx="2070096"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審議プロセスの概要</a:t>
            </a:r>
            <a:endParaRPr lang="en-US" altLang="ja-JP" sz="1000" b="1" dirty="0">
              <a:effectLst/>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US" altLang="ja-JP" sz="1000" dirty="0">
                <a:effectLst/>
                <a:latin typeface="Arial" panose="020B0604020202020204" pitchFamily="34" charset="0"/>
                <a:ea typeface="ＭＳ ゴシック" panose="020B0609070205080204" pitchFamily="49" charset="-128"/>
              </a:rPr>
              <a:t>(</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市民およびステークホルダーを集団的な問題解決に関与させるため</a:t>
            </a:r>
            <a:r>
              <a:rPr lang="en-US" altLang="ja-JP" sz="1000" dirty="0">
                <a:effectLst/>
                <a:latin typeface="Arial" panose="020B0604020202020204" pitchFamily="34" charset="0"/>
                <a:ea typeface="ＭＳ ゴシック" panose="020B0609070205080204" pitchFamily="49" charset="-128"/>
              </a:rPr>
              <a:t>) </a:t>
            </a:r>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およびステークホルダーの関与</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をより一般化すること</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FA0FB83D-9C85-FEF4-B331-D30BED062AB5}"/>
              </a:ext>
            </a:extLst>
          </p:cNvPr>
          <p:cNvSpPr txBox="1"/>
          <p:nvPr/>
        </p:nvSpPr>
        <p:spPr>
          <a:xfrm>
            <a:off x="7717987" y="2348928"/>
            <a:ext cx="1518508"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000" b="1" dirty="0">
                <a:effectLst/>
                <a:latin typeface="Arial" panose="020B0604020202020204" pitchFamily="34" charset="0"/>
                <a:ea typeface="ＭＳ ゴシック" panose="020B0609070205080204" pitchFamily="49" charset="-128"/>
                <a:cs typeface="Trebuchet MS" panose="020B0603020202020204" pitchFamily="34" charset="0"/>
              </a:rPr>
              <a:t>(</a:t>
            </a:r>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理想的には生きた</a:t>
            </a:r>
            <a:r>
              <a:rPr lang="en-US" altLang="ja-JP" sz="1000" b="1" dirty="0">
                <a:effectLst/>
                <a:latin typeface="Arial" panose="020B0604020202020204" pitchFamily="34" charset="0"/>
                <a:ea typeface="ＭＳ ゴシック" panose="020B0609070205080204" pitchFamily="49" charset="-128"/>
                <a:cs typeface="Trebuchet MS" panose="020B0603020202020204" pitchFamily="34" charset="0"/>
              </a:rPr>
              <a:t>)</a:t>
            </a:r>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エビデンス統合</a:t>
            </a:r>
            <a:endParaRPr lang="ja-JP" altLang="ja-JP" sz="1000"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altLang="ja-JP" sz="1000" dirty="0">
                <a:effectLst/>
                <a:latin typeface="Arial" panose="020B0604020202020204" pitchFamily="34" charset="0"/>
                <a:ea typeface="ＭＳ ゴシック" panose="020B0609070205080204" pitchFamily="49" charset="-128"/>
                <a:cs typeface="Trebuchet MS" panose="020B0603020202020204" pitchFamily="34" charset="0"/>
              </a:rPr>
              <a:t>(</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グループおよびコンテクストによる違いも含め、世界中から習得したもの</a:t>
            </a:r>
            <a:r>
              <a:rPr lang="en-US" altLang="ja-JP" sz="1000" dirty="0">
                <a:effectLst/>
                <a:latin typeface="Arial" panose="020B0604020202020204" pitchFamily="34" charset="0"/>
                <a:ea typeface="ＭＳ ゴシック" panose="020B0609070205080204" pitchFamily="49" charset="-128"/>
                <a:cs typeface="Trebuchet MS" panose="020B0603020202020204" pitchFamily="34" charset="0"/>
              </a:rPr>
              <a:t>)</a:t>
            </a:r>
            <a:endParaRPr lang="ja-JP" altLang="ja-JP" sz="1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23" name="TextBox 22">
            <a:extLst>
              <a:ext uri="{FF2B5EF4-FFF2-40B4-BE49-F238E27FC236}">
                <a16:creationId xmlns:a16="http://schemas.microsoft.com/office/drawing/2014/main" id="{4475A594-8C81-492E-0B14-66942DE5087E}"/>
              </a:ext>
            </a:extLst>
          </p:cNvPr>
          <p:cNvSpPr txBox="1"/>
          <p:nvPr/>
        </p:nvSpPr>
        <p:spPr>
          <a:xfrm>
            <a:off x="10010640" y="2319520"/>
            <a:ext cx="207009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管轄のチェック</a:t>
            </a:r>
            <a:endParaRPr lang="ja-JP" altLang="ja-JP" sz="1000"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altLang="ja-JP" sz="1000" dirty="0">
                <a:effectLst/>
                <a:latin typeface="Arial" panose="020B0604020202020204" pitchFamily="34" charset="0"/>
                <a:ea typeface="ＭＳ ゴシック" panose="020B0609070205080204" pitchFamily="49" charset="-128"/>
              </a:rPr>
              <a:t>(</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国内外で試験された内容の評価とともに政策、実践、経験を文書化するため</a:t>
            </a:r>
            <a:r>
              <a:rPr lang="en-US" altLang="ja-JP" sz="1000" dirty="0">
                <a:effectLst/>
                <a:latin typeface="Arial" panose="020B0604020202020204" pitchFamily="34" charset="0"/>
                <a:ea typeface="ＭＳ ゴシック" panose="020B0609070205080204" pitchFamily="49" charset="-128"/>
              </a:rPr>
              <a:t>)</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72" name="Straight Connector 71">
            <a:extLst>
              <a:ext uri="{FF2B5EF4-FFF2-40B4-BE49-F238E27FC236}">
                <a16:creationId xmlns:a16="http://schemas.microsoft.com/office/drawing/2014/main" id="{38F4D445-D376-76F9-7B31-E9692D0EC58D}"/>
              </a:ext>
            </a:extLst>
          </p:cNvPr>
          <p:cNvCxnSpPr>
            <a:cxnSpLocks/>
          </p:cNvCxnSpPr>
          <p:nvPr/>
        </p:nvCxnSpPr>
        <p:spPr>
          <a:xfrm>
            <a:off x="9316008" y="2142887"/>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CBAC4E9-2BDF-32D4-4110-4F1DD424BE62}"/>
              </a:ext>
            </a:extLst>
          </p:cNvPr>
          <p:cNvSpPr txBox="1"/>
          <p:nvPr/>
        </p:nvSpPr>
        <p:spPr>
          <a:xfrm>
            <a:off x="1990943" y="1359353"/>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ja-JP" altLang="ja-JP" sz="1400" b="1" dirty="0">
                <a:effectLst/>
                <a:latin typeface="Arial" panose="020B0604020202020204" pitchFamily="34" charset="0"/>
                <a:ea typeface="ＭＳ ゴシック" panose="020B0609070205080204" pitchFamily="49" charset="-128"/>
                <a:cs typeface="Arial" panose="020B0604020202020204" pitchFamily="34" charset="0"/>
              </a:rPr>
              <a:t>国内のエビデンス</a:t>
            </a:r>
            <a:endParaRPr kumimoji="0" lang="en-CA" sz="14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4" name="TextBox 73">
            <a:extLst>
              <a:ext uri="{FF2B5EF4-FFF2-40B4-BE49-F238E27FC236}">
                <a16:creationId xmlns:a16="http://schemas.microsoft.com/office/drawing/2014/main" id="{2C5DC442-CAF9-5600-6600-1B112CBAE48D}"/>
              </a:ext>
            </a:extLst>
          </p:cNvPr>
          <p:cNvSpPr txBox="1"/>
          <p:nvPr/>
        </p:nvSpPr>
        <p:spPr>
          <a:xfrm>
            <a:off x="7044723" y="1467195"/>
            <a:ext cx="224090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ja-JP" altLang="ja-JP" sz="1400" b="1" dirty="0">
                <a:effectLst/>
                <a:latin typeface="Arial" panose="020B0604020202020204" pitchFamily="34" charset="0"/>
                <a:ea typeface="ＭＳ ゴシック" panose="020B0609070205080204" pitchFamily="49" charset="-128"/>
                <a:cs typeface="Arial" panose="020B0604020202020204" pitchFamily="34" charset="0"/>
              </a:rPr>
              <a:t>グローバルなエビデンス</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8" name="TextBox 77">
            <a:extLst>
              <a:ext uri="{FF2B5EF4-FFF2-40B4-BE49-F238E27FC236}">
                <a16:creationId xmlns:a16="http://schemas.microsoft.com/office/drawing/2014/main" id="{525312BC-0ECB-D340-81EB-D34571A72A6E}"/>
              </a:ext>
            </a:extLst>
          </p:cNvPr>
          <p:cNvSpPr txBox="1"/>
          <p:nvPr/>
        </p:nvSpPr>
        <p:spPr>
          <a:xfrm>
            <a:off x="9285631" y="1477539"/>
            <a:ext cx="2554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ja-JP" altLang="ja-JP" sz="1400" b="1" dirty="0">
                <a:effectLst/>
                <a:latin typeface="Arial" panose="020B0604020202020204" pitchFamily="34" charset="0"/>
                <a:ea typeface="ＭＳ ゴシック" panose="020B0609070205080204" pitchFamily="49" charset="-128"/>
                <a:cs typeface="Arial" panose="020B0604020202020204" pitchFamily="34" charset="0"/>
              </a:rPr>
              <a:t>その他のタイプの情報</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90" name="Picture 89">
            <a:extLst>
              <a:ext uri="{FF2B5EF4-FFF2-40B4-BE49-F238E27FC236}">
                <a16:creationId xmlns:a16="http://schemas.microsoft.com/office/drawing/2014/main" id="{C0972DB2-017B-9E52-F17D-2B2EB26E1E71}"/>
              </a:ext>
            </a:extLst>
          </p:cNvPr>
          <p:cNvPicPr>
            <a:picLocks noChangeAspect="1"/>
          </p:cNvPicPr>
          <p:nvPr/>
        </p:nvPicPr>
        <p:blipFill>
          <a:blip r:embed="rId4"/>
          <a:srcRect/>
          <a:stretch/>
        </p:blipFill>
        <p:spPr>
          <a:xfrm>
            <a:off x="1695115" y="2707876"/>
            <a:ext cx="3166807" cy="3254774"/>
          </a:xfrm>
          <a:prstGeom prst="rect">
            <a:avLst/>
          </a:prstGeom>
        </p:spPr>
      </p:pic>
      <p:grpSp>
        <p:nvGrpSpPr>
          <p:cNvPr id="107" name="Group 106">
            <a:extLst>
              <a:ext uri="{FF2B5EF4-FFF2-40B4-BE49-F238E27FC236}">
                <a16:creationId xmlns:a16="http://schemas.microsoft.com/office/drawing/2014/main" id="{81A5ADF7-E98C-9B4D-0BE7-B18B16E77E18}"/>
              </a:ext>
            </a:extLst>
          </p:cNvPr>
          <p:cNvGrpSpPr/>
          <p:nvPr/>
        </p:nvGrpSpPr>
        <p:grpSpPr>
          <a:xfrm>
            <a:off x="189990" y="2800179"/>
            <a:ext cx="330731" cy="1071512"/>
            <a:chOff x="189990" y="2585841"/>
            <a:chExt cx="330731" cy="1071512"/>
          </a:xfrm>
        </p:grpSpPr>
        <p:cxnSp>
          <p:nvCxnSpPr>
            <p:cNvPr id="106" name="Straight Connector 105">
              <a:extLst>
                <a:ext uri="{FF2B5EF4-FFF2-40B4-BE49-F238E27FC236}">
                  <a16:creationId xmlns:a16="http://schemas.microsoft.com/office/drawing/2014/main" id="{B7322A55-130E-A9D1-0073-1B21C611914D}"/>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95" name="Group 94">
              <a:extLst>
                <a:ext uri="{FF2B5EF4-FFF2-40B4-BE49-F238E27FC236}">
                  <a16:creationId xmlns:a16="http://schemas.microsoft.com/office/drawing/2014/main" id="{50336AF2-6E6E-B1A9-A8B7-8AD26B85A4F2}"/>
                </a:ext>
              </a:extLst>
            </p:cNvPr>
            <p:cNvGrpSpPr/>
            <p:nvPr/>
          </p:nvGrpSpPr>
          <p:grpSpPr>
            <a:xfrm>
              <a:off x="193910" y="2585841"/>
              <a:ext cx="326811" cy="326811"/>
              <a:chOff x="193910" y="2585841"/>
              <a:chExt cx="326811" cy="326811"/>
            </a:xfrm>
          </p:grpSpPr>
          <p:sp>
            <p:nvSpPr>
              <p:cNvPr id="91" name="Oval 90">
                <a:extLst>
                  <a:ext uri="{FF2B5EF4-FFF2-40B4-BE49-F238E27FC236}">
                    <a16:creationId xmlns:a16="http://schemas.microsoft.com/office/drawing/2014/main" id="{E0827BC3-C6DE-C347-DECE-A77067EEEB61}"/>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4" name="Graphic 93">
                <a:extLst>
                  <a:ext uri="{FF2B5EF4-FFF2-40B4-BE49-F238E27FC236}">
                    <a16:creationId xmlns:a16="http://schemas.microsoft.com/office/drawing/2014/main" id="{77CB1C02-69DE-E264-C436-806332DA8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461" y="2610824"/>
                <a:ext cx="260089" cy="260089"/>
              </a:xfrm>
              <a:prstGeom prst="rect">
                <a:avLst/>
              </a:prstGeom>
            </p:spPr>
          </p:pic>
        </p:grpSp>
        <p:grpSp>
          <p:nvGrpSpPr>
            <p:cNvPr id="97" name="Group 96">
              <a:extLst>
                <a:ext uri="{FF2B5EF4-FFF2-40B4-BE49-F238E27FC236}">
                  <a16:creationId xmlns:a16="http://schemas.microsoft.com/office/drawing/2014/main" id="{75A38C6D-01A1-D807-1617-82EB94010E06}"/>
                </a:ext>
              </a:extLst>
            </p:cNvPr>
            <p:cNvGrpSpPr/>
            <p:nvPr/>
          </p:nvGrpSpPr>
          <p:grpSpPr>
            <a:xfrm>
              <a:off x="191210" y="2958226"/>
              <a:ext cx="326811" cy="326811"/>
              <a:chOff x="193910" y="2585841"/>
              <a:chExt cx="326811" cy="326811"/>
            </a:xfrm>
          </p:grpSpPr>
          <p:sp>
            <p:nvSpPr>
              <p:cNvPr id="99" name="Oval 98">
                <a:extLst>
                  <a:ext uri="{FF2B5EF4-FFF2-40B4-BE49-F238E27FC236}">
                    <a16:creationId xmlns:a16="http://schemas.microsoft.com/office/drawing/2014/main" id="{8CE43C14-C521-9E5D-22DB-96D7666D9FBD}"/>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1" name="Graphic 100">
                <a:extLst>
                  <a:ext uri="{FF2B5EF4-FFF2-40B4-BE49-F238E27FC236}">
                    <a16:creationId xmlns:a16="http://schemas.microsoft.com/office/drawing/2014/main" id="{D7D3F3B1-8946-1F94-5981-7751FA6AE0B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7461" y="2610824"/>
                <a:ext cx="260089" cy="260089"/>
              </a:xfrm>
              <a:prstGeom prst="rect">
                <a:avLst/>
              </a:prstGeom>
            </p:spPr>
          </p:pic>
        </p:grpSp>
        <p:grpSp>
          <p:nvGrpSpPr>
            <p:cNvPr id="103" name="Group 102">
              <a:extLst>
                <a:ext uri="{FF2B5EF4-FFF2-40B4-BE49-F238E27FC236}">
                  <a16:creationId xmlns:a16="http://schemas.microsoft.com/office/drawing/2014/main" id="{1270D63A-7D27-C1EA-CC88-E7573C7763D9}"/>
                </a:ext>
              </a:extLst>
            </p:cNvPr>
            <p:cNvGrpSpPr/>
            <p:nvPr/>
          </p:nvGrpSpPr>
          <p:grpSpPr>
            <a:xfrm>
              <a:off x="189990" y="3330542"/>
              <a:ext cx="330298" cy="326811"/>
              <a:chOff x="193910" y="2585841"/>
              <a:chExt cx="330298" cy="326811"/>
            </a:xfrm>
          </p:grpSpPr>
          <p:sp>
            <p:nvSpPr>
              <p:cNvPr id="104" name="Oval 103">
                <a:extLst>
                  <a:ext uri="{FF2B5EF4-FFF2-40B4-BE49-F238E27FC236}">
                    <a16:creationId xmlns:a16="http://schemas.microsoft.com/office/drawing/2014/main" id="{6E2D8E89-38E3-6103-126E-AE4E8D19F4D2}"/>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5" name="Graphic 104">
                <a:extLst>
                  <a:ext uri="{FF2B5EF4-FFF2-40B4-BE49-F238E27FC236}">
                    <a16:creationId xmlns:a16="http://schemas.microsoft.com/office/drawing/2014/main" id="{1CF47F17-501B-8110-083F-779C05E4D75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592035"/>
                <a:ext cx="318062" cy="318062"/>
              </a:xfrm>
              <a:prstGeom prst="rect">
                <a:avLst/>
              </a:prstGeom>
            </p:spPr>
          </p:pic>
        </p:grpSp>
      </p:grpSp>
      <p:grpSp>
        <p:nvGrpSpPr>
          <p:cNvPr id="108" name="Group 107">
            <a:extLst>
              <a:ext uri="{FF2B5EF4-FFF2-40B4-BE49-F238E27FC236}">
                <a16:creationId xmlns:a16="http://schemas.microsoft.com/office/drawing/2014/main" id="{7D46AA8F-98AA-41EB-6CE2-D20C5D61CE9F}"/>
              </a:ext>
            </a:extLst>
          </p:cNvPr>
          <p:cNvGrpSpPr/>
          <p:nvPr/>
        </p:nvGrpSpPr>
        <p:grpSpPr>
          <a:xfrm>
            <a:off x="206943" y="5309143"/>
            <a:ext cx="339337" cy="1071512"/>
            <a:chOff x="189990" y="2585841"/>
            <a:chExt cx="339337" cy="1071512"/>
          </a:xfrm>
        </p:grpSpPr>
        <p:cxnSp>
          <p:nvCxnSpPr>
            <p:cNvPr id="109" name="Straight Connector 108">
              <a:extLst>
                <a:ext uri="{FF2B5EF4-FFF2-40B4-BE49-F238E27FC236}">
                  <a16:creationId xmlns:a16="http://schemas.microsoft.com/office/drawing/2014/main" id="{1FEF40C3-7382-DB79-65CB-D7956EF7FA7A}"/>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10" name="Group 109">
              <a:extLst>
                <a:ext uri="{FF2B5EF4-FFF2-40B4-BE49-F238E27FC236}">
                  <a16:creationId xmlns:a16="http://schemas.microsoft.com/office/drawing/2014/main" id="{17C974BF-759B-649D-5D50-27275736851F}"/>
                </a:ext>
              </a:extLst>
            </p:cNvPr>
            <p:cNvGrpSpPr/>
            <p:nvPr/>
          </p:nvGrpSpPr>
          <p:grpSpPr>
            <a:xfrm>
              <a:off x="193910" y="2585841"/>
              <a:ext cx="326811" cy="326811"/>
              <a:chOff x="193910" y="2585841"/>
              <a:chExt cx="326811" cy="326811"/>
            </a:xfrm>
          </p:grpSpPr>
          <p:sp>
            <p:nvSpPr>
              <p:cNvPr id="117" name="Oval 116">
                <a:extLst>
                  <a:ext uri="{FF2B5EF4-FFF2-40B4-BE49-F238E27FC236}">
                    <a16:creationId xmlns:a16="http://schemas.microsoft.com/office/drawing/2014/main" id="{41C6F18A-1DBD-3E56-A51F-E50391E0164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8" name="Graphic 117">
                <a:extLst>
                  <a:ext uri="{FF2B5EF4-FFF2-40B4-BE49-F238E27FC236}">
                    <a16:creationId xmlns:a16="http://schemas.microsoft.com/office/drawing/2014/main" id="{BEE6BFEF-DD0D-BFC1-9965-158349FE691F}"/>
                  </a:ext>
                </a:extLst>
              </p:cNvPr>
              <p:cNvPicPr>
                <a:picLocks noChangeAspect="1"/>
              </p:cNvPicPr>
              <p:nvPr/>
            </p:nvPicPr>
            <p:blipFill>
              <a:blip r:embed="rId5">
                <a:extLst>
                  <a:ext uri="{96DAC541-7B7A-43D3-8B79-37D633B846F1}">
                    <asvg:svgBlip xmlns:asvg="http://schemas.microsoft.com/office/drawing/2016/SVG/main" r:embed="rId11"/>
                  </a:ext>
                </a:extLst>
              </a:blip>
              <a:stretch>
                <a:fillRect/>
              </a:stretch>
            </p:blipFill>
            <p:spPr>
              <a:xfrm>
                <a:off x="237461" y="2610824"/>
                <a:ext cx="260089" cy="260089"/>
              </a:xfrm>
              <a:prstGeom prst="rect">
                <a:avLst/>
              </a:prstGeom>
            </p:spPr>
          </p:pic>
        </p:grpSp>
        <p:grpSp>
          <p:nvGrpSpPr>
            <p:cNvPr id="111" name="Group 110">
              <a:extLst>
                <a:ext uri="{FF2B5EF4-FFF2-40B4-BE49-F238E27FC236}">
                  <a16:creationId xmlns:a16="http://schemas.microsoft.com/office/drawing/2014/main" id="{0B8F78EE-6AFF-63E5-7CA0-906D75BCABBE}"/>
                </a:ext>
              </a:extLst>
            </p:cNvPr>
            <p:cNvGrpSpPr/>
            <p:nvPr/>
          </p:nvGrpSpPr>
          <p:grpSpPr>
            <a:xfrm>
              <a:off x="191210" y="2958226"/>
              <a:ext cx="326811" cy="326811"/>
              <a:chOff x="193910" y="2585841"/>
              <a:chExt cx="326811" cy="326811"/>
            </a:xfrm>
          </p:grpSpPr>
          <p:sp>
            <p:nvSpPr>
              <p:cNvPr id="115" name="Oval 114">
                <a:extLst>
                  <a:ext uri="{FF2B5EF4-FFF2-40B4-BE49-F238E27FC236}">
                    <a16:creationId xmlns:a16="http://schemas.microsoft.com/office/drawing/2014/main" id="{42900E23-865A-D67B-71BE-3456DD63B1F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6" name="Graphic 115">
                <a:extLst>
                  <a:ext uri="{FF2B5EF4-FFF2-40B4-BE49-F238E27FC236}">
                    <a16:creationId xmlns:a16="http://schemas.microsoft.com/office/drawing/2014/main" id="{221A6BD0-1728-4750-63AE-4AC2DAF477A3}"/>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9472" r="8590"/>
              <a:stretch/>
            </p:blipFill>
            <p:spPr>
              <a:xfrm>
                <a:off x="268043" y="2594460"/>
                <a:ext cx="219548" cy="305189"/>
              </a:xfrm>
              <a:prstGeom prst="rect">
                <a:avLst/>
              </a:prstGeom>
            </p:spPr>
          </p:pic>
        </p:grpSp>
        <p:grpSp>
          <p:nvGrpSpPr>
            <p:cNvPr id="112" name="Group 111">
              <a:extLst>
                <a:ext uri="{FF2B5EF4-FFF2-40B4-BE49-F238E27FC236}">
                  <a16:creationId xmlns:a16="http://schemas.microsoft.com/office/drawing/2014/main" id="{8B3AD4AE-A142-C28E-5BE9-9B99524D5F32}"/>
                </a:ext>
              </a:extLst>
            </p:cNvPr>
            <p:cNvGrpSpPr/>
            <p:nvPr/>
          </p:nvGrpSpPr>
          <p:grpSpPr>
            <a:xfrm>
              <a:off x="189990" y="3323078"/>
              <a:ext cx="339337" cy="334275"/>
              <a:chOff x="193910" y="2578377"/>
              <a:chExt cx="339337" cy="334275"/>
            </a:xfrm>
          </p:grpSpPr>
          <p:sp>
            <p:nvSpPr>
              <p:cNvPr id="113" name="Oval 112">
                <a:extLst>
                  <a:ext uri="{FF2B5EF4-FFF2-40B4-BE49-F238E27FC236}">
                    <a16:creationId xmlns:a16="http://schemas.microsoft.com/office/drawing/2014/main" id="{5F50C502-8891-6AD5-375F-8DE957613503}"/>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4" name="Graphic 113">
                <a:extLst>
                  <a:ext uri="{FF2B5EF4-FFF2-40B4-BE49-F238E27FC236}">
                    <a16:creationId xmlns:a16="http://schemas.microsoft.com/office/drawing/2014/main" id="{8EC54D04-5EF2-630E-1CBD-A357FCA19CF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436" y="2578377"/>
                <a:ext cx="326811" cy="326811"/>
              </a:xfrm>
              <a:prstGeom prst="rect">
                <a:avLst/>
              </a:prstGeom>
            </p:spPr>
          </p:pic>
        </p:grpSp>
      </p:grpSp>
      <p:grpSp>
        <p:nvGrpSpPr>
          <p:cNvPr id="119" name="Group 118">
            <a:extLst>
              <a:ext uri="{FF2B5EF4-FFF2-40B4-BE49-F238E27FC236}">
                <a16:creationId xmlns:a16="http://schemas.microsoft.com/office/drawing/2014/main" id="{2D3E2EAF-B5E7-2987-EA76-D201C04DBBF3}"/>
              </a:ext>
            </a:extLst>
          </p:cNvPr>
          <p:cNvGrpSpPr/>
          <p:nvPr/>
        </p:nvGrpSpPr>
        <p:grpSpPr>
          <a:xfrm>
            <a:off x="4926410" y="2800179"/>
            <a:ext cx="330731" cy="1699594"/>
            <a:chOff x="189990" y="2585841"/>
            <a:chExt cx="330731" cy="1699594"/>
          </a:xfrm>
        </p:grpSpPr>
        <p:cxnSp>
          <p:nvCxnSpPr>
            <p:cNvPr id="120" name="Straight Connector 119">
              <a:extLst>
                <a:ext uri="{FF2B5EF4-FFF2-40B4-BE49-F238E27FC236}">
                  <a16:creationId xmlns:a16="http://schemas.microsoft.com/office/drawing/2014/main" id="{6B915884-E111-2BD2-F4E8-9BC8E36C99B2}"/>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21" name="Group 120">
              <a:extLst>
                <a:ext uri="{FF2B5EF4-FFF2-40B4-BE49-F238E27FC236}">
                  <a16:creationId xmlns:a16="http://schemas.microsoft.com/office/drawing/2014/main" id="{10AB2ABB-9A4E-9641-5F20-1521618080A6}"/>
                </a:ext>
              </a:extLst>
            </p:cNvPr>
            <p:cNvGrpSpPr/>
            <p:nvPr/>
          </p:nvGrpSpPr>
          <p:grpSpPr>
            <a:xfrm>
              <a:off x="193910" y="2585841"/>
              <a:ext cx="326811" cy="326811"/>
              <a:chOff x="193910" y="2585841"/>
              <a:chExt cx="326811" cy="326811"/>
            </a:xfrm>
          </p:grpSpPr>
          <p:sp>
            <p:nvSpPr>
              <p:cNvPr id="128" name="Oval 127">
                <a:extLst>
                  <a:ext uri="{FF2B5EF4-FFF2-40B4-BE49-F238E27FC236}">
                    <a16:creationId xmlns:a16="http://schemas.microsoft.com/office/drawing/2014/main" id="{DC1C773D-7958-43B3-9F5B-F1A616874D2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9" name="Graphic 128">
                <a:extLst>
                  <a:ext uri="{FF2B5EF4-FFF2-40B4-BE49-F238E27FC236}">
                    <a16:creationId xmlns:a16="http://schemas.microsoft.com/office/drawing/2014/main" id="{1EFD0062-C484-3663-736C-A46C7ACAD0F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37461" y="2610824"/>
                <a:ext cx="260089" cy="260089"/>
              </a:xfrm>
              <a:prstGeom prst="rect">
                <a:avLst/>
              </a:prstGeom>
            </p:spPr>
          </p:pic>
        </p:grpSp>
        <p:grpSp>
          <p:nvGrpSpPr>
            <p:cNvPr id="122" name="Group 121">
              <a:extLst>
                <a:ext uri="{FF2B5EF4-FFF2-40B4-BE49-F238E27FC236}">
                  <a16:creationId xmlns:a16="http://schemas.microsoft.com/office/drawing/2014/main" id="{79FD11AA-B353-FFC5-059A-31FDEA434026}"/>
                </a:ext>
              </a:extLst>
            </p:cNvPr>
            <p:cNvGrpSpPr/>
            <p:nvPr/>
          </p:nvGrpSpPr>
          <p:grpSpPr>
            <a:xfrm>
              <a:off x="191210" y="2958226"/>
              <a:ext cx="327735" cy="326811"/>
              <a:chOff x="193910" y="2585841"/>
              <a:chExt cx="327735" cy="326811"/>
            </a:xfrm>
          </p:grpSpPr>
          <p:sp>
            <p:nvSpPr>
              <p:cNvPr id="126" name="Oval 125">
                <a:extLst>
                  <a:ext uri="{FF2B5EF4-FFF2-40B4-BE49-F238E27FC236}">
                    <a16:creationId xmlns:a16="http://schemas.microsoft.com/office/drawing/2014/main" id="{4BB75527-4478-5D84-528A-D8AE5546446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7" name="Graphic 126">
                <a:extLst>
                  <a:ext uri="{FF2B5EF4-FFF2-40B4-BE49-F238E27FC236}">
                    <a16:creationId xmlns:a16="http://schemas.microsoft.com/office/drawing/2014/main" id="{E70DDA82-C812-6CD5-FAD0-376117DA9B7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09489" y="2600496"/>
                <a:ext cx="312156" cy="312156"/>
              </a:xfrm>
              <a:prstGeom prst="rect">
                <a:avLst/>
              </a:prstGeom>
            </p:spPr>
          </p:pic>
        </p:grpSp>
        <p:grpSp>
          <p:nvGrpSpPr>
            <p:cNvPr id="123" name="Group 122">
              <a:extLst>
                <a:ext uri="{FF2B5EF4-FFF2-40B4-BE49-F238E27FC236}">
                  <a16:creationId xmlns:a16="http://schemas.microsoft.com/office/drawing/2014/main" id="{7B35A503-AD6B-81D8-7060-CDB8C21E57BB}"/>
                </a:ext>
              </a:extLst>
            </p:cNvPr>
            <p:cNvGrpSpPr/>
            <p:nvPr/>
          </p:nvGrpSpPr>
          <p:grpSpPr>
            <a:xfrm>
              <a:off x="189990" y="3330542"/>
              <a:ext cx="326811" cy="326811"/>
              <a:chOff x="193910" y="2585841"/>
              <a:chExt cx="326811" cy="326811"/>
            </a:xfrm>
          </p:grpSpPr>
          <p:sp>
            <p:nvSpPr>
              <p:cNvPr id="124" name="Oval 123">
                <a:extLst>
                  <a:ext uri="{FF2B5EF4-FFF2-40B4-BE49-F238E27FC236}">
                    <a16:creationId xmlns:a16="http://schemas.microsoft.com/office/drawing/2014/main" id="{4846B6CE-5930-4252-C8DD-0D93624F06E6}"/>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5" name="Graphic 124">
                <a:extLst>
                  <a:ext uri="{FF2B5EF4-FFF2-40B4-BE49-F238E27FC236}">
                    <a16:creationId xmlns:a16="http://schemas.microsoft.com/office/drawing/2014/main" id="{0EE21A71-F593-90C9-5899-2EAAB00471D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12409" y="2592035"/>
                <a:ext cx="304125" cy="304125"/>
              </a:xfrm>
              <a:prstGeom prst="rect">
                <a:avLst/>
              </a:prstGeom>
            </p:spPr>
          </p:pic>
        </p:grpSp>
      </p:grpSp>
      <p:grpSp>
        <p:nvGrpSpPr>
          <p:cNvPr id="130" name="Group 129">
            <a:extLst>
              <a:ext uri="{FF2B5EF4-FFF2-40B4-BE49-F238E27FC236}">
                <a16:creationId xmlns:a16="http://schemas.microsoft.com/office/drawing/2014/main" id="{60102108-86A5-645D-07B9-D62E3D7C627C}"/>
              </a:ext>
            </a:extLst>
          </p:cNvPr>
          <p:cNvGrpSpPr/>
          <p:nvPr/>
        </p:nvGrpSpPr>
        <p:grpSpPr>
          <a:xfrm>
            <a:off x="4926410" y="5309143"/>
            <a:ext cx="338399" cy="762289"/>
            <a:chOff x="189990" y="2585841"/>
            <a:chExt cx="338399" cy="762289"/>
          </a:xfrm>
        </p:grpSpPr>
        <p:cxnSp>
          <p:nvCxnSpPr>
            <p:cNvPr id="131" name="Straight Connector 130">
              <a:extLst>
                <a:ext uri="{FF2B5EF4-FFF2-40B4-BE49-F238E27FC236}">
                  <a16:creationId xmlns:a16="http://schemas.microsoft.com/office/drawing/2014/main" id="{6308F442-B594-BEB6-27FF-4B8242677136}"/>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32" name="Group 131">
              <a:extLst>
                <a:ext uri="{FF2B5EF4-FFF2-40B4-BE49-F238E27FC236}">
                  <a16:creationId xmlns:a16="http://schemas.microsoft.com/office/drawing/2014/main" id="{4CA28F27-715B-D676-C093-8FAF04D4244C}"/>
                </a:ext>
              </a:extLst>
            </p:cNvPr>
            <p:cNvGrpSpPr/>
            <p:nvPr/>
          </p:nvGrpSpPr>
          <p:grpSpPr>
            <a:xfrm>
              <a:off x="193910" y="2585841"/>
              <a:ext cx="326811" cy="326811"/>
              <a:chOff x="193910" y="2585841"/>
              <a:chExt cx="326811" cy="326811"/>
            </a:xfrm>
          </p:grpSpPr>
          <p:sp>
            <p:nvSpPr>
              <p:cNvPr id="139" name="Oval 138">
                <a:extLst>
                  <a:ext uri="{FF2B5EF4-FFF2-40B4-BE49-F238E27FC236}">
                    <a16:creationId xmlns:a16="http://schemas.microsoft.com/office/drawing/2014/main" id="{E9C0393F-78F9-61C6-8D07-97D821CE399C}"/>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0" name="Graphic 139">
                <a:extLst>
                  <a:ext uri="{FF2B5EF4-FFF2-40B4-BE49-F238E27FC236}">
                    <a16:creationId xmlns:a16="http://schemas.microsoft.com/office/drawing/2014/main" id="{C443213C-4E8A-CEFC-6DD8-81AE77FAAF74}"/>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237461" y="2610824"/>
                <a:ext cx="260089" cy="260089"/>
              </a:xfrm>
              <a:prstGeom prst="rect">
                <a:avLst/>
              </a:prstGeom>
            </p:spPr>
          </p:pic>
        </p:grpSp>
        <p:grpSp>
          <p:nvGrpSpPr>
            <p:cNvPr id="134" name="Group 133">
              <a:extLst>
                <a:ext uri="{FF2B5EF4-FFF2-40B4-BE49-F238E27FC236}">
                  <a16:creationId xmlns:a16="http://schemas.microsoft.com/office/drawing/2014/main" id="{DAE2F2C8-DB8B-11C8-3EC7-C18224749D94}"/>
                </a:ext>
              </a:extLst>
            </p:cNvPr>
            <p:cNvGrpSpPr/>
            <p:nvPr/>
          </p:nvGrpSpPr>
          <p:grpSpPr>
            <a:xfrm>
              <a:off x="189990" y="3005280"/>
              <a:ext cx="338399" cy="342850"/>
              <a:chOff x="193910" y="2260579"/>
              <a:chExt cx="338399" cy="342850"/>
            </a:xfrm>
          </p:grpSpPr>
          <p:sp>
            <p:nvSpPr>
              <p:cNvPr id="135" name="Oval 134">
                <a:extLst>
                  <a:ext uri="{FF2B5EF4-FFF2-40B4-BE49-F238E27FC236}">
                    <a16:creationId xmlns:a16="http://schemas.microsoft.com/office/drawing/2014/main" id="{1354BAF1-7012-4978-82DE-B39C05CF11BF}"/>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6" name="Graphic 135">
                <a:extLst>
                  <a:ext uri="{FF2B5EF4-FFF2-40B4-BE49-F238E27FC236}">
                    <a16:creationId xmlns:a16="http://schemas.microsoft.com/office/drawing/2014/main" id="{D8E34B64-D970-B13F-37FD-F9D845096C0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260579"/>
                <a:ext cx="326163" cy="326163"/>
              </a:xfrm>
              <a:prstGeom prst="rect">
                <a:avLst/>
              </a:prstGeom>
            </p:spPr>
          </p:pic>
        </p:grpSp>
      </p:grpSp>
      <p:grpSp>
        <p:nvGrpSpPr>
          <p:cNvPr id="147" name="Group 146">
            <a:extLst>
              <a:ext uri="{FF2B5EF4-FFF2-40B4-BE49-F238E27FC236}">
                <a16:creationId xmlns:a16="http://schemas.microsoft.com/office/drawing/2014/main" id="{BF128D43-23E4-4EF7-F37F-1E45E6718F89}"/>
              </a:ext>
            </a:extLst>
          </p:cNvPr>
          <p:cNvGrpSpPr/>
          <p:nvPr/>
        </p:nvGrpSpPr>
        <p:grpSpPr>
          <a:xfrm>
            <a:off x="7207630" y="2376755"/>
            <a:ext cx="517784" cy="517784"/>
            <a:chOff x="7207630" y="2168685"/>
            <a:chExt cx="517784" cy="517784"/>
          </a:xfrm>
        </p:grpSpPr>
        <p:sp>
          <p:nvSpPr>
            <p:cNvPr id="142" name="Oval 141">
              <a:extLst>
                <a:ext uri="{FF2B5EF4-FFF2-40B4-BE49-F238E27FC236}">
                  <a16:creationId xmlns:a16="http://schemas.microsoft.com/office/drawing/2014/main" id="{D983785B-C569-511E-B53F-9E9E6E321D60}"/>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4" name="Graphic 143">
              <a:extLst>
                <a:ext uri="{FF2B5EF4-FFF2-40B4-BE49-F238E27FC236}">
                  <a16:creationId xmlns:a16="http://schemas.microsoft.com/office/drawing/2014/main" id="{EDA577DE-F39E-00E4-EE24-266E3A1B5EC7}"/>
                </a:ext>
              </a:extLst>
            </p:cNvPr>
            <p:cNvPicPr>
              <a:picLocks noChangeAspect="1"/>
            </p:cNvPicPr>
            <p:nvPr/>
          </p:nvPicPr>
          <p:blipFill>
            <a:blip r:embed="rId18"/>
            <a:srcRect t="2326" b="2326"/>
            <a:stretch/>
          </p:blipFill>
          <p:spPr>
            <a:xfrm>
              <a:off x="7266611" y="2265208"/>
              <a:ext cx="371486" cy="307654"/>
            </a:xfrm>
            <a:prstGeom prst="rect">
              <a:avLst/>
            </a:prstGeom>
          </p:spPr>
        </p:pic>
      </p:grpSp>
      <p:grpSp>
        <p:nvGrpSpPr>
          <p:cNvPr id="154" name="Group 153">
            <a:extLst>
              <a:ext uri="{FF2B5EF4-FFF2-40B4-BE49-F238E27FC236}">
                <a16:creationId xmlns:a16="http://schemas.microsoft.com/office/drawing/2014/main" id="{33285A11-EE89-C079-3789-35452CDF3C94}"/>
              </a:ext>
            </a:extLst>
          </p:cNvPr>
          <p:cNvGrpSpPr/>
          <p:nvPr/>
        </p:nvGrpSpPr>
        <p:grpSpPr>
          <a:xfrm>
            <a:off x="9468620" y="3336612"/>
            <a:ext cx="517784" cy="517784"/>
            <a:chOff x="9473062" y="3004546"/>
            <a:chExt cx="517784" cy="517784"/>
          </a:xfrm>
        </p:grpSpPr>
        <p:sp>
          <p:nvSpPr>
            <p:cNvPr id="146" name="Oval 145">
              <a:extLst>
                <a:ext uri="{FF2B5EF4-FFF2-40B4-BE49-F238E27FC236}">
                  <a16:creationId xmlns:a16="http://schemas.microsoft.com/office/drawing/2014/main" id="{AC98FE1A-EFDF-B351-879B-6861063A3832}"/>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8" name="Graphic 147">
              <a:extLst>
                <a:ext uri="{FF2B5EF4-FFF2-40B4-BE49-F238E27FC236}">
                  <a16:creationId xmlns:a16="http://schemas.microsoft.com/office/drawing/2014/main" id="{4E1152A1-C954-8B55-6DF1-3071EBC09321}"/>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550225" y="3044556"/>
              <a:ext cx="382496" cy="382496"/>
            </a:xfrm>
            <a:prstGeom prst="rect">
              <a:avLst/>
            </a:prstGeom>
          </p:spPr>
        </p:pic>
      </p:grpSp>
      <p:sp>
        <p:nvSpPr>
          <p:cNvPr id="157" name="Oval 156">
            <a:extLst>
              <a:ext uri="{FF2B5EF4-FFF2-40B4-BE49-F238E27FC236}">
                <a16:creationId xmlns:a16="http://schemas.microsoft.com/office/drawing/2014/main" id="{E96471A1-D1B2-C318-F447-8428DC9C5C90}"/>
              </a:ext>
            </a:extLst>
          </p:cNvPr>
          <p:cNvSpPr/>
          <p:nvPr/>
        </p:nvSpPr>
        <p:spPr>
          <a:xfrm>
            <a:off x="4933548" y="3914144"/>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a:extLst>
              <a:ext uri="{FF2B5EF4-FFF2-40B4-BE49-F238E27FC236}">
                <a16:creationId xmlns:a16="http://schemas.microsoft.com/office/drawing/2014/main" id="{E46A0F9D-270C-9E65-B17D-F378DE1C006C}"/>
              </a:ext>
            </a:extLst>
          </p:cNvPr>
          <p:cNvSpPr/>
          <p:nvPr/>
        </p:nvSpPr>
        <p:spPr>
          <a:xfrm>
            <a:off x="4933548" y="4288957"/>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8" name="Group 167">
            <a:extLst>
              <a:ext uri="{FF2B5EF4-FFF2-40B4-BE49-F238E27FC236}">
                <a16:creationId xmlns:a16="http://schemas.microsoft.com/office/drawing/2014/main" id="{224FB1F3-2D0F-B54F-6B84-8D7717E37297}"/>
              </a:ext>
            </a:extLst>
          </p:cNvPr>
          <p:cNvGrpSpPr/>
          <p:nvPr/>
        </p:nvGrpSpPr>
        <p:grpSpPr>
          <a:xfrm>
            <a:off x="1046746" y="1682644"/>
            <a:ext cx="5049254" cy="481970"/>
            <a:chOff x="1864507" y="1476746"/>
            <a:chExt cx="3191418" cy="175974"/>
          </a:xfrm>
        </p:grpSpPr>
        <p:sp>
          <p:nvSpPr>
            <p:cNvPr id="162" name="Rounded Rectangle 161">
              <a:extLst>
                <a:ext uri="{FF2B5EF4-FFF2-40B4-BE49-F238E27FC236}">
                  <a16:creationId xmlns:a16="http://schemas.microsoft.com/office/drawing/2014/main" id="{A264D04D-7739-2D2F-B946-9C2A6C670D97}"/>
                </a:ext>
              </a:extLst>
            </p:cNvPr>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TextBox 162">
              <a:extLst>
                <a:ext uri="{FF2B5EF4-FFF2-40B4-BE49-F238E27FC236}">
                  <a16:creationId xmlns:a16="http://schemas.microsoft.com/office/drawing/2014/main" id="{4DC8AB57-9868-8223-F30E-6035A4CBE38B}"/>
                </a:ext>
              </a:extLst>
            </p:cNvPr>
            <p:cNvSpPr txBox="1"/>
            <p:nvPr/>
          </p:nvSpPr>
          <p:spPr>
            <a:xfrm>
              <a:off x="2078497" y="1502577"/>
              <a:ext cx="2884698"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r>
                <a:rPr lang="en-US" altLang="ja-JP" sz="1200" dirty="0">
                  <a:effectLst/>
                  <a:latin typeface="Arial" panose="020B0604020202020204" pitchFamily="34" charset="0"/>
                  <a:ea typeface="ＭＳ ゴシック" panose="020B0609070205080204" pitchFamily="49" charset="-128"/>
                  <a:cs typeface="Trebuchet MS" panose="020B0603020202020204" pitchFamily="34" charset="0"/>
                </a:rPr>
                <a:t>(</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意思決定サイクルのステップによるもの。どれもコンテクスト化されたエビデンス統合の焦点になり得る。</a:t>
              </a:r>
              <a:r>
                <a:rPr lang="en-US" altLang="ja-JP" sz="1200" dirty="0">
                  <a:effectLst/>
                  <a:latin typeface="Arial" panose="020B0604020202020204" pitchFamily="34" charset="0"/>
                  <a:ea typeface="ＭＳ ゴシック" panose="020B0609070205080204" pitchFamily="49" charset="-128"/>
                  <a:cs typeface="Trebuchet MS" panose="020B0603020202020204" pitchFamily="34" charset="0"/>
                </a:rPr>
                <a:t>)</a:t>
              </a:r>
              <a:endParaRPr lang="ja-JP" altLang="ja-JP" sz="1200" dirty="0">
                <a:effectLst/>
                <a:latin typeface="Trebuchet MS" panose="020B0603020202020204" pitchFamily="34" charset="0"/>
                <a:ea typeface="Trebuchet MS" panose="020B0603020202020204" pitchFamily="34" charset="0"/>
                <a:cs typeface="Trebuchet MS" panose="020B0603020202020204" pitchFamily="34" charset="0"/>
              </a:endParaRPr>
            </a:p>
          </p:txBody>
        </p:sp>
      </p:grpSp>
      <p:grpSp>
        <p:nvGrpSpPr>
          <p:cNvPr id="167" name="Group 166">
            <a:extLst>
              <a:ext uri="{FF2B5EF4-FFF2-40B4-BE49-F238E27FC236}">
                <a16:creationId xmlns:a16="http://schemas.microsoft.com/office/drawing/2014/main" id="{9BBC3784-B2EA-DB5F-ECBF-7B2E2CB854E3}"/>
              </a:ext>
            </a:extLst>
          </p:cNvPr>
          <p:cNvGrpSpPr/>
          <p:nvPr/>
        </p:nvGrpSpPr>
        <p:grpSpPr>
          <a:xfrm>
            <a:off x="7390709" y="1802395"/>
            <a:ext cx="4354307" cy="269488"/>
            <a:chOff x="7140759" y="1675487"/>
            <a:chExt cx="4986291" cy="269488"/>
          </a:xfrm>
        </p:grpSpPr>
        <p:sp>
          <p:nvSpPr>
            <p:cNvPr id="165" name="Rounded Rectangle 164">
              <a:extLst>
                <a:ext uri="{FF2B5EF4-FFF2-40B4-BE49-F238E27FC236}">
                  <a16:creationId xmlns:a16="http://schemas.microsoft.com/office/drawing/2014/main" id="{ECBF3AB8-8BBD-AF7C-0E6E-CE259FF8F057}"/>
                </a:ext>
              </a:extLst>
            </p:cNvPr>
            <p:cNvSpPr/>
            <p:nvPr/>
          </p:nvSpPr>
          <p:spPr>
            <a:xfrm>
              <a:off x="7140759" y="1675487"/>
              <a:ext cx="4986291"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6" name="TextBox 165">
              <a:extLst>
                <a:ext uri="{FF2B5EF4-FFF2-40B4-BE49-F238E27FC236}">
                  <a16:creationId xmlns:a16="http://schemas.microsoft.com/office/drawing/2014/main" id="{D3A76531-A835-06C4-B404-5FC03AEF157C}"/>
                </a:ext>
              </a:extLst>
            </p:cNvPr>
            <p:cNvSpPr txBox="1"/>
            <p:nvPr/>
          </p:nvSpPr>
          <p:spPr>
            <a:xfrm>
              <a:off x="7316705" y="1706850"/>
              <a:ext cx="459623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altLang="ja-JP" sz="1200" dirty="0">
                  <a:effectLst/>
                  <a:latin typeface="Arial" panose="020B0604020202020204" pitchFamily="34" charset="0"/>
                  <a:ea typeface="ＭＳ ゴシック" panose="020B0609070205080204" pitchFamily="49" charset="-128"/>
                </a:rPr>
                <a:t>(</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意思決定サイクルの</a:t>
              </a:r>
              <a:r>
                <a:rPr lang="en-US" altLang="ja-JP" sz="1200" dirty="0">
                  <a:effectLst/>
                  <a:latin typeface="Arial" panose="020B0604020202020204" pitchFamily="34" charset="0"/>
                  <a:ea typeface="ＭＳ ゴシック" panose="020B0609070205080204" pitchFamily="49" charset="-128"/>
                </a:rPr>
                <a:t>1</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つ以上のステップごとに対応</a:t>
              </a:r>
              <a:r>
                <a:rPr lang="en-US" altLang="ja-JP" sz="1200" dirty="0">
                  <a:effectLst/>
                  <a:latin typeface="Arial" panose="020B0604020202020204" pitchFamily="34" charset="0"/>
                  <a:ea typeface="ＭＳ ゴシック" panose="020B0609070205080204" pitchFamily="49" charset="-128"/>
                </a:rPr>
                <a:t>)</a:t>
              </a:r>
              <a:endPar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171" name="Group 170">
            <a:extLst>
              <a:ext uri="{FF2B5EF4-FFF2-40B4-BE49-F238E27FC236}">
                <a16:creationId xmlns:a16="http://schemas.microsoft.com/office/drawing/2014/main" id="{1750922A-0E1C-9AAB-D713-6DD1EFE37D9E}"/>
              </a:ext>
            </a:extLst>
          </p:cNvPr>
          <p:cNvGrpSpPr/>
          <p:nvPr/>
        </p:nvGrpSpPr>
        <p:grpSpPr>
          <a:xfrm>
            <a:off x="9473062" y="2418607"/>
            <a:ext cx="517784" cy="517784"/>
            <a:chOff x="9473062" y="2210537"/>
            <a:chExt cx="517784" cy="517784"/>
          </a:xfrm>
        </p:grpSpPr>
        <p:sp>
          <p:nvSpPr>
            <p:cNvPr id="149" name="Oval 148">
              <a:extLst>
                <a:ext uri="{FF2B5EF4-FFF2-40B4-BE49-F238E27FC236}">
                  <a16:creationId xmlns:a16="http://schemas.microsoft.com/office/drawing/2014/main" id="{846C4211-F6F0-A2F9-18BB-E65916485AAF}"/>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0" name="Graphic 169">
              <a:extLst>
                <a:ext uri="{FF2B5EF4-FFF2-40B4-BE49-F238E27FC236}">
                  <a16:creationId xmlns:a16="http://schemas.microsoft.com/office/drawing/2014/main" id="{2E001CA1-EEC4-B248-9DA4-8803E00B82EE}"/>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l="17545" t="16967" r="30145" b="30680"/>
            <a:stretch/>
          </p:blipFill>
          <p:spPr>
            <a:xfrm>
              <a:off x="9567863" y="2301888"/>
              <a:ext cx="336397" cy="336673"/>
            </a:xfrm>
            <a:prstGeom prst="rect">
              <a:avLst/>
            </a:prstGeom>
          </p:spPr>
        </p:pic>
      </p:grpSp>
      <p:grpSp>
        <p:nvGrpSpPr>
          <p:cNvPr id="174" name="Group 173">
            <a:extLst>
              <a:ext uri="{FF2B5EF4-FFF2-40B4-BE49-F238E27FC236}">
                <a16:creationId xmlns:a16="http://schemas.microsoft.com/office/drawing/2014/main" id="{34EB2AAA-DA1A-D4F3-54B8-BA0B75FFB42D}"/>
              </a:ext>
            </a:extLst>
          </p:cNvPr>
          <p:cNvGrpSpPr/>
          <p:nvPr/>
        </p:nvGrpSpPr>
        <p:grpSpPr>
          <a:xfrm>
            <a:off x="9468620" y="4060703"/>
            <a:ext cx="517784" cy="517784"/>
            <a:chOff x="9473062" y="3798555"/>
            <a:chExt cx="517784" cy="517784"/>
          </a:xfrm>
        </p:grpSpPr>
        <p:sp>
          <p:nvSpPr>
            <p:cNvPr id="151" name="Oval 150">
              <a:extLst>
                <a:ext uri="{FF2B5EF4-FFF2-40B4-BE49-F238E27FC236}">
                  <a16:creationId xmlns:a16="http://schemas.microsoft.com/office/drawing/2014/main" id="{53DA3020-B10F-8D51-05CC-3EBC26DA86C8}"/>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3" name="Graphic 172">
              <a:extLst>
                <a:ext uri="{FF2B5EF4-FFF2-40B4-BE49-F238E27FC236}">
                  <a16:creationId xmlns:a16="http://schemas.microsoft.com/office/drawing/2014/main" id="{27C9DE92-05D6-3462-DFDA-F7F5D7266A64}"/>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l="9399" r="9106"/>
            <a:stretch/>
          </p:blipFill>
          <p:spPr>
            <a:xfrm>
              <a:off x="9544787" y="3839633"/>
              <a:ext cx="365450" cy="448432"/>
            </a:xfrm>
            <a:prstGeom prst="rect">
              <a:avLst/>
            </a:prstGeom>
          </p:spPr>
        </p:pic>
      </p:grpSp>
      <p:grpSp>
        <p:nvGrpSpPr>
          <p:cNvPr id="177" name="Group 176">
            <a:extLst>
              <a:ext uri="{FF2B5EF4-FFF2-40B4-BE49-F238E27FC236}">
                <a16:creationId xmlns:a16="http://schemas.microsoft.com/office/drawing/2014/main" id="{B48D7F67-8A10-C82C-D896-54CCF2174779}"/>
              </a:ext>
            </a:extLst>
          </p:cNvPr>
          <p:cNvGrpSpPr/>
          <p:nvPr/>
        </p:nvGrpSpPr>
        <p:grpSpPr>
          <a:xfrm>
            <a:off x="9464178" y="4866959"/>
            <a:ext cx="517784" cy="517784"/>
            <a:chOff x="9473062" y="4592565"/>
            <a:chExt cx="517784" cy="517784"/>
          </a:xfrm>
        </p:grpSpPr>
        <p:sp>
          <p:nvSpPr>
            <p:cNvPr id="153" name="Oval 152">
              <a:extLst>
                <a:ext uri="{FF2B5EF4-FFF2-40B4-BE49-F238E27FC236}">
                  <a16:creationId xmlns:a16="http://schemas.microsoft.com/office/drawing/2014/main" id="{DC66875B-9C97-68BB-0542-D4235E892B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6" name="Graphic 175">
              <a:extLst>
                <a:ext uri="{FF2B5EF4-FFF2-40B4-BE49-F238E27FC236}">
                  <a16:creationId xmlns:a16="http://schemas.microsoft.com/office/drawing/2014/main" id="{E4983151-DE09-5C7A-01A1-B6581299CB5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527086" y="4598844"/>
              <a:ext cx="420713" cy="420713"/>
            </a:xfrm>
            <a:prstGeom prst="rect">
              <a:avLst/>
            </a:prstGeom>
          </p:spPr>
        </p:pic>
      </p:grpSp>
      <p:pic>
        <p:nvPicPr>
          <p:cNvPr id="6" name="Graphic 5">
            <a:extLst>
              <a:ext uri="{FF2B5EF4-FFF2-40B4-BE49-F238E27FC236}">
                <a16:creationId xmlns:a16="http://schemas.microsoft.com/office/drawing/2014/main" id="{B7D2E519-11D0-CB8E-7B46-B7F412357136}"/>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l="25338" t="17662" r="27906" b="25892"/>
          <a:stretch/>
        </p:blipFill>
        <p:spPr>
          <a:xfrm>
            <a:off x="4983135" y="3947834"/>
            <a:ext cx="232373" cy="260953"/>
          </a:xfrm>
          <a:prstGeom prst="rect">
            <a:avLst/>
          </a:prstGeom>
        </p:spPr>
      </p:pic>
      <p:pic>
        <p:nvPicPr>
          <p:cNvPr id="8" name="Graphic 7">
            <a:extLst>
              <a:ext uri="{FF2B5EF4-FFF2-40B4-BE49-F238E27FC236}">
                <a16:creationId xmlns:a16="http://schemas.microsoft.com/office/drawing/2014/main" id="{9088603E-F081-3C18-6613-228C146E3B8D}"/>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4984622" y="4345410"/>
            <a:ext cx="224662" cy="215169"/>
          </a:xfrm>
          <a:prstGeom prst="rect">
            <a:avLst/>
          </a:prstGeom>
        </p:spPr>
      </p:pic>
      <p:sp>
        <p:nvSpPr>
          <p:cNvPr id="96" name="TextBox 95">
            <a:extLst>
              <a:ext uri="{FF2B5EF4-FFF2-40B4-BE49-F238E27FC236}">
                <a16:creationId xmlns:a16="http://schemas.microsoft.com/office/drawing/2014/main" id="{CF2D431D-4128-376A-B0D9-AB21F441985A}"/>
              </a:ext>
            </a:extLst>
          </p:cNvPr>
          <p:cNvSpPr txBox="1"/>
          <p:nvPr/>
        </p:nvSpPr>
        <p:spPr>
          <a:xfrm>
            <a:off x="7702947" y="3696986"/>
            <a:ext cx="1518508"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ja-JP" sz="1000" b="1" dirty="0">
                <a:effectLst/>
                <a:latin typeface="Arial" panose="020B0604020202020204" pitchFamily="34" charset="0"/>
                <a:ea typeface="ＭＳ ゴシック" panose="020B0609070205080204" pitchFamily="49" charset="-128"/>
                <a:cs typeface="Arial" panose="020B0604020202020204" pitchFamily="34" charset="0"/>
              </a:rPr>
              <a:t>新生のエビデンス</a:t>
            </a:r>
            <a:endParaRPr lang="ja-JP" altLang="ja-JP" sz="1000"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altLang="ja-JP" sz="1000" dirty="0">
                <a:effectLst/>
                <a:latin typeface="Arial" panose="020B0604020202020204" pitchFamily="34" charset="0"/>
                <a:ea typeface="ＭＳ ゴシック" panose="020B0609070205080204" pitchFamily="49" charset="-128"/>
                <a:cs typeface="Trebuchet MS" panose="020B0603020202020204" pitchFamily="34" charset="0"/>
              </a:rPr>
              <a:t>(</a:t>
            </a:r>
            <a:r>
              <a:rPr lang="ja-JP" altLang="ja-JP" sz="1000" dirty="0">
                <a:effectLst/>
                <a:latin typeface="Arial" panose="020B0604020202020204" pitchFamily="34" charset="0"/>
                <a:ea typeface="ＭＳ ゴシック" panose="020B0609070205080204" pitchFamily="49" charset="-128"/>
                <a:cs typeface="Arial" panose="020B0604020202020204" pitchFamily="34" charset="0"/>
              </a:rPr>
              <a:t>エビデンスの急速な進化に伴い世界中から習得したもの</a:t>
            </a:r>
            <a:r>
              <a:rPr lang="en-US" altLang="ja-JP" sz="1000" dirty="0">
                <a:effectLst/>
                <a:latin typeface="Arial" panose="020B0604020202020204" pitchFamily="34" charset="0"/>
                <a:ea typeface="ＭＳ ゴシック" panose="020B0609070205080204" pitchFamily="49" charset="-128"/>
                <a:cs typeface="Trebuchet MS" panose="020B0603020202020204" pitchFamily="34" charset="0"/>
              </a:rPr>
              <a:t>)</a:t>
            </a:r>
            <a:endParaRPr lang="ja-JP" altLang="ja-JP" sz="10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effectLst/>
              <a:uLnTx/>
              <a:uFillTx/>
              <a:latin typeface="Helvetica" pitchFamily="2" charset="0"/>
              <a:ea typeface="+mn-ea"/>
              <a:cs typeface="+mn-cs"/>
            </a:endParaRPr>
          </a:p>
        </p:txBody>
      </p:sp>
      <p:sp>
        <p:nvSpPr>
          <p:cNvPr id="4" name="Oval 3">
            <a:extLst>
              <a:ext uri="{FF2B5EF4-FFF2-40B4-BE49-F238E27FC236}">
                <a16:creationId xmlns:a16="http://schemas.microsoft.com/office/drawing/2014/main" id="{C4FB82E6-974F-7D61-3E96-DFDF335F2E38}"/>
              </a:ext>
            </a:extLst>
          </p:cNvPr>
          <p:cNvSpPr/>
          <p:nvPr/>
        </p:nvSpPr>
        <p:spPr>
          <a:xfrm>
            <a:off x="7207630" y="3708052"/>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033EE35-5743-E183-D8E9-44804C82958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297343" y="3787646"/>
            <a:ext cx="326811" cy="375227"/>
          </a:xfrm>
          <a:prstGeom prst="rect">
            <a:avLst/>
          </a:prstGeom>
        </p:spPr>
      </p:pic>
      <p:sp>
        <p:nvSpPr>
          <p:cNvPr id="2" name="Slide Number Placeholder 4">
            <a:extLst>
              <a:ext uri="{FF2B5EF4-FFF2-40B4-BE49-F238E27FC236}">
                <a16:creationId xmlns:a16="http://schemas.microsoft.com/office/drawing/2014/main" id="{59513596-572B-8D76-71E6-852FE45C6E51}"/>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pPr/>
              <a:t>3</a:t>
            </a:fld>
            <a:endParaRPr lang="en-US" dirty="0"/>
          </a:p>
        </p:txBody>
      </p:sp>
      <p:pic>
        <p:nvPicPr>
          <p:cNvPr id="5" name="Picture 4" descr="A logo for a company&#10;&#10;Description automatically generated">
            <a:extLst>
              <a:ext uri="{FF2B5EF4-FFF2-40B4-BE49-F238E27FC236}">
                <a16:creationId xmlns:a16="http://schemas.microsoft.com/office/drawing/2014/main" id="{B2AA65FC-42EA-01F2-2F34-9BDDAED43491}"/>
              </a:ext>
            </a:extLst>
          </p:cNvPr>
          <p:cNvPicPr>
            <a:picLocks noChangeAspect="1"/>
          </p:cNvPicPr>
          <p:nvPr/>
        </p:nvPicPr>
        <p:blipFill>
          <a:blip r:embed="rId33"/>
          <a:stretch>
            <a:fillRect/>
          </a:stretch>
        </p:blipFill>
        <p:spPr>
          <a:xfrm>
            <a:off x="10086204" y="6173083"/>
            <a:ext cx="2070100" cy="635000"/>
          </a:xfrm>
          <a:prstGeom prst="rect">
            <a:avLst/>
          </a:prstGeom>
        </p:spPr>
      </p:pic>
      <p:sp>
        <p:nvSpPr>
          <p:cNvPr id="3" name="テキスト ボックス 2">
            <a:extLst>
              <a:ext uri="{FF2B5EF4-FFF2-40B4-BE49-F238E27FC236}">
                <a16:creationId xmlns:a16="http://schemas.microsoft.com/office/drawing/2014/main" id="{CEDEB356-B30D-0396-56F5-B7B3C6D4ED73}"/>
              </a:ext>
            </a:extLst>
          </p:cNvPr>
          <p:cNvSpPr txBox="1"/>
          <p:nvPr/>
        </p:nvSpPr>
        <p:spPr>
          <a:xfrm>
            <a:off x="229152" y="2915706"/>
            <a:ext cx="2532891" cy="897682"/>
          </a:xfrm>
          <a:prstGeom prst="rect">
            <a:avLst/>
          </a:prstGeom>
          <a:noFill/>
        </p:spPr>
        <p:txBody>
          <a:bodyPr wrap="square" rtlCol="0">
            <a:spAutoFit/>
          </a:bodyPr>
          <a:lstStyle/>
          <a:p>
            <a:pPr marL="261938" lvl="0">
              <a:lnSpc>
                <a:spcPts val="1020"/>
              </a:lnSpc>
              <a:spcBef>
                <a:spcPts val="1200"/>
              </a:spcBef>
              <a:buClr>
                <a:srgbClr val="254776"/>
              </a:buClr>
              <a:buSzPts val="750"/>
              <a:tabLst>
                <a:tab pos="709930" algn="l"/>
              </a:tabLst>
            </a:pPr>
            <a:r>
              <a:rPr lang="en-US" altLang="ja-JP" sz="1200" spc="-20" dirty="0">
                <a:solidFill>
                  <a:srgbClr val="254776"/>
                </a:solidFill>
                <a:effectLst/>
                <a:latin typeface="Arial" panose="020B0604020202020204" pitchFamily="34" charset="0"/>
                <a:cs typeface="Arial" panose="020B0604020202020204" pitchFamily="34" charset="0"/>
              </a:rPr>
              <a:t>データ分析</a:t>
            </a:r>
            <a:endParaRPr lang="ja-JP" altLang="ja-JP" sz="1200" spc="0" dirty="0">
              <a:effectLst/>
              <a:latin typeface="Arial" panose="020B0604020202020204" pitchFamily="34" charset="0"/>
              <a:cs typeface="Arial" panose="020B0604020202020204" pitchFamily="34" charset="0"/>
            </a:endParaRPr>
          </a:p>
          <a:p>
            <a:pPr marL="261938" lvl="0">
              <a:spcBef>
                <a:spcPts val="1200"/>
              </a:spcBef>
              <a:spcAft>
                <a:spcPts val="0"/>
              </a:spcAft>
              <a:buClr>
                <a:srgbClr val="254776"/>
              </a:buClr>
              <a:buSzPts val="750"/>
              <a:tabLst>
                <a:tab pos="709930" algn="l"/>
              </a:tabLst>
            </a:pPr>
            <a:r>
              <a:rPr lang="en-US" altLang="ja-JP" sz="1200" spc="-10" dirty="0">
                <a:solidFill>
                  <a:srgbClr val="254776"/>
                </a:solidFill>
                <a:effectLst/>
                <a:latin typeface="Arial" panose="020B0604020202020204" pitchFamily="34" charset="0"/>
                <a:cs typeface="Arial" panose="020B0604020202020204" pitchFamily="34" charset="0"/>
              </a:rPr>
              <a:t>モデリング</a:t>
            </a:r>
            <a:endParaRPr lang="ja-JP" altLang="ja-JP" sz="1200" spc="0" dirty="0">
              <a:effectLst/>
              <a:latin typeface="Arial" panose="020B0604020202020204" pitchFamily="34" charset="0"/>
              <a:cs typeface="Arial" panose="020B0604020202020204" pitchFamily="34" charset="0"/>
            </a:endParaRPr>
          </a:p>
          <a:p>
            <a:pPr marL="261938" lvl="0">
              <a:spcBef>
                <a:spcPts val="1200"/>
              </a:spcBef>
              <a:spcAft>
                <a:spcPts val="0"/>
              </a:spcAft>
              <a:buClr>
                <a:srgbClr val="254776"/>
              </a:buClr>
              <a:buSzPts val="750"/>
              <a:tabLst>
                <a:tab pos="709930" algn="l"/>
              </a:tabLst>
            </a:pPr>
            <a:r>
              <a:rPr lang="en-US" altLang="ja-JP" sz="1200" spc="-20" dirty="0">
                <a:solidFill>
                  <a:srgbClr val="254776"/>
                </a:solidFill>
                <a:effectLst/>
                <a:latin typeface="Arial" panose="020B0604020202020204" pitchFamily="34" charset="0"/>
                <a:cs typeface="Arial" panose="020B0604020202020204" pitchFamily="34" charset="0"/>
              </a:rPr>
              <a:t>質的な洞察</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413167"/>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 ds:uri="http://schemas.microsoft.com/office/infopath/2007/PartnerControls"/>
    <ds:schemaRef ds:uri="0408fcbc-2e10-4461-bee0-724c01b46ae9"/>
    <ds:schemaRef ds:uri="599eec1d-e27c-4128-92a4-19001b8afe14"/>
  </ds:schemaRefs>
</ds:datastoreItem>
</file>

<file path=customXml/itemProps2.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30748</TotalTime>
  <Words>1444</Words>
  <Application>Microsoft Macintosh PowerPoint</Application>
  <PresentationFormat>Widescreen</PresentationFormat>
  <Paragraphs>80</Paragraphs>
  <Slides>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vt:i4>
      </vt:variant>
    </vt:vector>
  </HeadingPairs>
  <TitlesOfParts>
    <vt:vector size="12" baseType="lpstr">
      <vt:lpstr>Arial</vt:lpstr>
      <vt:lpstr>Calibri</vt:lpstr>
      <vt:lpstr>Courier New</vt:lpstr>
      <vt:lpstr>Helvetica</vt:lpstr>
      <vt:lpstr>Trebuchet MS</vt:lpstr>
      <vt:lpstr>Wingdings</vt:lpstr>
      <vt:lpstr>RISE</vt:lpstr>
      <vt:lpstr>ESN-CA</vt:lpstr>
      <vt:lpstr>GCESC</vt:lpstr>
      <vt:lpstr>PowerPoint Presentation</vt:lpstr>
      <vt:lpstr>PowerPoint Presentation</vt:lpstr>
      <vt:lpstr>タイムリー、需要主導型、そして公平性に配慮したエビデンス製品の潜在的構成要素</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