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37"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目まぐるしい「</a:t>
          </a:r>
          <a:r>
            <a:rPr lang="ja-JP" sz="1800" b="1" dirty="0"/>
            <a:t>ポリクライシス</a:t>
          </a:r>
          <a:r>
            <a:rPr lang="ja-JP" altLang="en-US" sz="1800" b="1" dirty="0"/>
            <a:t>（複合危機、多くの危機的事象が同時発生する状況）</a:t>
          </a:r>
          <a:r>
            <a:rPr lang="ja-JP" sz="1800" dirty="0"/>
            <a:t>」および急速に発展する</a:t>
          </a:r>
          <a:r>
            <a:rPr lang="en-US" sz="1800" dirty="0"/>
            <a:t>AI</a:t>
          </a:r>
          <a:r>
            <a:rPr lang="ja-JP" sz="1800" dirty="0"/>
            <a:t>の時代であり、すなわちこれまで以上にエビデンス支援が求められる。</a:t>
          </a:r>
          <a:endParaRPr lang="en-CA" sz="1800" dirty="0"/>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超迅速なエビデンス支援および「総合請負者」モデルの</a:t>
          </a:r>
          <a:r>
            <a:rPr lang="ja-JP" sz="1800" b="1" dirty="0"/>
            <a:t>試験的実施</a:t>
          </a:r>
          <a:r>
            <a:rPr lang="ja-JP" sz="1800" dirty="0"/>
            <a:t>により金額に見合う価値が実証され</a:t>
          </a:r>
          <a:r>
            <a:rPr lang="ja-JP" altLang="en-US" sz="1800" dirty="0"/>
            <a:t>つつあり</a:t>
          </a:r>
          <a:r>
            <a:rPr lang="ja-JP" sz="1800" dirty="0"/>
            <a:t>、需要が構築され</a:t>
          </a:r>
          <a:r>
            <a:rPr lang="ja-JP" altLang="en-US" sz="1800" dirty="0"/>
            <a:t>つつある</a:t>
          </a:r>
          <a:r>
            <a:rPr lang="ja-JP" sz="1800" dirty="0"/>
            <a:t>。</a:t>
          </a:r>
          <a:endParaRPr lang="en-CA" sz="1800" dirty="0"/>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エビデンス支援メカニズムはますます助言や意思決定のプロセスに「</a:t>
          </a:r>
          <a:r>
            <a:rPr lang="ja-JP" sz="1800" b="1" dirty="0"/>
            <a:t>適合」</a:t>
          </a:r>
          <a:r>
            <a:rPr lang="ja-JP" sz="1800" dirty="0"/>
            <a:t>するものになっていくとともに、学習や改善のプラットフォームに合わせて「拡大」されていく。</a:t>
          </a:r>
          <a:endParaRPr lang="en-CA" sz="1800" dirty="0"/>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国際的な</a:t>
          </a:r>
          <a:r>
            <a:rPr lang="ja-JP" sz="1800" dirty="0"/>
            <a:t>エビデンス支援協働が、教育、開発、保健などの主要なセクターで生まれつつある。</a:t>
          </a:r>
          <a:endParaRPr lang="en-CA" sz="1800" dirty="0"/>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エビデンス形式を問わない</a:t>
          </a:r>
          <a:r>
            <a:rPr lang="ja-JP" sz="1800" dirty="0"/>
            <a:t>協働も生まれつつある</a:t>
          </a:r>
          <a:r>
            <a:rPr lang="en-US" sz="1800" dirty="0"/>
            <a:t>(</a:t>
          </a:r>
          <a:r>
            <a:rPr lang="ja-JP" sz="1800" dirty="0"/>
            <a:t>評価とエビデンス統合の協働など</a:t>
          </a:r>
          <a:r>
            <a:rPr lang="en-US" sz="1800" dirty="0"/>
            <a:t>)</a:t>
          </a:r>
          <a:endParaRPr lang="en-CA" sz="1800" dirty="0"/>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迅速なエビデンス支援システム評価が「より多くの種を植える」必要がある</a:t>
          </a:r>
          <a:r>
            <a:rPr lang="ja-JP" sz="1800" b="1" dirty="0"/>
            <a:t>肥沃な土地</a:t>
          </a:r>
          <a:r>
            <a:rPr lang="ja-JP" sz="1800" dirty="0"/>
            <a:t>を示している。</a:t>
          </a:r>
          <a:endParaRPr lang="en-CA" sz="1800" dirty="0"/>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目まぐるしい「</a:t>
          </a:r>
          <a:r>
            <a:rPr lang="ja-JP" sz="1800" b="1" kern="1200" dirty="0"/>
            <a:t>ポリクライシス</a:t>
          </a:r>
          <a:r>
            <a:rPr lang="ja-JP" altLang="en-US" sz="1800" b="1" kern="1200" dirty="0"/>
            <a:t>（複合危機、多くの危機的事象が同時発生する状況）</a:t>
          </a:r>
          <a:r>
            <a:rPr lang="ja-JP" sz="1800" kern="1200" dirty="0"/>
            <a:t>」および急速に発展する</a:t>
          </a:r>
          <a:r>
            <a:rPr lang="en-US" sz="1800" kern="1200" dirty="0"/>
            <a:t>AI</a:t>
          </a:r>
          <a:r>
            <a:rPr lang="ja-JP" sz="1800" kern="1200" dirty="0"/>
            <a:t>の時代であり、すなわちこれまで以上にエビデンス支援が求められる。</a:t>
          </a:r>
          <a:endParaRPr lang="en-CA" sz="1800" kern="1200" dirty="0"/>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超迅速なエビデンス支援および「総合請負者」モデルの</a:t>
          </a:r>
          <a:r>
            <a:rPr lang="ja-JP" sz="1800" b="1" kern="1200" dirty="0"/>
            <a:t>試験的実施</a:t>
          </a:r>
          <a:r>
            <a:rPr lang="ja-JP" sz="1800" kern="1200" dirty="0"/>
            <a:t>により金額に見合う価値が実証され</a:t>
          </a:r>
          <a:r>
            <a:rPr lang="ja-JP" altLang="en-US" sz="1800" kern="1200" dirty="0"/>
            <a:t>つつあり</a:t>
          </a:r>
          <a:r>
            <a:rPr lang="ja-JP" sz="1800" kern="1200" dirty="0"/>
            <a:t>、需要が構築され</a:t>
          </a:r>
          <a:r>
            <a:rPr lang="ja-JP" altLang="en-US" sz="1800" kern="1200" dirty="0"/>
            <a:t>つつある</a:t>
          </a:r>
          <a:r>
            <a:rPr lang="ja-JP" sz="1800" kern="1200" dirty="0"/>
            <a:t>。</a:t>
          </a:r>
          <a:endParaRPr lang="en-CA" sz="1800" kern="1200" dirty="0"/>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エビデンス支援メカニズムはますます助言や意思決定のプロセスに「</a:t>
          </a:r>
          <a:r>
            <a:rPr lang="ja-JP" sz="1800" b="1" kern="1200" dirty="0"/>
            <a:t>適合」</a:t>
          </a:r>
          <a:r>
            <a:rPr lang="ja-JP" sz="1800" kern="1200" dirty="0"/>
            <a:t>するものになっていくとともに、学習や改善のプラットフォームに合わせて「拡大」されていく。</a:t>
          </a:r>
          <a:endParaRPr lang="en-CA" sz="1800" kern="1200" dirty="0"/>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国際的な</a:t>
          </a:r>
          <a:r>
            <a:rPr lang="ja-JP" sz="1800" kern="1200" dirty="0"/>
            <a:t>エビデンス支援協働が、教育、開発、保健などの主要なセクターで生まれつつある。</a:t>
          </a:r>
          <a:endParaRPr lang="en-CA" sz="1800" kern="1200" dirty="0"/>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エビデンス形式を問わない</a:t>
          </a:r>
          <a:r>
            <a:rPr lang="ja-JP" sz="1800" kern="1200" dirty="0"/>
            <a:t>協働も生まれつつある</a:t>
          </a:r>
          <a:r>
            <a:rPr lang="en-US" sz="1800" kern="1200" dirty="0"/>
            <a:t>(</a:t>
          </a:r>
          <a:r>
            <a:rPr lang="ja-JP" sz="1800" kern="1200" dirty="0"/>
            <a:t>評価とエビデンス統合の協働など</a:t>
          </a:r>
          <a:r>
            <a:rPr lang="en-US" sz="1800" kern="1200" dirty="0"/>
            <a:t>)</a:t>
          </a:r>
          <a:endParaRPr lang="en-CA" sz="1800" kern="1200" dirty="0"/>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迅速なエビデンス支援システム評価が「より多くの種を植える」必要がある</a:t>
          </a:r>
          <a:r>
            <a:rPr lang="ja-JP" sz="1800" b="1" kern="1200" dirty="0"/>
            <a:t>肥沃な土地</a:t>
          </a:r>
          <a:r>
            <a:rPr lang="ja-JP" sz="1800" kern="1200" dirty="0"/>
            <a:t>を示している。</a:t>
          </a:r>
          <a:endParaRPr lang="en-CA" sz="1800" kern="1200" dirty="0"/>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67191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F3C3D7A0-7F61-10EA-C6B8-B6324414E80D}"/>
              </a:ext>
            </a:extLst>
          </p:cNvPr>
          <p:cNvSpPr txBox="1">
            <a:spLocks/>
          </p:cNvSpPr>
          <p:nvPr/>
        </p:nvSpPr>
        <p:spPr>
          <a:xfrm>
            <a:off x="267858" y="97077"/>
            <a:ext cx="11613366"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dirty="0"/>
              <a:t>実装の第</a:t>
            </a:r>
            <a:r>
              <a:rPr lang="en-US" altLang="ja-JP" dirty="0"/>
              <a:t>1</a:t>
            </a:r>
            <a:r>
              <a:rPr lang="ja-JP" altLang="en-US" dirty="0"/>
              <a:t>優先事項に関する推進力醸成の兆候：</a:t>
            </a:r>
            <a:endParaRPr lang="en-US" altLang="ja-JP" dirty="0"/>
          </a:p>
          <a:p>
            <a:pPr defTabSz="914400" hangingPunct="0">
              <a:spcBef>
                <a:spcPts val="0"/>
              </a:spcBef>
              <a:defRPr/>
            </a:pPr>
            <a:r>
              <a:rPr lang="ja-JP" altLang="en-US" kern="0" dirty="0">
                <a:latin typeface="Arial"/>
                <a:cs typeface="Arial" panose="020B0604020202020204" pitchFamily="34" charset="0"/>
                <a:sym typeface="Arial"/>
              </a:rPr>
              <a:t>国内のエビデンス支援システムの形式化および強化</a:t>
            </a:r>
            <a:endParaRPr lang="en-US"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1</a:t>
            </a:fld>
            <a:endParaRPr lang="en-US" dirty="0"/>
          </a:p>
        </p:txBody>
      </p:sp>
      <p:graphicFrame>
        <p:nvGraphicFramePr>
          <p:cNvPr id="4" name="Diagram 3">
            <a:extLst>
              <a:ext uri="{FF2B5EF4-FFF2-40B4-BE49-F238E27FC236}">
                <a16:creationId xmlns:a16="http://schemas.microsoft.com/office/drawing/2014/main" id="{B6602FF9-195F-A042-49A7-4C1D7AF1A1F1}"/>
              </a:ext>
            </a:extLst>
          </p:cNvPr>
          <p:cNvGraphicFramePr/>
          <p:nvPr>
            <p:extLst>
              <p:ext uri="{D42A27DB-BD31-4B8C-83A1-F6EECF244321}">
                <p14:modId xmlns:p14="http://schemas.microsoft.com/office/powerpoint/2010/main" val="3174424378"/>
              </p:ext>
            </p:extLst>
          </p:nvPr>
        </p:nvGraphicFramePr>
        <p:xfrm>
          <a:off x="-1083243" y="1347204"/>
          <a:ext cx="14358486" cy="468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2B1E988D-660F-2A36-7437-65FB73BA291C}"/>
              </a:ext>
            </a:extLst>
          </p:cNvPr>
          <p:cNvSpPr/>
          <p:nvPr/>
        </p:nvSpPr>
        <p:spPr>
          <a:xfrm>
            <a:off x="1113271" y="134720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1a</a:t>
            </a:r>
          </a:p>
        </p:txBody>
      </p:sp>
      <p:sp>
        <p:nvSpPr>
          <p:cNvPr id="13" name="Oval 12">
            <a:extLst>
              <a:ext uri="{FF2B5EF4-FFF2-40B4-BE49-F238E27FC236}">
                <a16:creationId xmlns:a16="http://schemas.microsoft.com/office/drawing/2014/main" id="{74527554-49AC-713C-E4FF-6D9E207261E5}"/>
              </a:ext>
            </a:extLst>
          </p:cNvPr>
          <p:cNvSpPr/>
          <p:nvPr/>
        </p:nvSpPr>
        <p:spPr>
          <a:xfrm>
            <a:off x="1113270" y="213653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1b</a:t>
            </a:r>
          </a:p>
        </p:txBody>
      </p:sp>
      <p:sp>
        <p:nvSpPr>
          <p:cNvPr id="14" name="Oval 13">
            <a:extLst>
              <a:ext uri="{FF2B5EF4-FFF2-40B4-BE49-F238E27FC236}">
                <a16:creationId xmlns:a16="http://schemas.microsoft.com/office/drawing/2014/main" id="{A3EFD882-C10D-43C5-924B-4E46645202B7}"/>
              </a:ext>
            </a:extLst>
          </p:cNvPr>
          <p:cNvSpPr/>
          <p:nvPr/>
        </p:nvSpPr>
        <p:spPr>
          <a:xfrm>
            <a:off x="1113270" y="2925858"/>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1c</a:t>
            </a:r>
          </a:p>
        </p:txBody>
      </p:sp>
      <p:sp>
        <p:nvSpPr>
          <p:cNvPr id="15" name="Oval 14">
            <a:extLst>
              <a:ext uri="{FF2B5EF4-FFF2-40B4-BE49-F238E27FC236}">
                <a16:creationId xmlns:a16="http://schemas.microsoft.com/office/drawing/2014/main" id="{D4E6994A-461D-1541-5607-0AE24ED38BCF}"/>
              </a:ext>
            </a:extLst>
          </p:cNvPr>
          <p:cNvSpPr/>
          <p:nvPr/>
        </p:nvSpPr>
        <p:spPr>
          <a:xfrm>
            <a:off x="1113270" y="373420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1d</a:t>
            </a:r>
          </a:p>
        </p:txBody>
      </p:sp>
      <p:sp>
        <p:nvSpPr>
          <p:cNvPr id="16" name="Oval 15">
            <a:extLst>
              <a:ext uri="{FF2B5EF4-FFF2-40B4-BE49-F238E27FC236}">
                <a16:creationId xmlns:a16="http://schemas.microsoft.com/office/drawing/2014/main" id="{EDF7E3EB-E758-C7F2-63FC-21799A33ADB4}"/>
              </a:ext>
            </a:extLst>
          </p:cNvPr>
          <p:cNvSpPr/>
          <p:nvPr/>
        </p:nvSpPr>
        <p:spPr>
          <a:xfrm>
            <a:off x="1113270" y="454254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1e</a:t>
            </a:r>
          </a:p>
        </p:txBody>
      </p:sp>
      <p:sp>
        <p:nvSpPr>
          <p:cNvPr id="17" name="Oval 16">
            <a:extLst>
              <a:ext uri="{FF2B5EF4-FFF2-40B4-BE49-F238E27FC236}">
                <a16:creationId xmlns:a16="http://schemas.microsoft.com/office/drawing/2014/main" id="{5AB09940-D7D2-06B1-BF69-3E2A510E3817}"/>
              </a:ext>
            </a:extLst>
          </p:cNvPr>
          <p:cNvSpPr/>
          <p:nvPr/>
        </p:nvSpPr>
        <p:spPr>
          <a:xfrm>
            <a:off x="1113270" y="5350887"/>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1f</a:t>
            </a:r>
          </a:p>
        </p:txBody>
      </p:sp>
    </p:spTree>
    <p:extLst>
      <p:ext uri="{BB962C8B-B14F-4D97-AF65-F5344CB8AC3E}">
        <p14:creationId xmlns:p14="http://schemas.microsoft.com/office/powerpoint/2010/main" val="3282322562"/>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schemas.microsoft.com/office/2006/metadata/properties"/>
    <ds:schemaRef ds:uri="599eec1d-e27c-4128-92a4-19001b8afe14"/>
    <ds:schemaRef ds:uri="http://purl.org/dc/elements/1.1/"/>
    <ds:schemaRef ds:uri="http://purl.org/dc/terms/"/>
    <ds:schemaRef ds:uri="http://purl.org/dc/dcmitype/"/>
    <ds:schemaRef ds:uri="0408fcbc-2e10-4461-bee0-724c01b46ae9"/>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402</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