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23"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18.xml"/><Relationship Id="rId6" Type="http://schemas.openxmlformats.org/officeDocument/2006/relationships/image" Target="../media/image36.em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emf"/><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nvPr>
        </p:nvSpPr>
        <p:spPr/>
        <p:txBody>
          <a:bodyPr>
            <a:normAutofit/>
          </a:bodyPr>
          <a:lstStyle/>
          <a:p>
            <a:r>
              <a:rPr lang="ja-JP" altLang="en-US" sz="2200" dirty="0">
                <a:latin typeface="Arial" panose="020B0604020202020204" pitchFamily="34" charset="0"/>
                <a:ea typeface="Calibri" panose="020F0502020204030204" pitchFamily="34" charset="0"/>
                <a:cs typeface="Arial" panose="020B0604020202020204" pitchFamily="34" charset="0"/>
              </a:rPr>
              <a:t>実装の優先事項において、より一般的に言えば社会的課題に対処するためのエビデンスの活用方法において、段階的改善に向けた推進力が醸成されている。</a:t>
            </a:r>
            <a:endParaRPr lang="en-CA" sz="2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nvPr>
        </p:nvSpPr>
        <p:spPr/>
        <p:txBody>
          <a:bodyPr/>
          <a:lstStyle/>
          <a:p>
            <a:fld id="{E2CB33EA-91D6-F140-A440-0A130B2A34DE}" type="slidenum">
              <a:rPr lang="en-US" smtClean="0"/>
              <a:pPr/>
              <a:t>1</a:t>
            </a:fld>
            <a:endParaRPr lang="en-US" dirty="0"/>
          </a:p>
        </p:txBody>
      </p:sp>
      <p:pic>
        <p:nvPicPr>
          <p:cNvPr id="7" name="Picture 6">
            <a:extLst>
              <a:ext uri="{FF2B5EF4-FFF2-40B4-BE49-F238E27FC236}">
                <a16:creationId xmlns:a16="http://schemas.microsoft.com/office/drawing/2014/main" id="{A9F41BF6-025E-C3BA-EF2C-B03D5CB06BD9}"/>
              </a:ext>
            </a:extLst>
          </p:cNvPr>
          <p:cNvPicPr>
            <a:picLocks noChangeAspect="1"/>
          </p:cNvPicPr>
          <p:nvPr/>
        </p:nvPicPr>
        <p:blipFill>
          <a:blip r:embed="rId2">
            <a:alphaModFix amt="70000"/>
          </a:blip>
          <a:stretch>
            <a:fillRect/>
          </a:stretch>
        </p:blipFill>
        <p:spPr>
          <a:xfrm>
            <a:off x="7052186" y="1908061"/>
            <a:ext cx="4698869" cy="860950"/>
          </a:xfrm>
          <a:prstGeom prst="rect">
            <a:avLst/>
          </a:prstGeom>
        </p:spPr>
      </p:pic>
      <p:grpSp>
        <p:nvGrpSpPr>
          <p:cNvPr id="8" name="Group 7">
            <a:extLst>
              <a:ext uri="{FF2B5EF4-FFF2-40B4-BE49-F238E27FC236}">
                <a16:creationId xmlns:a16="http://schemas.microsoft.com/office/drawing/2014/main" id="{FA681E8D-F707-FB84-142F-B9398FFF1168}"/>
              </a:ext>
            </a:extLst>
          </p:cNvPr>
          <p:cNvGrpSpPr/>
          <p:nvPr/>
        </p:nvGrpSpPr>
        <p:grpSpPr>
          <a:xfrm>
            <a:off x="7096192" y="1911874"/>
            <a:ext cx="810042" cy="828000"/>
            <a:chOff x="6046400" y="1267766"/>
            <a:chExt cx="867191" cy="867191"/>
          </a:xfrm>
        </p:grpSpPr>
        <p:sp>
          <p:nvSpPr>
            <p:cNvPr id="9" name="Oval 8">
              <a:extLst>
                <a:ext uri="{FF2B5EF4-FFF2-40B4-BE49-F238E27FC236}">
                  <a16:creationId xmlns:a16="http://schemas.microsoft.com/office/drawing/2014/main" id="{1CDCAC40-A736-3639-F5C7-9C29A199FF6B}"/>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pic>
          <p:nvPicPr>
            <p:cNvPr id="10" name="Picture 9" descr="Icon&#10;&#10;Description automatically generated">
              <a:extLst>
                <a:ext uri="{FF2B5EF4-FFF2-40B4-BE49-F238E27FC236}">
                  <a16:creationId xmlns:a16="http://schemas.microsoft.com/office/drawing/2014/main" id="{1217CAC8-AE5D-DC77-F95E-1E6E922D4122}"/>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11" name="Picture 10">
            <a:extLst>
              <a:ext uri="{FF2B5EF4-FFF2-40B4-BE49-F238E27FC236}">
                <a16:creationId xmlns:a16="http://schemas.microsoft.com/office/drawing/2014/main" id="{9D14A3C9-D9B3-DA25-ACDD-FBD812F2D189}"/>
              </a:ext>
            </a:extLst>
          </p:cNvPr>
          <p:cNvPicPr>
            <a:picLocks noChangeAspect="1"/>
          </p:cNvPicPr>
          <p:nvPr/>
        </p:nvPicPr>
        <p:blipFill>
          <a:blip r:embed="rId4">
            <a:alphaModFix amt="70000"/>
          </a:blip>
          <a:stretch>
            <a:fillRect/>
          </a:stretch>
        </p:blipFill>
        <p:spPr>
          <a:xfrm>
            <a:off x="7591386" y="2966523"/>
            <a:ext cx="3967522" cy="860950"/>
          </a:xfrm>
          <a:prstGeom prst="rect">
            <a:avLst/>
          </a:prstGeom>
        </p:spPr>
      </p:pic>
      <p:grpSp>
        <p:nvGrpSpPr>
          <p:cNvPr id="12" name="Group 11">
            <a:extLst>
              <a:ext uri="{FF2B5EF4-FFF2-40B4-BE49-F238E27FC236}">
                <a16:creationId xmlns:a16="http://schemas.microsoft.com/office/drawing/2014/main" id="{1891BF2F-4E34-5D39-858B-F52AE9792878}"/>
              </a:ext>
            </a:extLst>
          </p:cNvPr>
          <p:cNvGrpSpPr/>
          <p:nvPr/>
        </p:nvGrpSpPr>
        <p:grpSpPr>
          <a:xfrm>
            <a:off x="7153355" y="2996542"/>
            <a:ext cx="808287" cy="826206"/>
            <a:chOff x="6914218" y="2244051"/>
            <a:chExt cx="865312" cy="865312"/>
          </a:xfrm>
        </p:grpSpPr>
        <p:sp>
          <p:nvSpPr>
            <p:cNvPr id="13" name="Oval 12">
              <a:extLst>
                <a:ext uri="{FF2B5EF4-FFF2-40B4-BE49-F238E27FC236}">
                  <a16:creationId xmlns:a16="http://schemas.microsoft.com/office/drawing/2014/main" id="{B477C603-B217-D791-25BF-E6689F25F5A5}"/>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latin typeface="Arial" panose="020B0604020202020204" pitchFamily="34" charset="0"/>
                <a:cs typeface="Arial" panose="020B0604020202020204" pitchFamily="34" charset="0"/>
              </a:endParaRPr>
            </a:p>
          </p:txBody>
        </p:sp>
        <p:pic>
          <p:nvPicPr>
            <p:cNvPr id="14" name="Picture 13" descr="A picture containing icon&#10;&#10;Description automatically generated">
              <a:extLst>
                <a:ext uri="{FF2B5EF4-FFF2-40B4-BE49-F238E27FC236}">
                  <a16:creationId xmlns:a16="http://schemas.microsoft.com/office/drawing/2014/main" id="{71F3399E-D8BB-2A8A-2AE5-3278F5538740}"/>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15" name="Picture 14">
            <a:extLst>
              <a:ext uri="{FF2B5EF4-FFF2-40B4-BE49-F238E27FC236}">
                <a16:creationId xmlns:a16="http://schemas.microsoft.com/office/drawing/2014/main" id="{D10AF077-8265-AE06-8857-4525B2426050}"/>
              </a:ext>
            </a:extLst>
          </p:cNvPr>
          <p:cNvPicPr>
            <a:picLocks noChangeAspect="1"/>
          </p:cNvPicPr>
          <p:nvPr/>
        </p:nvPicPr>
        <p:blipFill>
          <a:blip r:embed="rId6">
            <a:alphaModFix amt="70000"/>
          </a:blip>
          <a:stretch>
            <a:fillRect/>
          </a:stretch>
        </p:blipFill>
        <p:spPr>
          <a:xfrm>
            <a:off x="7591385" y="4078043"/>
            <a:ext cx="3967522" cy="860950"/>
          </a:xfrm>
          <a:prstGeom prst="rect">
            <a:avLst/>
          </a:prstGeom>
        </p:spPr>
      </p:pic>
      <p:grpSp>
        <p:nvGrpSpPr>
          <p:cNvPr id="16" name="Group 15">
            <a:extLst>
              <a:ext uri="{FF2B5EF4-FFF2-40B4-BE49-F238E27FC236}">
                <a16:creationId xmlns:a16="http://schemas.microsoft.com/office/drawing/2014/main" id="{A490075C-0FD4-81B7-AAF5-9FAB8BE42DFA}"/>
              </a:ext>
            </a:extLst>
          </p:cNvPr>
          <p:cNvGrpSpPr/>
          <p:nvPr/>
        </p:nvGrpSpPr>
        <p:grpSpPr>
          <a:xfrm>
            <a:off x="7157016" y="4050279"/>
            <a:ext cx="808287" cy="826206"/>
            <a:chOff x="5827319" y="2975790"/>
            <a:chExt cx="865312" cy="865312"/>
          </a:xfrm>
        </p:grpSpPr>
        <p:sp>
          <p:nvSpPr>
            <p:cNvPr id="17" name="Oval 16">
              <a:extLst>
                <a:ext uri="{FF2B5EF4-FFF2-40B4-BE49-F238E27FC236}">
                  <a16:creationId xmlns:a16="http://schemas.microsoft.com/office/drawing/2014/main" id="{1B5EEACE-AFC1-B2AB-E86E-F51F7DF4C27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latin typeface="Arial" panose="020B0604020202020204" pitchFamily="34"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1ABB16E1-402A-6811-A327-3A667290693C}"/>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pic>
        <p:nvPicPr>
          <p:cNvPr id="19" name="Picture 18" descr="Graphical user interface, application, Teams&#10;&#10;Description automatically generated">
            <a:extLst>
              <a:ext uri="{FF2B5EF4-FFF2-40B4-BE49-F238E27FC236}">
                <a16:creationId xmlns:a16="http://schemas.microsoft.com/office/drawing/2014/main" id="{DB3573C4-6A06-BA37-ADA1-B7199FE55D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590" y="2046187"/>
            <a:ext cx="2099302" cy="2725288"/>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5BFA342B-0F22-4089-9B60-496D0E0CC8E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585845" y="2052094"/>
            <a:ext cx="2099302" cy="2719381"/>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33CFAB72-B7BA-14B6-45DB-422BD62C58EA}"/>
              </a:ext>
            </a:extLst>
          </p:cNvPr>
          <p:cNvSpPr txBox="1"/>
          <p:nvPr/>
        </p:nvSpPr>
        <p:spPr>
          <a:xfrm>
            <a:off x="7906235" y="2087820"/>
            <a:ext cx="3282875" cy="523220"/>
          </a:xfrm>
          <a:prstGeom prst="rect">
            <a:avLst/>
          </a:prstGeom>
          <a:noFill/>
        </p:spPr>
        <p:txBody>
          <a:bodyPr wrap="square">
            <a:spAutoFit/>
          </a:bodyPr>
          <a:lstStyle/>
          <a:p>
            <a:pPr marL="0" lvl="2">
              <a:defRPr/>
            </a:pPr>
            <a:r>
              <a:rPr lang="ja-JP" altLang="ja-JP" sz="1400" b="1" spc="-10" dirty="0">
                <a:solidFill>
                  <a:srgbClr val="34547F"/>
                </a:solidFill>
                <a:effectLst/>
                <a:latin typeface="Arial" panose="020B0604020202020204" pitchFamily="34" charset="0"/>
                <a:cs typeface="Arial" panose="020B0604020202020204" pitchFamily="34" charset="0"/>
              </a:rPr>
              <a:t>国内のエビデンス支援システムの形式化および強化</a:t>
            </a:r>
            <a:endParaRPr lang="en-US" sz="1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B64A146-EF2A-DB39-367A-C29937AF2B20}"/>
              </a:ext>
            </a:extLst>
          </p:cNvPr>
          <p:cNvSpPr txBox="1"/>
          <p:nvPr/>
        </p:nvSpPr>
        <p:spPr>
          <a:xfrm>
            <a:off x="7858850" y="3116462"/>
            <a:ext cx="3700057" cy="523220"/>
          </a:xfrm>
          <a:prstGeom prst="rect">
            <a:avLst/>
          </a:prstGeom>
          <a:noFill/>
        </p:spPr>
        <p:txBody>
          <a:bodyPr wrap="square">
            <a:spAutoFit/>
          </a:bodyPr>
          <a:lstStyle/>
          <a:p>
            <a:pPr marL="88900" lvl="2">
              <a:defRPr/>
            </a:pPr>
            <a:r>
              <a:rPr lang="ja-JP" altLang="ja-JP" sz="1400" b="1" dirty="0">
                <a:solidFill>
                  <a:srgbClr val="34547F"/>
                </a:solidFill>
                <a:effectLst/>
                <a:latin typeface="Arial" panose="020B0604020202020204" pitchFamily="34" charset="0"/>
                <a:cs typeface="Arial" panose="020B0604020202020204" pitchFamily="34" charset="0"/>
              </a:rPr>
              <a:t>グローバルエビデンスアーキテクチャの強化および活用</a:t>
            </a:r>
            <a:endParaRPr lang="en-US" sz="1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0EB3B43-E842-9014-5A84-EB1BF26FD822}"/>
              </a:ext>
            </a:extLst>
          </p:cNvPr>
          <p:cNvSpPr txBox="1"/>
          <p:nvPr/>
        </p:nvSpPr>
        <p:spPr>
          <a:xfrm>
            <a:off x="7931062" y="4377381"/>
            <a:ext cx="3420527" cy="307777"/>
          </a:xfrm>
          <a:prstGeom prst="rect">
            <a:avLst/>
          </a:prstGeom>
          <a:noFill/>
        </p:spPr>
        <p:txBody>
          <a:bodyPr wrap="square">
            <a:spAutoFit/>
          </a:bodyPr>
          <a:lstStyle/>
          <a:p>
            <a:pPr marL="0" lvl="2">
              <a:tabLst>
                <a:tab pos="0" algn="l"/>
              </a:tabLst>
              <a:defRPr/>
            </a:pPr>
            <a:r>
              <a:rPr lang="ja-JP" altLang="ja-JP" sz="1400" b="1" dirty="0">
                <a:solidFill>
                  <a:srgbClr val="34547F"/>
                </a:solidFill>
                <a:effectLst/>
                <a:latin typeface="Arial" panose="020B0604020202020204" pitchFamily="34" charset="0"/>
                <a:cs typeface="Arial" panose="020B0604020202020204" pitchFamily="34" charset="0"/>
              </a:rPr>
              <a:t>日常生活の中心にエビデンスを位置付け</a:t>
            </a:r>
            <a:endParaRPr lang="en-US" sz="1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A36286-459F-C320-3C84-39CDE1E716B6}"/>
              </a:ext>
            </a:extLst>
          </p:cNvPr>
          <p:cNvPicPr>
            <a:picLocks noChangeAspect="1"/>
          </p:cNvPicPr>
          <p:nvPr/>
        </p:nvPicPr>
        <p:blipFill>
          <a:blip r:embed="rId10"/>
          <a:srcRect/>
          <a:stretch/>
        </p:blipFill>
        <p:spPr>
          <a:xfrm>
            <a:off x="4798101" y="2065430"/>
            <a:ext cx="2099302" cy="2716743"/>
          </a:xfrm>
          <a:prstGeom prst="rect">
            <a:avLst/>
          </a:prstGeom>
          <a:ln w="12700" cap="sq" cmpd="sng">
            <a:solidFill>
              <a:srgbClr val="254776"/>
            </a:solidFill>
            <a:miter lim="800000"/>
            <a:extLst>
              <a:ext uri="{C807C97D-BFC1-408E-A445-0C87EB9F89A2}">
                <ask:lineSketchStyleProps xmlns:ask="http://schemas.microsoft.com/office/drawing/2018/sketchyshapes">
                  <ask:type>
                    <ask:lineSketchNone/>
                  </ask:type>
                </ask:lineSketchStyleProps>
              </a:ext>
            </a:extLst>
          </a:ln>
        </p:spPr>
      </p:pic>
      <p:sp>
        <p:nvSpPr>
          <p:cNvPr id="5" name="Title 14">
            <a:extLst>
              <a:ext uri="{FF2B5EF4-FFF2-40B4-BE49-F238E27FC236}">
                <a16:creationId xmlns:a16="http://schemas.microsoft.com/office/drawing/2014/main" id="{B7E17A6A-F2C8-1734-7113-A475BEA6C7EC}"/>
              </a:ext>
            </a:extLst>
          </p:cNvPr>
          <p:cNvSpPr txBox="1">
            <a:spLocks/>
          </p:cNvSpPr>
          <p:nvPr/>
        </p:nvSpPr>
        <p:spPr>
          <a:xfrm>
            <a:off x="377381" y="1469272"/>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ja-JP" altLang="en-US" sz="2000" kern="0" dirty="0">
                <a:solidFill>
                  <a:srgbClr val="234776"/>
                </a:solidFill>
                <a:latin typeface="Arial"/>
                <a:cs typeface="Arial" panose="020B0604020202020204" pitchFamily="34" charset="0"/>
                <a:sym typeface="Arial"/>
              </a:rPr>
              <a:t>レポート</a:t>
            </a:r>
            <a:endParaRPr lang="en-CA" sz="1050" kern="0" dirty="0">
              <a:solidFill>
                <a:srgbClr val="FF0000"/>
              </a:solidFill>
              <a:latin typeface="Arial"/>
              <a:cs typeface="Arial" panose="020B0604020202020204" pitchFamily="34" charset="0"/>
              <a:sym typeface="Arial"/>
            </a:endParaRPr>
          </a:p>
        </p:txBody>
      </p:sp>
      <p:sp>
        <p:nvSpPr>
          <p:cNvPr id="6" name="Title 14">
            <a:extLst>
              <a:ext uri="{FF2B5EF4-FFF2-40B4-BE49-F238E27FC236}">
                <a16:creationId xmlns:a16="http://schemas.microsoft.com/office/drawing/2014/main" id="{419635BC-236F-BB62-66B5-51AA9ECA31DA}"/>
              </a:ext>
            </a:extLst>
          </p:cNvPr>
          <p:cNvSpPr txBox="1">
            <a:spLocks/>
          </p:cNvSpPr>
          <p:nvPr/>
        </p:nvSpPr>
        <p:spPr>
          <a:xfrm>
            <a:off x="2589636" y="1481606"/>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US" altLang="ja-JP" sz="2000" kern="0" dirty="0">
                <a:solidFill>
                  <a:srgbClr val="234776"/>
                </a:solidFill>
                <a:latin typeface="Arial"/>
                <a:cs typeface="Arial" panose="020B0604020202020204" pitchFamily="34" charset="0"/>
                <a:sym typeface="Arial"/>
              </a:rPr>
              <a:t>2023</a:t>
            </a:r>
            <a:r>
              <a:rPr lang="ja-JP" altLang="en-US" sz="2000" kern="0" dirty="0">
                <a:solidFill>
                  <a:srgbClr val="234776"/>
                </a:solidFill>
                <a:latin typeface="Arial"/>
                <a:cs typeface="Arial" panose="020B0604020202020204" pitchFamily="34" charset="0"/>
                <a:sym typeface="Arial"/>
              </a:rPr>
              <a:t>年改訂版</a:t>
            </a:r>
            <a:endParaRPr lang="en-CA" sz="1050" kern="0" dirty="0">
              <a:solidFill>
                <a:srgbClr val="FF0000"/>
              </a:solidFill>
              <a:latin typeface="Arial"/>
              <a:cs typeface="Arial" panose="020B0604020202020204" pitchFamily="34" charset="0"/>
              <a:sym typeface="Arial"/>
            </a:endParaRPr>
          </a:p>
        </p:txBody>
      </p:sp>
      <p:sp>
        <p:nvSpPr>
          <p:cNvPr id="24" name="Title 14">
            <a:extLst>
              <a:ext uri="{FF2B5EF4-FFF2-40B4-BE49-F238E27FC236}">
                <a16:creationId xmlns:a16="http://schemas.microsoft.com/office/drawing/2014/main" id="{4E408EDA-BCA9-0E7A-1920-2AABC3AF4823}"/>
              </a:ext>
            </a:extLst>
          </p:cNvPr>
          <p:cNvSpPr txBox="1">
            <a:spLocks/>
          </p:cNvSpPr>
          <p:nvPr/>
        </p:nvSpPr>
        <p:spPr>
          <a:xfrm>
            <a:off x="4842726" y="1456453"/>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US" altLang="ja-JP" sz="2000" kern="0" dirty="0">
                <a:solidFill>
                  <a:srgbClr val="234776"/>
                </a:solidFill>
                <a:latin typeface="Arial"/>
                <a:cs typeface="Arial" panose="020B0604020202020204" pitchFamily="34" charset="0"/>
                <a:sym typeface="Arial"/>
              </a:rPr>
              <a:t>2024</a:t>
            </a:r>
            <a:r>
              <a:rPr lang="ja-JP" altLang="en-US" sz="2000" kern="0" dirty="0">
                <a:solidFill>
                  <a:srgbClr val="234776"/>
                </a:solidFill>
                <a:latin typeface="Arial"/>
                <a:cs typeface="Arial" panose="020B0604020202020204" pitchFamily="34" charset="0"/>
                <a:sym typeface="Arial"/>
              </a:rPr>
              <a:t>年改訂版</a:t>
            </a:r>
            <a:endParaRPr lang="en-CA" sz="1050" kern="0" dirty="0">
              <a:solidFill>
                <a:srgbClr val="FF0000"/>
              </a:solidFill>
              <a:latin typeface="Arial"/>
              <a:cs typeface="Arial" panose="020B0604020202020204" pitchFamily="34" charset="0"/>
              <a:sym typeface="Arial"/>
            </a:endParaRPr>
          </a:p>
        </p:txBody>
      </p:sp>
      <p:sp>
        <p:nvSpPr>
          <p:cNvPr id="25" name="TextBox 24">
            <a:extLst>
              <a:ext uri="{FF2B5EF4-FFF2-40B4-BE49-F238E27FC236}">
                <a16:creationId xmlns:a16="http://schemas.microsoft.com/office/drawing/2014/main" id="{E3988C33-5FA9-AA94-5F2F-67AEA90E9CB5}"/>
              </a:ext>
            </a:extLst>
          </p:cNvPr>
          <p:cNvSpPr txBox="1"/>
          <p:nvPr/>
        </p:nvSpPr>
        <p:spPr>
          <a:xfrm>
            <a:off x="4747852" y="1468560"/>
            <a:ext cx="589192" cy="923330"/>
          </a:xfrm>
          <a:prstGeom prst="rect">
            <a:avLst/>
          </a:prstGeom>
          <a:noFill/>
        </p:spPr>
        <p:txBody>
          <a:bodyPr wrap="square">
            <a:spAutoFit/>
          </a:bodyPr>
          <a:lstStyle/>
          <a:p>
            <a:r>
              <a:rPr lang="en-CA" sz="5400" u="none" kern="0" dirty="0">
                <a:solidFill>
                  <a:srgbClr val="40B5D3"/>
                </a:solidFill>
                <a:latin typeface="Arial"/>
                <a:cs typeface="Arial" panose="020B0604020202020204" pitchFamily="34" charset="0"/>
                <a:sym typeface="Arial"/>
              </a:rPr>
              <a:t>*</a:t>
            </a:r>
            <a:endParaRPr lang="en-US" sz="5400" dirty="0">
              <a:solidFill>
                <a:srgbClr val="40B5D3"/>
              </a:solidFill>
            </a:endParaRPr>
          </a:p>
        </p:txBody>
      </p:sp>
    </p:spTree>
    <p:extLst>
      <p:ext uri="{BB962C8B-B14F-4D97-AF65-F5344CB8AC3E}">
        <p14:creationId xmlns:p14="http://schemas.microsoft.com/office/powerpoint/2010/main" val="4245855034"/>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483B2-BEB8-41F2-8FEC-E8F0D26003C6}">
  <ds:schemaRefs>
    <ds:schemaRef ds:uri="0408fcbc-2e10-4461-bee0-724c01b46ae9"/>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599eec1d-e27c-4128-92a4-19001b8afe14"/>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30759</TotalTime>
  <Words>152</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Courier New</vt:lpstr>
      <vt:lpstr>Wingdings</vt:lpstr>
      <vt:lpstr>RISE</vt:lpstr>
      <vt:lpstr>ESN-CA</vt:lpstr>
      <vt:lpstr>GCESC</vt:lpstr>
      <vt:lpstr>実装の優先事項において、より一般的に言えば社会的課題に対処するためのエビデンスの活用方法において、段階的改善に向けた推進力が醸成されている。</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