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6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3.png"/><Relationship Id="rId3" Type="http://schemas.openxmlformats.org/officeDocument/2006/relationships/tags" Target="../tags/tag3.xml"/><Relationship Id="rId21" Type="http://schemas.openxmlformats.org/officeDocument/2006/relationships/image" Target="../media/image36.e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2.emf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3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34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0AE8-DAAC-CBEF-26BE-1120122DD8A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" dirty="0"/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23AF8-84DE-F24D-FC1A-A7558CE28FD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8955F-4DDD-A77C-1834-F4E150F558D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3361" y="1174808"/>
            <a:ext cx="1150527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CA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secrétariat et le Conseil de mise en œuvre restent disposés à travailler avec tous les groupes qui souhaitent contribuer à nos trois priorités de mise en œuvre. Voici comment:</a:t>
            </a: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</a:p>
          <a:p>
            <a:r>
              <a:rPr lang="fr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Nous acceptons également les expressions d'intérêt de la part de tout groupe intéressé à complémenter ce que nous faisons.</a:t>
            </a:r>
            <a:endParaRPr lang="en-US" sz="1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354E58C-0B96-948F-BB3E-591E579976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alphaModFix amt="70000"/>
          </a:blip>
          <a:stretch>
            <a:fillRect/>
          </a:stretch>
        </p:blipFill>
        <p:spPr>
          <a:xfrm>
            <a:off x="343361" y="2169032"/>
            <a:ext cx="4698869" cy="8609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345D7AE-D1D4-2DC0-5F9D-67F2A721A9A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87367" y="2172845"/>
            <a:ext cx="810042" cy="828000"/>
            <a:chOff x="6046400" y="1267766"/>
            <a:chExt cx="867191" cy="867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285A406-95FD-4F58-48D2-4F110849B879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BE183002-1E8A-0755-6719-7AD0AF4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58C7522-5D1C-528C-B8EA-51270379F29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alphaModFix amt="70000"/>
          </a:blip>
          <a:stretch>
            <a:fillRect/>
          </a:stretch>
        </p:blipFill>
        <p:spPr>
          <a:xfrm>
            <a:off x="882561" y="3227494"/>
            <a:ext cx="3967522" cy="86095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081A2AA-A402-F004-A58F-2B262487474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44530" y="3257513"/>
            <a:ext cx="808287" cy="826206"/>
            <a:chOff x="6914218" y="2244051"/>
            <a:chExt cx="865312" cy="86531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57713B4-8BA2-A90C-028A-4CC6EC00677D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7" name="Picture 3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D1D9890-9952-F810-CD2D-38F8CE9CA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6C8B6-534F-D543-C914-263DBDBF5D9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alphaModFix amt="70000"/>
          </a:blip>
          <a:stretch>
            <a:fillRect/>
          </a:stretch>
        </p:blipFill>
        <p:spPr>
          <a:xfrm>
            <a:off x="882560" y="4339014"/>
            <a:ext cx="3743489" cy="8609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A2835E5-8C33-4A3D-276D-EBE4B1C3F4A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48191" y="4311250"/>
            <a:ext cx="808287" cy="826206"/>
            <a:chOff x="5827319" y="2975790"/>
            <a:chExt cx="865312" cy="8653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FACC25-FF87-5465-5780-F81592B9B13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29389A20-5C9A-1B89-87E0-B63F08E2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3F82ABA-CA1D-138D-0F02-9FC1081F78C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-194742" y="2310917"/>
            <a:ext cx="6231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Formaliser et renforcer les systèmes </a:t>
            </a:r>
          </a:p>
          <a:p>
            <a:pPr marL="1396970" lvl="2"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nationaux d’appui aux données probantes</a:t>
            </a:r>
            <a:endParaRPr 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73EBD-10F5-7B4E-05AA-35714596C85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-133920" y="3373420"/>
            <a:ext cx="6231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Améliorer et tirer parti de l’architecture </a:t>
            </a:r>
            <a:b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mondiale de données probantes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2D3E86-8918-9DED-F178-68DA84A5AA3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-133920" y="4487662"/>
            <a:ext cx="6231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 les données probantes au cœur </a:t>
            </a:r>
            <a:b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la vie quotidienne</a:t>
            </a:r>
            <a:endParaRPr lang="en-US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AF5697-0025-BAC3-B404-CE47F641DDA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626047" y="2262817"/>
            <a:ext cx="7395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Menez ou participez à une évaluation rapide du système d'appui aux données probantes pour votre pays et trouvez des moyens de « semer des graines en terrain fertile », ce qui comprend </a:t>
            </a:r>
            <a:r>
              <a:rPr lang="fr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piloter des projets </a:t>
            </a:r>
            <a:r>
              <a:rPr lang="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d'appui ultrarapide aux données probantes et un modèle « d'entrepreneur général ».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61E3ED-9315-4766-49AB-6B769AFA271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626048" y="3226273"/>
            <a:ext cx="7349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Encouragez les bailleurs de fonds et les donateurs – tant dans votre propre pays que ceux qui opèrent à l’échelle mondiale – à faire partie de la solution et encouragez les producteurs de données probantes orientées vers l’impact – en particulier ceux qui produisent des biens publics mondiaux comme les synthèses vivantes de données probantes – à travailler de manière plus coordonnée et à établir des liens avec les mécanismes nationaux d’appui aux données probantes.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EBBAC0-0217-BAC4-2AD4-5C4E6598F86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626048" y="4604440"/>
            <a:ext cx="739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Soutenez les ONG au service des citoyens et les leaders citoyens pour qu’ils agissent dans votre pays.</a:t>
            </a:r>
          </a:p>
        </p:txBody>
      </p:sp>
    </p:spTree>
    <p:extLst>
      <p:ext uri="{BB962C8B-B14F-4D97-AF65-F5344CB8AC3E}">
        <p14:creationId xmlns:p14="http://schemas.microsoft.com/office/powerpoint/2010/main" val="4153906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dcmitype/"/>
    <ds:schemaRef ds:uri="http://schemas.openxmlformats.org/package/2006/metadata/core-properties"/>
    <ds:schemaRef ds:uri="599eec1d-e27c-4128-92a4-19001b8afe1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408fcbc-2e10-4461-bee0-724c01b46ae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232</Words>
  <Application>Microsoft Macintosh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Garamond</vt:lpstr>
      <vt:lpstr>Wingdings</vt:lpstr>
      <vt:lpstr>RISE</vt:lpstr>
      <vt:lpstr>ESN-CA</vt:lpstr>
      <vt:lpstr>GCESC</vt:lpstr>
      <vt:lpstr>Conclusion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