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00" r:id="rId7"/>
  </p:sldIdLst>
  <p:sldSz cx="12192000" cy="6858000"/>
  <p:notesSz cx="6858000" cy="9144000"/>
  <p:defaultTextStyle>
    <a:defPPr>
      <a:defRPr lang="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02" autoAdjust="0"/>
  </p:normalViewPr>
  <p:slideViewPr>
    <p:cSldViewPr snapToGrid="0" snapToObjects="1">
      <p:cViewPr varScale="1">
        <p:scale>
          <a:sx n="122" d="100"/>
          <a:sy n="122" d="100"/>
        </p:scale>
        <p:origin x="1360" y="184"/>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2/15/24</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8996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tags" Target="../tags/tag3.xml"/><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36.png"/><Relationship Id="rId5" Type="http://schemas.openxmlformats.org/officeDocument/2006/relationships/slideLayout" Target="../slideLayouts/slideLayout20.xml"/><Relationship Id="rId10" Type="http://schemas.openxmlformats.org/officeDocument/2006/relationships/image" Target="../media/image35.svg"/><Relationship Id="rId4" Type="http://schemas.openxmlformats.org/officeDocument/2006/relationships/tags" Target="../tags/tag4.xml"/><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3C2C0-3406-CF4F-7543-B2F83D9C5BB6}"/>
              </a:ext>
            </a:extLst>
          </p:cNvPr>
          <p:cNvSpPr txBox="1"/>
          <p:nvPr>
            <p:custDataLst>
              <p:tags r:id="rId1"/>
            </p:custDataLst>
          </p:nvPr>
        </p:nvSpPr>
        <p:spPr>
          <a:xfrm>
            <a:off x="54779" y="1333731"/>
            <a:ext cx="12137221" cy="4724370"/>
          </a:xfrm>
          <a:prstGeom prst="rect">
            <a:avLst/>
          </a:prstGeom>
          <a:noFill/>
        </p:spPr>
        <p:txBody>
          <a:bodyPr wrap="square">
            <a:spAutoFit/>
          </a:bodyPr>
          <a:lstStyle/>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Deux événements offriront l'occasion de dialoguer avec les </a:t>
            </a:r>
            <a:r>
              <a:rPr kumimoji="0" lang="fr" sz="1400" b="1"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acteurs du côté de la demande en données probantes </a:t>
            </a:r>
            <a:r>
              <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et avec les principaux intermédiaires en matière de données probantes.</a:t>
            </a:r>
          </a:p>
          <a:p>
            <a:pPr marL="719138" lvl="1" indent="-271463">
              <a:spcAft>
                <a:spcPts val="300"/>
              </a:spcAft>
              <a:buSzPct val="65000"/>
              <a:buFont typeface="Courier New" panose="02070309020205020404" pitchFamily="49" charset="0"/>
              <a:buChar char="o"/>
              <a:tabLst>
                <a:tab pos="447675" algn="l"/>
              </a:tabLst>
              <a:defRPr/>
            </a:pPr>
            <a:r>
              <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Summit of the Future, New York (23-24 septembre 2024)</a:t>
            </a:r>
          </a:p>
          <a:p>
            <a:pPr marL="719138" lvl="1" indent="-271463">
              <a:spcAft>
                <a:spcPts val="300"/>
              </a:spcAft>
              <a:buSzPct val="65000"/>
              <a:buFont typeface="Courier New" panose="02070309020205020404" pitchFamily="49" charset="0"/>
              <a:buChar char="o"/>
              <a:tabLst>
                <a:tab pos="447675" algn="l"/>
              </a:tabLst>
              <a:defRPr/>
            </a:pPr>
            <a:r>
              <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International Network for Governmental Science Advice, Kigali (1-2 mai 2024)</a:t>
            </a:r>
            <a:endParaRPr lang="en-US" sz="1400" dirty="0">
              <a:solidFill>
                <a:srgbClr val="254776"/>
              </a:solidFill>
              <a:latin typeface="Arial" panose="020B0604020202020204" pitchFamily="34" charset="0"/>
              <a:cs typeface="Arial" panose="020B0604020202020204" pitchFamily="34" charset="0"/>
            </a:endParaRP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Trois événements offriront l’occasion de construire des ponts du </a:t>
            </a:r>
            <a:r>
              <a:rPr kumimoji="0" lang="fr" sz="1400" b="1"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côté de l’offre de données probantes</a:t>
            </a:r>
          </a:p>
          <a:p>
            <a:pPr marL="719138" lvl="1" indent="-271463">
              <a:spcAft>
                <a:spcPts val="300"/>
              </a:spcAft>
              <a:buSzPct val="65000"/>
              <a:buFont typeface="Courier New" panose="02070309020205020404" pitchFamily="49" charset="0"/>
              <a:buChar char="o"/>
              <a:tabLst>
                <a:tab pos="447675" algn="l"/>
              </a:tabLst>
              <a:defRPr/>
            </a:pPr>
            <a:r>
              <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What Works Climate Solutions Summit, Berlin (9-12 juin 2024 </a:t>
            </a:r>
            <a:r>
              <a:rPr lang="fr" sz="1400" dirty="0">
                <a:solidFill>
                  <a:srgbClr val="254776"/>
                </a:solidFill>
                <a:latin typeface="Arial" panose="020B0604020202020204" pitchFamily="34" charset="0"/>
                <a:cs typeface="Arial" panose="020B0604020202020204" pitchFamily="34" charset="0"/>
              </a:rPr>
              <a:t>)</a:t>
            </a:r>
          </a:p>
          <a:p>
            <a:pPr marL="719138" lvl="1" indent="-271463">
              <a:spcAft>
                <a:spcPts val="300"/>
              </a:spcAft>
              <a:buSzPct val="65000"/>
              <a:buFont typeface="Courier New" panose="02070309020205020404" pitchFamily="49" charset="0"/>
              <a:buChar char="o"/>
              <a:tabLst>
                <a:tab pos="447675" algn="l"/>
              </a:tabLst>
              <a:defRPr/>
            </a:pPr>
            <a:r>
              <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Global Evidence Summit, Prague (10-13 septembre 2024)</a:t>
            </a:r>
          </a:p>
          <a:p>
            <a:pPr marL="719138" lvl="1" indent="-271463">
              <a:spcAft>
                <a:spcPts val="300"/>
              </a:spcAft>
              <a:buSzPct val="65000"/>
              <a:buFont typeface="Courier New" panose="02070309020205020404" pitchFamily="49" charset="0"/>
              <a:buChar char="o"/>
              <a:tabLst>
                <a:tab pos="447675" algn="l"/>
              </a:tabLst>
              <a:defRPr/>
            </a:pPr>
            <a:r>
              <a:rPr lang="fr" sz="1400" dirty="0">
                <a:solidFill>
                  <a:srgbClr val="254776"/>
                </a:solidFill>
                <a:latin typeface="Arial" panose="020B0604020202020204" pitchFamily="34" charset="0"/>
                <a:cs typeface="Arial" panose="020B0604020202020204" pitchFamily="34" charset="0"/>
              </a:rPr>
              <a:t>Conférence nationale sur les capacités d’évaluation, lieu à confirmer (28 octobre – 1</a:t>
            </a:r>
            <a:r>
              <a:rPr lang="fr" sz="1400" baseline="30000" dirty="0">
                <a:solidFill>
                  <a:srgbClr val="254776"/>
                </a:solidFill>
                <a:latin typeface="Arial" panose="020B0604020202020204" pitchFamily="34" charset="0"/>
                <a:cs typeface="Arial" panose="020B0604020202020204" pitchFamily="34" charset="0"/>
              </a:rPr>
              <a:t>er</a:t>
            </a:r>
            <a:r>
              <a:rPr lang="fr" sz="1400" dirty="0">
                <a:solidFill>
                  <a:srgbClr val="254776"/>
                </a:solidFill>
                <a:latin typeface="Arial" panose="020B0604020202020204" pitchFamily="34" charset="0"/>
                <a:cs typeface="Arial" panose="020B0604020202020204" pitchFamily="34" charset="0"/>
              </a:rPr>
              <a:t> novembre 2024)</a:t>
            </a:r>
          </a:p>
          <a:p>
            <a:pPr marL="719138" lvl="1" indent="-271463">
              <a:spcAft>
                <a:spcPts val="300"/>
              </a:spcAft>
              <a:buSzPct val="65000"/>
              <a:buFont typeface="Courier New" panose="02070309020205020404" pitchFamily="49" charset="0"/>
              <a:buChar char="o"/>
              <a:tabLst>
                <a:tab pos="447675" algn="l"/>
              </a:tabLst>
              <a:defRPr/>
            </a:pPr>
            <a:endParaRPr lang="en-US" sz="14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4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4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4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400" dirty="0">
              <a:solidFill>
                <a:srgbClr val="254776"/>
              </a:solidFill>
              <a:latin typeface="Arial" panose="020B0604020202020204" pitchFamily="34" charset="0"/>
              <a:cs typeface="Arial" panose="020B0604020202020204" pitchFamily="34" charset="0"/>
            </a:endParaRPr>
          </a:p>
          <a:p>
            <a:pPr marL="447675" lvl="1">
              <a:spcAft>
                <a:spcPts val="300"/>
              </a:spcAft>
              <a:buSzPct val="65000"/>
              <a:tabLst>
                <a:tab pos="447675" algn="l"/>
              </a:tabLst>
              <a:defRPr/>
            </a:pPr>
            <a:br>
              <a:rPr lang="en-US" sz="1400" dirty="0">
                <a:solidFill>
                  <a:srgbClr val="254776"/>
                </a:solidFill>
                <a:latin typeface="Arial" panose="020B0604020202020204" pitchFamily="34" charset="0"/>
                <a:cs typeface="Arial" panose="020B0604020202020204" pitchFamily="34" charset="0"/>
              </a:rPr>
            </a:br>
            <a:endParaRPr kumimoji="0" lang="en-US"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endPar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Nous sommes également conscients que des conversations exploratoires sont en cours en vue d'une réunion sur les synthèses vivantes de données probantes (y compris leur production, leur diffusion et leur utilisation) et d'une autre sur le financement d'une série évolutive de synthèses vivantes</a:t>
            </a:r>
            <a:r>
              <a:rPr lang="fr" sz="1400" dirty="0">
                <a:solidFill>
                  <a:srgbClr val="254776"/>
                </a:solidFill>
                <a:latin typeface="Arial" panose="020B0604020202020204" pitchFamily="34" charset="0"/>
                <a:cs typeface="Arial" panose="020B0604020202020204" pitchFamily="34" charset="0"/>
              </a:rPr>
              <a:t> de données probantes.</a:t>
            </a:r>
            <a:endParaRPr kumimoji="0" lang="fr" sz="14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p:txBody>
      </p:sp>
      <p:sp>
        <p:nvSpPr>
          <p:cNvPr id="2" name="Title 14">
            <a:extLst>
              <a:ext uri="{FF2B5EF4-FFF2-40B4-BE49-F238E27FC236}">
                <a16:creationId xmlns:a16="http://schemas.microsoft.com/office/drawing/2014/main" id="{84EECF26-E903-39C5-DC35-C5602C649EA3}"/>
              </a:ext>
            </a:extLst>
          </p:cNvPr>
          <p:cNvSpPr txBox="1">
            <a:spLocks/>
          </p:cNvSpPr>
          <p:nvPr>
            <p:custDataLst>
              <p:tags r:id="rId2"/>
            </p:custDataLst>
          </p:nvPr>
        </p:nvSpPr>
        <p:spPr>
          <a:xfrm>
            <a:off x="267857" y="97077"/>
            <a:ext cx="11505789"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fr" kern="0" dirty="0">
                <a:latin typeface="Arial"/>
                <a:cs typeface="Arial" panose="020B0604020202020204" pitchFamily="34" charset="0"/>
                <a:sym typeface="Arial"/>
              </a:rPr>
              <a:t>Contribuer aux avancées</a:t>
            </a:r>
          </a:p>
        </p:txBody>
      </p:sp>
      <p:sp>
        <p:nvSpPr>
          <p:cNvPr id="10" name="Slide Number Placeholder 4">
            <a:extLst>
              <a:ext uri="{FF2B5EF4-FFF2-40B4-BE49-F238E27FC236}">
                <a16:creationId xmlns:a16="http://schemas.microsoft.com/office/drawing/2014/main" id="{AE4B8F62-458C-53D9-04B8-60526857A0AC}"/>
              </a:ext>
            </a:extLst>
          </p:cNvPr>
          <p:cNvSpPr>
            <a:spLocks noGrp="1"/>
          </p:cNvSpPr>
          <p:nvPr>
            <p:ph type="sldNum" sz="quarter" idx="4"/>
            <p:custDataLst>
              <p:tags r:id="rId3"/>
            </p:custDataLst>
          </p:nvPr>
        </p:nvSpPr>
        <p:spPr/>
        <p:txBody>
          <a:bodyPr/>
          <a:lstStyle/>
          <a:p>
            <a:fld id="{E2CB33EA-91D6-F140-A440-0A130B2A34DE}" type="slidenum">
              <a:rPr lang="en-US" smtClean="0"/>
              <a:pPr/>
              <a:t>1</a:t>
            </a:fld>
            <a:endParaRPr lang="en-US" dirty="0"/>
          </a:p>
        </p:txBody>
      </p:sp>
      <p:grpSp>
        <p:nvGrpSpPr>
          <p:cNvPr id="28" name="Group 27">
            <a:extLst>
              <a:ext uri="{FF2B5EF4-FFF2-40B4-BE49-F238E27FC236}">
                <a16:creationId xmlns:a16="http://schemas.microsoft.com/office/drawing/2014/main" id="{2B022077-B66B-CB72-F56C-B32D7B3BA3EE}"/>
              </a:ext>
            </a:extLst>
          </p:cNvPr>
          <p:cNvGrpSpPr/>
          <p:nvPr>
            <p:custDataLst>
              <p:tags r:id="rId4"/>
            </p:custDataLst>
          </p:nvPr>
        </p:nvGrpSpPr>
        <p:grpSpPr>
          <a:xfrm>
            <a:off x="402142" y="3615216"/>
            <a:ext cx="10329357" cy="1604578"/>
            <a:chOff x="387860" y="3096462"/>
            <a:chExt cx="11520565" cy="1789622"/>
          </a:xfrm>
        </p:grpSpPr>
        <p:pic>
          <p:nvPicPr>
            <p:cNvPr id="4" name="Picture 3" descr="A logo with arrows and text&#10;&#10;Description automatically generated">
              <a:extLst>
                <a:ext uri="{FF2B5EF4-FFF2-40B4-BE49-F238E27FC236}">
                  <a16:creationId xmlns:a16="http://schemas.microsoft.com/office/drawing/2014/main" id="{5B71DE56-2A12-67E7-E1E6-0C26F360262A}"/>
                </a:ext>
              </a:extLst>
            </p:cNvPr>
            <p:cNvPicPr>
              <a:picLocks noChangeAspect="1"/>
            </p:cNvPicPr>
            <p:nvPr/>
          </p:nvPicPr>
          <p:blipFill>
            <a:blip r:embed="rId7"/>
            <a:stretch>
              <a:fillRect/>
            </a:stretch>
          </p:blipFill>
          <p:spPr>
            <a:xfrm>
              <a:off x="6948865" y="4025684"/>
              <a:ext cx="1943215" cy="860400"/>
            </a:xfrm>
            <a:prstGeom prst="rect">
              <a:avLst/>
            </a:prstGeom>
          </p:spPr>
        </p:pic>
        <p:pic>
          <p:nvPicPr>
            <p:cNvPr id="5" name="Picture 4" descr="A logo for government science academy&#10;&#10;Description automatically generated">
              <a:extLst>
                <a:ext uri="{FF2B5EF4-FFF2-40B4-BE49-F238E27FC236}">
                  <a16:creationId xmlns:a16="http://schemas.microsoft.com/office/drawing/2014/main" id="{0E8CE8D3-EB46-6DAE-4B09-B95B12CE1E45}"/>
                </a:ext>
              </a:extLst>
            </p:cNvPr>
            <p:cNvPicPr>
              <a:picLocks noChangeAspect="1"/>
            </p:cNvPicPr>
            <p:nvPr/>
          </p:nvPicPr>
          <p:blipFill rotWithShape="1">
            <a:blip r:embed="rId8"/>
            <a:srcRect t="18186" b="10605"/>
            <a:stretch/>
          </p:blipFill>
          <p:spPr>
            <a:xfrm>
              <a:off x="387860" y="4134290"/>
              <a:ext cx="2007220" cy="643188"/>
            </a:xfrm>
            <a:prstGeom prst="rect">
              <a:avLst/>
            </a:prstGeom>
          </p:spPr>
        </p:pic>
        <p:pic>
          <p:nvPicPr>
            <p:cNvPr id="6" name="Graphic 5">
              <a:extLst>
                <a:ext uri="{FF2B5EF4-FFF2-40B4-BE49-F238E27FC236}">
                  <a16:creationId xmlns:a16="http://schemas.microsoft.com/office/drawing/2014/main" id="{AF330DC6-92CA-4F24-96F4-DD0FEC39A232}"/>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0673"/>
            <a:stretch/>
          </p:blipFill>
          <p:spPr>
            <a:xfrm>
              <a:off x="2612637" y="4134290"/>
              <a:ext cx="1975710" cy="643188"/>
            </a:xfrm>
            <a:prstGeom prst="rect">
              <a:avLst/>
            </a:prstGeom>
          </p:spPr>
        </p:pic>
        <p:pic>
          <p:nvPicPr>
            <p:cNvPr id="7" name="Graphic 6">
              <a:extLst>
                <a:ext uri="{FF2B5EF4-FFF2-40B4-BE49-F238E27FC236}">
                  <a16:creationId xmlns:a16="http://schemas.microsoft.com/office/drawing/2014/main" id="{2B8195B8-6958-13A0-93ED-37216ECB27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88148" y="4025684"/>
              <a:ext cx="1278650" cy="860400"/>
            </a:xfrm>
            <a:prstGeom prst="rect">
              <a:avLst/>
            </a:prstGeom>
          </p:spPr>
        </p:pic>
        <p:pic>
          <p:nvPicPr>
            <p:cNvPr id="8" name="Picture 7" descr="A logo for an office&#10;&#10;Description automatically generated">
              <a:extLst>
                <a:ext uri="{FF2B5EF4-FFF2-40B4-BE49-F238E27FC236}">
                  <a16:creationId xmlns:a16="http://schemas.microsoft.com/office/drawing/2014/main" id="{3219FA24-AF14-C0DC-3D7B-2DCF4ECBB978}"/>
                </a:ext>
              </a:extLst>
            </p:cNvPr>
            <p:cNvPicPr>
              <a:picLocks noChangeAspect="1"/>
            </p:cNvPicPr>
            <p:nvPr/>
          </p:nvPicPr>
          <p:blipFill>
            <a:blip r:embed="rId13"/>
            <a:stretch>
              <a:fillRect/>
            </a:stretch>
          </p:blipFill>
          <p:spPr>
            <a:xfrm>
              <a:off x="9202222" y="4122120"/>
              <a:ext cx="1745311" cy="667529"/>
            </a:xfrm>
            <a:prstGeom prst="rect">
              <a:avLst/>
            </a:prstGeom>
          </p:spPr>
        </p:pic>
        <p:sp>
          <p:nvSpPr>
            <p:cNvPr id="9" name="TextBox 8">
              <a:extLst>
                <a:ext uri="{FF2B5EF4-FFF2-40B4-BE49-F238E27FC236}">
                  <a16:creationId xmlns:a16="http://schemas.microsoft.com/office/drawing/2014/main" id="{F5C9A42B-5FBA-D52E-8449-BA90C7514D9F}"/>
                </a:ext>
              </a:extLst>
            </p:cNvPr>
            <p:cNvSpPr txBox="1"/>
            <p:nvPr/>
          </p:nvSpPr>
          <p:spPr>
            <a:xfrm>
              <a:off x="8332012" y="3953900"/>
              <a:ext cx="3576413" cy="240290"/>
            </a:xfrm>
            <a:prstGeom prst="rect">
              <a:avLst/>
            </a:prstGeom>
            <a:noFill/>
          </p:spPr>
          <p:txBody>
            <a:bodyPr wrap="square">
              <a:spAutoFit/>
            </a:bodyPr>
            <a:lstStyle/>
            <a:p>
              <a:pPr algn="ctr"/>
              <a:r>
                <a:rPr lang="fr" sz="800" dirty="0">
                  <a:solidFill>
                    <a:srgbClr val="254776"/>
                  </a:solidFill>
                  <a:latin typeface="Arial" panose="020B0604020202020204" pitchFamily="34" charset="0"/>
                  <a:cs typeface="Arial" panose="020B0604020202020204" pitchFamily="34" charset="0"/>
                </a:rPr>
                <a:t>Conférence nationale sur les capacités d'évaluation</a:t>
              </a:r>
              <a:endParaRPr lang="en-US" sz="800" dirty="0"/>
            </a:p>
          </p:txBody>
        </p:sp>
        <p:cxnSp>
          <p:nvCxnSpPr>
            <p:cNvPr id="11" name="Straight Connector 10">
              <a:extLst>
                <a:ext uri="{FF2B5EF4-FFF2-40B4-BE49-F238E27FC236}">
                  <a16:creationId xmlns:a16="http://schemas.microsoft.com/office/drawing/2014/main" id="{BD0AAF80-64CA-89F6-2230-6D52D9CEBA81}"/>
                </a:ext>
              </a:extLst>
            </p:cNvPr>
            <p:cNvCxnSpPr>
              <a:cxnSpLocks/>
            </p:cNvCxnSpPr>
            <p:nvPr/>
          </p:nvCxnSpPr>
          <p:spPr>
            <a:xfrm>
              <a:off x="387860" y="3533422"/>
              <a:ext cx="10929997" cy="0"/>
            </a:xfrm>
            <a:prstGeom prst="line">
              <a:avLst/>
            </a:prstGeom>
            <a:ln w="66675" cap="rnd">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C734D1B1-08C3-A241-1331-4EC7FBD973BF}"/>
                </a:ext>
              </a:extLst>
            </p:cNvPr>
            <p:cNvGrpSpPr/>
            <p:nvPr/>
          </p:nvGrpSpPr>
          <p:grpSpPr>
            <a:xfrm>
              <a:off x="962496" y="3221455"/>
              <a:ext cx="9502396" cy="612782"/>
              <a:chOff x="962496" y="3221455"/>
              <a:chExt cx="9502396" cy="612782"/>
            </a:xfrm>
          </p:grpSpPr>
          <p:sp>
            <p:nvSpPr>
              <p:cNvPr id="13" name="Oval 12">
                <a:extLst>
                  <a:ext uri="{FF2B5EF4-FFF2-40B4-BE49-F238E27FC236}">
                    <a16:creationId xmlns:a16="http://schemas.microsoft.com/office/drawing/2014/main" id="{13D74E8F-66C1-1730-660E-39EDE036C786}"/>
                  </a:ext>
                </a:extLst>
              </p:cNvPr>
              <p:cNvSpPr/>
              <p:nvPr/>
            </p:nvSpPr>
            <p:spPr>
              <a:xfrm>
                <a:off x="962496" y="3224683"/>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235F3A3-0A3D-9D2B-4915-7AD440FB6EB1}"/>
                  </a:ext>
                </a:extLst>
              </p:cNvPr>
              <p:cNvSpPr/>
              <p:nvPr/>
            </p:nvSpPr>
            <p:spPr>
              <a:xfrm>
                <a:off x="311280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DD275A7-34C6-B3B6-0891-F25E88899514}"/>
                  </a:ext>
                </a:extLst>
              </p:cNvPr>
              <p:cNvSpPr/>
              <p:nvPr/>
            </p:nvSpPr>
            <p:spPr>
              <a:xfrm>
                <a:off x="5293631" y="322145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ECF2670-0120-5EDE-1797-CAECD19D285A}"/>
                  </a:ext>
                </a:extLst>
              </p:cNvPr>
              <p:cNvSpPr/>
              <p:nvPr/>
            </p:nvSpPr>
            <p:spPr>
              <a:xfrm>
                <a:off x="744014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EFD2D31-3E56-3600-67A2-EF728B6BC1DC}"/>
                  </a:ext>
                </a:extLst>
              </p:cNvPr>
              <p:cNvSpPr/>
              <p:nvPr/>
            </p:nvSpPr>
            <p:spPr>
              <a:xfrm>
                <a:off x="9599744" y="3221455"/>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32BA514A-EA8A-D471-1EDA-EDC5AD98CEC8}"/>
                </a:ext>
              </a:extLst>
            </p:cNvPr>
            <p:cNvSpPr/>
            <p:nvPr/>
          </p:nvSpPr>
          <p:spPr>
            <a:xfrm>
              <a:off x="96249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319808A-491B-BED4-FB63-74712F80039D}"/>
                </a:ext>
              </a:extLst>
            </p:cNvPr>
            <p:cNvSpPr/>
            <p:nvPr/>
          </p:nvSpPr>
          <p:spPr>
            <a:xfrm>
              <a:off x="312616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90B25B6-A98B-7976-0B8B-6A9F9DB21162}"/>
                </a:ext>
              </a:extLst>
            </p:cNvPr>
            <p:cNvSpPr/>
            <p:nvPr/>
          </p:nvSpPr>
          <p:spPr>
            <a:xfrm>
              <a:off x="528983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D7F575D-0194-B9AB-6A9C-3198D83031EC}"/>
                </a:ext>
              </a:extLst>
            </p:cNvPr>
            <p:cNvSpPr/>
            <p:nvPr/>
          </p:nvSpPr>
          <p:spPr>
            <a:xfrm>
              <a:off x="745350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64141AA-C4EF-D73E-13D9-0431C7862D43}"/>
                </a:ext>
              </a:extLst>
            </p:cNvPr>
            <p:cNvSpPr/>
            <p:nvPr/>
          </p:nvSpPr>
          <p:spPr>
            <a:xfrm>
              <a:off x="9617178"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A19C0BE3-4E0F-6EB6-A05A-1DDC0FE3B893}"/>
                </a:ext>
              </a:extLst>
            </p:cNvPr>
            <p:cNvSpPr txBox="1"/>
            <p:nvPr/>
          </p:nvSpPr>
          <p:spPr>
            <a:xfrm>
              <a:off x="1092118" y="3267002"/>
              <a:ext cx="586284" cy="583559"/>
            </a:xfrm>
            <a:prstGeom prst="rect">
              <a:avLst/>
            </a:prstGeom>
            <a:noFill/>
          </p:spPr>
          <p:txBody>
            <a:bodyPr wrap="square" rtlCol="0">
              <a:spAutoFit/>
            </a:bodyPr>
            <a:lstStyle/>
            <a:p>
              <a:pPr algn="ctr"/>
              <a:r>
                <a:rPr lang="fr" sz="1400" dirty="0"/>
                <a:t>1-2 mai</a:t>
              </a:r>
            </a:p>
          </p:txBody>
        </p:sp>
        <p:sp>
          <p:nvSpPr>
            <p:cNvPr id="24" name="TextBox 23">
              <a:extLst>
                <a:ext uri="{FF2B5EF4-FFF2-40B4-BE49-F238E27FC236}">
                  <a16:creationId xmlns:a16="http://schemas.microsoft.com/office/drawing/2014/main" id="{BB6E1EC0-FA84-BACD-4750-27A0C989ECB0}"/>
                </a:ext>
              </a:extLst>
            </p:cNvPr>
            <p:cNvSpPr txBox="1"/>
            <p:nvPr/>
          </p:nvSpPr>
          <p:spPr>
            <a:xfrm>
              <a:off x="3232766" y="3267002"/>
              <a:ext cx="635494" cy="583559"/>
            </a:xfrm>
            <a:prstGeom prst="rect">
              <a:avLst/>
            </a:prstGeom>
            <a:noFill/>
          </p:spPr>
          <p:txBody>
            <a:bodyPr wrap="square" rtlCol="0">
              <a:spAutoFit/>
            </a:bodyPr>
            <a:lstStyle/>
            <a:p>
              <a:pPr algn="ctr"/>
              <a:r>
                <a:rPr lang="fr" sz="1400" dirty="0"/>
                <a:t>9-12</a:t>
              </a:r>
            </a:p>
            <a:p>
              <a:pPr algn="ctr"/>
              <a:r>
                <a:rPr lang="fr" sz="1400" dirty="0"/>
                <a:t>juin</a:t>
              </a:r>
            </a:p>
          </p:txBody>
        </p:sp>
        <p:sp>
          <p:nvSpPr>
            <p:cNvPr id="25" name="TextBox 24">
              <a:extLst>
                <a:ext uri="{FF2B5EF4-FFF2-40B4-BE49-F238E27FC236}">
                  <a16:creationId xmlns:a16="http://schemas.microsoft.com/office/drawing/2014/main" id="{4FA43B0A-9156-8138-DBA6-86946441EFE9}"/>
                </a:ext>
              </a:extLst>
            </p:cNvPr>
            <p:cNvSpPr txBox="1"/>
            <p:nvPr/>
          </p:nvSpPr>
          <p:spPr>
            <a:xfrm>
              <a:off x="5344219" y="3267002"/>
              <a:ext cx="755350" cy="583559"/>
            </a:xfrm>
            <a:prstGeom prst="rect">
              <a:avLst/>
            </a:prstGeom>
            <a:noFill/>
          </p:spPr>
          <p:txBody>
            <a:bodyPr wrap="square" rtlCol="0">
              <a:spAutoFit/>
            </a:bodyPr>
            <a:lstStyle/>
            <a:p>
              <a:pPr algn="ctr"/>
              <a:r>
                <a:rPr lang="fr" sz="1400" dirty="0"/>
                <a:t>10-13</a:t>
              </a:r>
            </a:p>
            <a:p>
              <a:pPr algn="ctr"/>
              <a:r>
                <a:rPr lang="fr-CA" sz="1400" dirty="0"/>
                <a:t>s</a:t>
              </a:r>
              <a:r>
                <a:rPr lang="fr" sz="1400" dirty="0"/>
                <a:t>ept.</a:t>
              </a:r>
            </a:p>
          </p:txBody>
        </p:sp>
        <p:sp>
          <p:nvSpPr>
            <p:cNvPr id="26" name="TextBox 25">
              <a:extLst>
                <a:ext uri="{FF2B5EF4-FFF2-40B4-BE49-F238E27FC236}">
                  <a16:creationId xmlns:a16="http://schemas.microsoft.com/office/drawing/2014/main" id="{E14CA060-5C2E-D759-9856-053AAB977C76}"/>
                </a:ext>
              </a:extLst>
            </p:cNvPr>
            <p:cNvSpPr txBox="1"/>
            <p:nvPr/>
          </p:nvSpPr>
          <p:spPr>
            <a:xfrm>
              <a:off x="7516592" y="3267002"/>
              <a:ext cx="745475" cy="583559"/>
            </a:xfrm>
            <a:prstGeom prst="rect">
              <a:avLst/>
            </a:prstGeom>
            <a:noFill/>
          </p:spPr>
          <p:txBody>
            <a:bodyPr wrap="square" rtlCol="0">
              <a:spAutoFit/>
            </a:bodyPr>
            <a:lstStyle/>
            <a:p>
              <a:pPr algn="ctr"/>
              <a:r>
                <a:rPr lang="fr" sz="1400" dirty="0"/>
                <a:t>23-24</a:t>
              </a:r>
            </a:p>
            <a:p>
              <a:pPr algn="ctr"/>
              <a:r>
                <a:rPr lang="fr-CA" sz="1400" dirty="0"/>
                <a:t>s</a:t>
              </a:r>
              <a:r>
                <a:rPr lang="fr" sz="1400" dirty="0"/>
                <a:t>ept.</a:t>
              </a:r>
            </a:p>
          </p:txBody>
        </p:sp>
        <p:sp>
          <p:nvSpPr>
            <p:cNvPr id="27" name="TextBox 26">
              <a:extLst>
                <a:ext uri="{FF2B5EF4-FFF2-40B4-BE49-F238E27FC236}">
                  <a16:creationId xmlns:a16="http://schemas.microsoft.com/office/drawing/2014/main" id="{2391ABAB-FC53-FB9B-B97A-8E48BC085204}"/>
                </a:ext>
              </a:extLst>
            </p:cNvPr>
            <p:cNvSpPr txBox="1"/>
            <p:nvPr/>
          </p:nvSpPr>
          <p:spPr>
            <a:xfrm>
              <a:off x="9551214" y="3233501"/>
              <a:ext cx="997067" cy="583559"/>
            </a:xfrm>
            <a:prstGeom prst="rect">
              <a:avLst/>
            </a:prstGeom>
            <a:noFill/>
          </p:spPr>
          <p:txBody>
            <a:bodyPr wrap="square" rtlCol="0">
              <a:spAutoFit/>
            </a:bodyPr>
            <a:lstStyle/>
            <a:p>
              <a:pPr algn="ctr"/>
              <a:r>
                <a:rPr lang="fr" sz="1400" dirty="0"/>
                <a:t>28 oct. - 1</a:t>
              </a:r>
              <a:r>
                <a:rPr lang="fr-CA" sz="1400" baseline="30000" dirty="0"/>
                <a:t> </a:t>
              </a:r>
              <a:r>
                <a:rPr lang="fr" sz="1400" dirty="0"/>
                <a:t>nov.</a:t>
              </a:r>
            </a:p>
          </p:txBody>
        </p:sp>
      </p:grpSp>
    </p:spTree>
    <p:extLst>
      <p:ext uri="{BB962C8B-B14F-4D97-AF65-F5344CB8AC3E}">
        <p14:creationId xmlns:p14="http://schemas.microsoft.com/office/powerpoint/2010/main" val="902754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4" ma:contentTypeDescription="Create a new document." ma:contentTypeScope="" ma:versionID="19e758ee646e51542f8db09a7a1a13e7">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d343f6c28e0b50bd5461c8d4cc6222a5"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2.xml><?xml version="1.0" encoding="utf-8"?>
<ds:datastoreItem xmlns:ds="http://schemas.openxmlformats.org/officeDocument/2006/customXml" ds:itemID="{769483B2-BEB8-41F2-8FEC-E8F0D26003C6}">
  <ds:schemaRef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0408fcbc-2e10-4461-bee0-724c01b46ae9"/>
    <ds:schemaRef ds:uri="599eec1d-e27c-4128-92a4-19001b8afe14"/>
  </ds:schemaRefs>
</ds:datastoreItem>
</file>

<file path=customXml/itemProps3.xml><?xml version="1.0" encoding="utf-8"?>
<ds:datastoreItem xmlns:ds="http://schemas.openxmlformats.org/officeDocument/2006/customXml" ds:itemID="{9A5E59BD-4CBA-4F55-AEB0-8396A4AC7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30750</TotalTime>
  <Words>188</Words>
  <Application>Microsoft Macintosh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Courier New</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301</cp:revision>
  <cp:lastPrinted>2023-05-24T15:22:34Z</cp:lastPrinted>
  <dcterms:created xsi:type="dcterms:W3CDTF">2017-04-21T15:41:45Z</dcterms:created>
  <dcterms:modified xsi:type="dcterms:W3CDTF">2024-02-15T13:26:20Z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y fmtid="{D5CDD505-2E9C-101B-9397-08002B2CF9AE}" pid="5" name="MSIP_Label_6a7d8d5d-78e2-4a62-9fcd-016eb5e4c57c_Enabled">
    <vt:lpwstr>true</vt:lpwstr>
  </property>
  <property fmtid="{D5CDD505-2E9C-101B-9397-08002B2CF9AE}" pid="6" name="MSIP_Label_6a7d8d5d-78e2-4a62-9fcd-016eb5e4c57c_SetDate">
    <vt:lpwstr>2024-02-05T21:40:24Z</vt:lpwstr>
  </property>
  <property fmtid="{D5CDD505-2E9C-101B-9397-08002B2CF9AE}" pid="7" name="MSIP_Label_6a7d8d5d-78e2-4a62-9fcd-016eb5e4c57c_Method">
    <vt:lpwstr>Standard</vt:lpwstr>
  </property>
  <property fmtid="{D5CDD505-2E9C-101B-9397-08002B2CF9AE}" pid="8" name="MSIP_Label_6a7d8d5d-78e2-4a62-9fcd-016eb5e4c57c_Name">
    <vt:lpwstr>Général</vt:lpwstr>
  </property>
  <property fmtid="{D5CDD505-2E9C-101B-9397-08002B2CF9AE}" pid="9" name="MSIP_Label_6a7d8d5d-78e2-4a62-9fcd-016eb5e4c57c_SiteId">
    <vt:lpwstr>06e1fe28-5f8b-4075-bf6c-ae24be1a7992</vt:lpwstr>
  </property>
  <property fmtid="{D5CDD505-2E9C-101B-9397-08002B2CF9AE}" pid="10" name="MSIP_Label_6a7d8d5d-78e2-4a62-9fcd-016eb5e4c57c_ActionId">
    <vt:lpwstr>dfcfe118-ef61-4d56-b622-0f28b9c1a6b2</vt:lpwstr>
  </property>
  <property fmtid="{D5CDD505-2E9C-101B-9397-08002B2CF9AE}" pid="11" name="MSIP_Label_6a7d8d5d-78e2-4a62-9fcd-016eb5e4c57c_ContentBits">
    <vt:lpwstr>0</vt:lpwstr>
  </property>
</Properties>
</file>