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2" r:id="rId7"/>
    <p:sldId id="1233" r:id="rId8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b="0" dirty="0"/>
            <a:t>Les partenaires se réunissent pour </a:t>
          </a:r>
          <a:r>
            <a:rPr lang="fr" b="1" dirty="0"/>
            <a:t>apprendre</a:t>
          </a:r>
          <a:r>
            <a:rPr lang="fr" dirty="0"/>
            <a:t> </a:t>
          </a:r>
          <a:r>
            <a:rPr lang="fr" b="1" dirty="0"/>
            <a:t>les uns des autres </a:t>
          </a:r>
          <a:r>
            <a:rPr lang="fr" dirty="0"/>
            <a:t>(ex.: série de webinaires Cochrane-Commission mondiale-OMS EVIPNet ; </a:t>
          </a:r>
          <a:r>
            <a:rPr lang="fr" b="0" dirty="0"/>
            <a:t>un espace est co-créé pour discuter des droits et modes de connaissance des Autochtones)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b="0" dirty="0"/>
            <a:t>trouver des moyens efficaces pour </a:t>
          </a:r>
          <a:r>
            <a:rPr lang="fr" b="1" dirty="0"/>
            <a:t>contrer la mésinformation et la désinformation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que nous faisons face à </a:t>
          </a:r>
          <a:r>
            <a:rPr lang="fr" b="0" dirty="0"/>
            <a:t>de</a:t>
          </a:r>
          <a:r>
            <a:rPr lang="fr" b="1" dirty="0"/>
            <a:t> puissants vents de front </a:t>
          </a:r>
          <a:r>
            <a:rPr lang="fr" dirty="0"/>
            <a:t>et que nous devons </a:t>
          </a:r>
          <a:r>
            <a:rPr lang="fr" b="1" dirty="0"/>
            <a:t>« nous serrer les coudes » </a:t>
          </a:r>
          <a:r>
            <a:rPr lang="fr" dirty="0"/>
            <a:t>pour progresser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dirty="0"/>
            <a:t>Une plus grande reconnaissance de la nécessité d’utiliser une </a:t>
          </a:r>
          <a:r>
            <a:rPr lang="fr" b="1" dirty="0"/>
            <a:t>approche axée sur l’impact collectif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/>
            <a:t>Aider les citoyens à juger ce que les autres prétendent</a:t>
          </a:r>
          <a:endParaRPr lang="fr" sz="1600" dirty="0"/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Mettre les données probantes à la disposition des citoyens lorsqu’ils font des choix</a:t>
          </a:r>
          <a:endParaRPr lang="en-US" sz="16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S’assurer que les choix soient toujours fondés sur des données probantes (ou qu’il soit facile de faire de tels choix)</a:t>
          </a:r>
          <a:endParaRPr lang="en-US" sz="1600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Encourager les citoyens à poser des questions et à y répondre</a:t>
          </a:r>
          <a:endParaRPr lang="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fr" sz="1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Donner aux citoyens un rôle plus important dans la transformation des systèmes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X="0" custLinFactNeighborY="10277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0" kern="1200" dirty="0"/>
            <a:t>Les partenaires se réunissent pour </a:t>
          </a:r>
          <a:r>
            <a:rPr lang="fr" sz="1600" b="1" kern="1200" dirty="0"/>
            <a:t>apprendre</a:t>
          </a:r>
          <a:r>
            <a:rPr lang="fr" sz="1600" kern="1200" dirty="0"/>
            <a:t> </a:t>
          </a:r>
          <a:r>
            <a:rPr lang="fr" sz="1600" b="1" kern="1200" dirty="0"/>
            <a:t>les uns des autres </a:t>
          </a:r>
          <a:r>
            <a:rPr lang="fr" sz="1600" kern="1200" dirty="0"/>
            <a:t>(ex.: série de webinaires Cochrane-Commission mondiale-OMS EVIPNet ; </a:t>
          </a:r>
          <a:r>
            <a:rPr lang="fr" sz="1600" b="0" kern="1200" dirty="0"/>
            <a:t>un espace est co-créé pour discuter des droits et modes de connaissance des Autochtones)</a:t>
          </a:r>
          <a:endParaRPr lang="en-CA" sz="16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les citoyens sont inondés d’information (et qu’ils sont confrontés à de la mésinformation et de la désinformation), et un engagement accru à </a:t>
          </a:r>
          <a:r>
            <a:rPr lang="fr" sz="1600" b="0" kern="1200" dirty="0"/>
            <a:t>trouver des moyens efficaces pour </a:t>
          </a:r>
          <a:r>
            <a:rPr lang="fr" sz="1600" b="1" kern="1200" dirty="0"/>
            <a:t>contrer la mésinformation et la désinformation</a:t>
          </a:r>
          <a:endParaRPr lang="en-CA" sz="16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que nous faisons face à </a:t>
          </a:r>
          <a:r>
            <a:rPr lang="fr" sz="1600" b="0" kern="1200" dirty="0"/>
            <a:t>de</a:t>
          </a:r>
          <a:r>
            <a:rPr lang="fr" sz="1600" b="1" kern="1200" dirty="0"/>
            <a:t> puissants vents de front </a:t>
          </a:r>
          <a:r>
            <a:rPr lang="fr" sz="1600" kern="1200" dirty="0"/>
            <a:t>et que nous devons </a:t>
          </a:r>
          <a:r>
            <a:rPr lang="fr" sz="1600" b="1" kern="1200" dirty="0"/>
            <a:t>« nous serrer les coudes » </a:t>
          </a:r>
          <a:r>
            <a:rPr lang="fr" sz="1600" kern="1200" dirty="0"/>
            <a:t>pour progresser</a:t>
          </a:r>
          <a:endParaRPr lang="en-CA" sz="16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Une plus grande reconnaissance de la nécessité d’utiliser une </a:t>
          </a:r>
          <a:r>
            <a:rPr lang="fr" sz="1600" b="1" kern="1200" dirty="0"/>
            <a:t>approche axée sur l’impact collectif</a:t>
          </a:r>
          <a:endParaRPr lang="en-CA" sz="16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/>
            <a:t>Aider les citoyens à juger ce que les autres prétendent</a:t>
          </a:r>
          <a:endParaRPr lang="fr" sz="1600" kern="1200" dirty="0"/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Mettre les données probantes à la disposition des citoyens lorsqu’ils font des choix</a:t>
          </a:r>
          <a:endParaRPr lang="en-US" sz="16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Encourager les citoyens à poser des questions et à y répondre</a:t>
          </a:r>
          <a:endParaRPr lang="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S’assurer que les choix soient toujours fondés sur des données probantes (ou qu’il soit facile de faire de tels choix)</a:t>
          </a:r>
          <a:endParaRPr lang="en-US" sz="16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fr" sz="1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Donner aux citoyens un rôle plus important dans la transformation des systèmes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586310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diagramColors" Target="../diagrams/colors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diagramLayout" Target="../diagrams/layout1.xml"/><Relationship Id="rId5" Type="http://schemas.openxmlformats.org/officeDocument/2006/relationships/tags" Target="../tags/tag5.xml"/><Relationship Id="rId10" Type="http://schemas.openxmlformats.org/officeDocument/2006/relationships/diagramData" Target="../diagrams/data1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0.xml"/><Relationship Id="rId7" Type="http://schemas.openxmlformats.org/officeDocument/2006/relationships/diagramLayout" Target="../diagrams/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0.xml"/><Relationship Id="rId10" Type="http://schemas.microsoft.com/office/2007/relationships/diagramDrawing" Target="../diagrams/drawing2.xml"/><Relationship Id="rId4" Type="http://schemas.openxmlformats.org/officeDocument/2006/relationships/tags" Target="../tags/tag1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Signes qu’un élan prend forme avec la priorité de mise en œuvre #3: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Placer les données probantes au c</a:t>
            </a:r>
            <a:r>
              <a:rPr lang="fr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œ</a:t>
            </a:r>
            <a:r>
              <a:rPr lang="fr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ur de la vie quotidienne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9436037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fr" dirty="0"/>
              <a:t>Façons de </a:t>
            </a:r>
            <a:r>
              <a:rPr lang="fr" kern="0" dirty="0">
                <a:latin typeface="Arial"/>
                <a:cs typeface="Arial" panose="020B0604020202020204" pitchFamily="34" charset="0"/>
                <a:sym typeface="Arial"/>
              </a:rPr>
              <a:t>placer les données probantes au c</a:t>
            </a:r>
            <a:r>
              <a:rPr lang="fr-CA" kern="0" dirty="0">
                <a:latin typeface="Arial"/>
                <a:cs typeface="Arial" panose="020B0604020202020204" pitchFamily="34" charset="0"/>
                <a:sym typeface="Arial"/>
              </a:rPr>
              <a:t>œ</a:t>
            </a:r>
            <a:r>
              <a:rPr lang="fr" kern="0" dirty="0">
                <a:latin typeface="Arial"/>
                <a:cs typeface="Arial" panose="020B0604020202020204" pitchFamily="34" charset="0"/>
                <a:sym typeface="Arial"/>
              </a:rPr>
              <a:t>ur de la vie quotidienne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3536317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80212" y="5230239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200" dirty="0"/>
              <a:t>Développer des relations de confiance entre les citoyens, les producteurs de données probantes et les intermédiaires de données probantes</a:t>
            </a:r>
          </a:p>
          <a:p>
            <a:r>
              <a:rPr lang="fr" sz="1200" dirty="0"/>
              <a:t>Aborder l’équité, la diversité et l’inclusion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0408fcbc-2e10-4461-bee0-724c01b46a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257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  <vt:lpstr>Façons de placer les données probantes au cœur de la vie quotidienne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