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8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511BC-3CF0-D280-EDD4-7A884DF5E62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53B1-4FE5-4CF5-0EE7-A7D191E7AF5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fr" dirty="0">
                <a:solidFill>
                  <a:schemeClr val="tx1"/>
                </a:solidFill>
              </a:rPr>
              <a:t>Architecture mondiale de données probantes (ou perspective</a:t>
            </a:r>
            <a:r>
              <a:rPr lang="fr-CA" dirty="0">
                <a:solidFill>
                  <a:schemeClr val="tx1"/>
                </a:solidFill>
              </a:rPr>
              <a:t>s </a:t>
            </a:r>
            <a:r>
              <a:rPr lang="fr" dirty="0">
                <a:solidFill>
                  <a:schemeClr val="tx1"/>
                </a:solidFill>
              </a:rPr>
              <a:t>de l'utilisateur de données probantes)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27139E-569E-493A-790A-0CE4373CC1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2379" y="1461015"/>
            <a:ext cx="7628271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164BA-765A-BF2E-D6EB-06391B0B37C2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76862419"/>
              </p:ext>
            </p:extLst>
          </p:nvPr>
        </p:nvGraphicFramePr>
        <p:xfrm>
          <a:off x="336081" y="1528119"/>
          <a:ext cx="752086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52086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Ce que nous avons appris partout dans le monde, y compris la manière dont cela varie selon les groupes et les contextes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Synthèses </a:t>
                      </a: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complètes et à jour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Accessibles pour différents groupes, contextes, </a:t>
                      </a: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programmes et interventions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8FB4B7-AD7E-FCC2-C3A2-A1B2B1C51D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6081" y="2902496"/>
            <a:ext cx="11468926" cy="142431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152EA3-1DEE-373F-F0DE-4E91EACDEDF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6994" y="2957775"/>
            <a:ext cx="6555328" cy="131914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F230B-0736-A605-BC8F-B96F1A10F38B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79356520"/>
              </p:ext>
            </p:extLst>
          </p:nvPr>
        </p:nvGraphicFramePr>
        <p:xfrm>
          <a:off x="386994" y="2867174"/>
          <a:ext cx="6497882" cy="1442829"/>
        </p:xfrm>
        <a:graphic>
          <a:graphicData uri="http://schemas.openxmlformats.org/drawingml/2006/table">
            <a:tbl>
              <a:tblPr firstRow="1" firstCol="1" bandRow="1"/>
              <a:tblGrid>
                <a:gridCol w="3248941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248941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360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Données probantes téléchargeables recensant chaque étude dans le monde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3899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Synthèses vivantes de données probantes sur toutes les questions prioritaires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18976"/>
                  </a:ext>
                </a:extLst>
              </a:tr>
              <a:tr h="616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Processus de priorisation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Enregistrement du protocole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Assurance qualité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Développement de méthodes et de normes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Renforcement des capacités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F5B5EA-D0F4-1244-30A3-EC7B2EE4F28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25610" y="4733499"/>
            <a:ext cx="5510326" cy="1424314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45E70-C82E-46EE-6FDA-4EA808EFC267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86242980"/>
              </p:ext>
            </p:extLst>
          </p:nvPr>
        </p:nvGraphicFramePr>
        <p:xfrm>
          <a:off x="1459844" y="4815692"/>
          <a:ext cx="5057395" cy="1444256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785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Personnes                                         Technologie</a:t>
                      </a:r>
                      <a:endParaRPr lang="en-CA" sz="13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755592"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É</a:t>
                      </a: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quipes de synthèse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Partenaires citoyens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Partenaires professionnels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Partenaires intermédiaires de données probantes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Plateformes de production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Plateformes de publication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Plateformes d'utilisateurs de données probantes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05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4079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IA</a:t>
                      </a:r>
                      <a:r>
                        <a:rPr lang="fr" sz="13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 : évaluation continue et intégration dans les </a:t>
                      </a:r>
                      <a:r>
                        <a:rPr lang="fr-CA" sz="13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flux de production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45E56-4673-DE13-736F-8D2DD4133645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A4F673-530F-CADE-A429-9A60CFB189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7F3B1D-19B5-F8CB-579A-D8A90ED6E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94901-8961-C36B-4EB8-C54EB038FB06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A5990-C03D-E3A5-6BA5-DB0EA1F7D8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1B812-6B85-194A-B856-420E1EE08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219A1E-3E1E-DCCC-63ED-C4CBD36A7DF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213844" y="2984482"/>
            <a:ext cx="4467873" cy="1292439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FDE8F-90AA-DD82-5753-A7E5F419FF4A}"/>
              </a:ext>
            </a:extLst>
          </p:cNvPr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17890318"/>
              </p:ext>
            </p:extLst>
          </p:nvPr>
        </p:nvGraphicFramePr>
        <p:xfrm>
          <a:off x="7408153" y="3000128"/>
          <a:ext cx="4303679" cy="1234440"/>
        </p:xfrm>
        <a:graphic>
          <a:graphicData uri="http://schemas.openxmlformats.org/drawingml/2006/table">
            <a:tbl>
              <a:tblPr firstRow="1" firstCol="1" bandRow="1"/>
              <a:tblGrid>
                <a:gridCol w="4303679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Intermédiaires de données probantes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 unités nationales d’appui aux données probantes associant les données mondiales aux côtés de nombreuses formes nécessaires de données locales (ou nationales) pour soutenir les processus de conseil et décisionnel</a:t>
                      </a:r>
                      <a:r>
                        <a:rPr lang="fr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s,</a:t>
                      </a: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et les plateformes d’apprentissage et d’amélioration, et ce, en temps opportun, axé sur la demande et sensible à l’équité.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14FF-9126-E219-88E3-303433E6FEB8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 rot="10800000" flipH="1">
            <a:off x="3876120" y="4382567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2BE1EB-463E-5F4D-CD1C-460E22AB0DD6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0FCA11-0425-1A1C-89F8-3897808BA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12107-1E30-35BD-F0B1-CB711210714B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5B340-D9E8-1E97-A6DD-3D1B1602B6C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CACFFB-0DDE-38D0-A94F-B9F55110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>
            <a:extLst>
              <a:ext uri="{FF2B5EF4-FFF2-40B4-BE49-F238E27FC236}">
                <a16:creationId xmlns:a16="http://schemas.microsoft.com/office/drawing/2014/main" id="{BB3B5E46-A8E3-475A-3A55-D0B6DC99862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193991" y="1405331"/>
            <a:ext cx="3715625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91DF8-8D76-14BF-2340-1BB816053926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DE0661-AC36-22EB-053A-FC23BAC3A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DE99D2-9947-7A9F-1A03-229A6875A9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1EF95C8-F498-11C9-3AA3-579BCA7E0C0D}"/>
              </a:ext>
            </a:extLst>
          </p:cNvPr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15187012"/>
              </p:ext>
            </p:extLst>
          </p:nvPr>
        </p:nvGraphicFramePr>
        <p:xfrm>
          <a:off x="8427217" y="1428273"/>
          <a:ext cx="3151303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3151303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Utilisateurs de données probantes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Responsables de politiques gouvernementa</a:t>
                      </a:r>
                      <a:r>
                        <a:rPr lang="fr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les</a:t>
                      </a:r>
                      <a:r>
                        <a:rPr lang="fr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, leaders organisationnels, leaders professionnels et citoyens partenaires </a:t>
                      </a:r>
                      <a:r>
                        <a:rPr lang="fr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prenant des décisions éclairées par les meilleures données probantes disponibles (entre autres contributions).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10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dcmitype/"/>
    <ds:schemaRef ds:uri="0408fcbc-2e10-4461-bee0-724c01b46ae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221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