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5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704020202020204" pitchFamily="34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全球证据架构（或至少对其进行证据使用者视角的审视）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2048" y="1461015"/>
            <a:ext cx="6918602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21155"/>
              </p:ext>
            </p:extLst>
          </p:nvPr>
        </p:nvGraphicFramePr>
        <p:xfrm>
          <a:off x="1335313" y="1600533"/>
          <a:ext cx="5581243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558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从全球范围内学到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知识，包括在不同群体和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背景下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差异</a:t>
                      </a:r>
                      <a:endParaRPr lang="en-CA" sz="13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indent="-17653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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最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全面和最新的总结</a:t>
                      </a:r>
                    </a:p>
                    <a:p>
                      <a:pPr marL="269875" marR="0" indent="-17653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"/>
                        <a:defRPr/>
                      </a:pPr>
                      <a:r>
                        <a:rPr lang="en-US" sz="110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提供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针对特定群体或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背景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以及特定项目、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常用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方法或针对特定结果的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“最合算措施”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96107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可下载的数据集，涵盖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世界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范围内的每项研究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对所有优先问题进行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动态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证据综合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优先排序过程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方案</a:t>
                      </a: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注册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质量保证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方法和标准</a:t>
                      </a:r>
                      <a:r>
                        <a:rPr lang="en-US" sz="110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开发</a:t>
                      </a:r>
                      <a:endParaRPr lang="en-US" sz="1100" b="0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能力建设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40599"/>
              </p:ext>
            </p:extLst>
          </p:nvPr>
        </p:nvGraphicFramePr>
        <p:xfrm>
          <a:off x="1789684" y="4821088"/>
          <a:ext cx="4550712" cy="1153105"/>
        </p:xfrm>
        <a:graphic>
          <a:graphicData uri="http://schemas.openxmlformats.org/drawingml/2006/table">
            <a:tbl>
              <a:tblPr firstRow="1" firstCol="1" bandRow="1"/>
              <a:tblGrid>
                <a:gridCol w="247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None/>
                        <a:defRPr/>
                      </a:pP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人类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                         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技术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42">
                <a:tc>
                  <a:txBody>
                    <a:bodyPr/>
                    <a:lstStyle/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综合团队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公民伙伴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专业伙伴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证据中介伙伴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制作平台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出版平台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证据使用者平台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    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AI</a:t>
                      </a:r>
                      <a:r>
                        <a:rPr lang="zh-CN" altLang="en-CA" sz="13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：</a:t>
                      </a:r>
                      <a:r>
                        <a:rPr lang="en-CA" sz="13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持续评估并将其纳入工作流程中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69290"/>
              </p:ext>
            </p:extLst>
          </p:nvPr>
        </p:nvGraphicFramePr>
        <p:xfrm>
          <a:off x="7291507" y="3136452"/>
          <a:ext cx="3604912" cy="962460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2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证据中介机构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国内的证据支持单位，将全球证据与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国内（或本</a:t>
                      </a:r>
                      <a:r>
                        <a:rPr lang="zh-CN" alt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土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）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需要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一些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形式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相结合，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旨在以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及时、需求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驱动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、公平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敏感的方式促进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咨询与决策过程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及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学习和改进平台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/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47365"/>
              </p:ext>
            </p:extLst>
          </p:nvPr>
        </p:nvGraphicFramePr>
        <p:xfrm>
          <a:off x="8277463" y="1569200"/>
          <a:ext cx="2798381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证据使用者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政府政策制定者、组织领导者、专业领导者和公民伙伴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根据其他证据中的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最佳可用证据</a:t>
                      </a:r>
                      <a:r>
                        <a:rPr lang="zh-CN" alt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制定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决策时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599eec1d-e27c-4128-92a4-19001b8afe14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0408fcbc-2e10-4461-bee0-724c01b46ae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121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SimSun</vt:lpstr>
      <vt:lpstr>Arial</vt:lpstr>
      <vt:lpstr>Calibri</vt:lpstr>
      <vt:lpstr>Courier New</vt:lpstr>
      <vt:lpstr>Garamond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