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0"/>
  </p:notesMasterIdLst>
  <p:handoutMasterIdLst>
    <p:handoutMasterId r:id="rId11"/>
  </p:handoutMasterIdLst>
  <p:sldIdLst>
    <p:sldId id="1254" r:id="rId7"/>
    <p:sldId id="1174" r:id="rId8"/>
    <p:sldId id="1235" r:id="rId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autoAdjust="0"/>
    <p:restoredTop sz="95112" autoAdjust="0"/>
  </p:normalViewPr>
  <p:slideViewPr>
    <p:cSldViewPr snapToGrid="0" snapToObjects="1">
      <p:cViewPr varScale="1">
        <p:scale>
          <a:sx n="149" d="100"/>
          <a:sy n="149" d="100"/>
        </p:scale>
        <p:origin x="1584" y="176"/>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快速发展的</a:t>
          </a:r>
          <a:r>
            <a:rPr lang="zh-CN" altLang="en-US" sz="1800" b="1" i="0" dirty="0">
              <a:latin typeface="SimSun" panose="02010600030101010101" pitchFamily="2" charset="-122"/>
              <a:ea typeface="SimSun" panose="02010600030101010101" pitchFamily="2" charset="-122"/>
            </a:rPr>
            <a:t>“多重危机”</a:t>
          </a:r>
          <a:r>
            <a:rPr lang="zh-CN" altLang="en-US" sz="1800" b="0" i="0" dirty="0">
              <a:latin typeface="SimSun" panose="02010600030101010101" pitchFamily="2" charset="-122"/>
              <a:ea typeface="SimSun" panose="02010600030101010101" pitchFamily="2" charset="-122"/>
            </a:rPr>
            <a:t>时代和人工智能的迅猛进展意味着现在比以往任何时候都更需要证据支持</a:t>
          </a:r>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超快速证据支持</a:t>
          </a:r>
          <a:r>
            <a:rPr lang="zh-CN" altLang="en-US" sz="1800" b="1" i="0" dirty="0">
              <a:latin typeface="SimSun" panose="02010600030101010101" pitchFamily="2" charset="-122"/>
              <a:ea typeface="SimSun" panose="02010600030101010101" pitchFamily="2" charset="-122"/>
            </a:rPr>
            <a:t>试点</a:t>
          </a:r>
          <a:r>
            <a:rPr lang="zh-CN" altLang="en-US" sz="1800" b="0" i="0" dirty="0">
              <a:latin typeface="SimSun" panose="02010600030101010101" pitchFamily="2" charset="-122"/>
              <a:ea typeface="SimSun" panose="02010600030101010101" pitchFamily="2" charset="-122"/>
            </a:rPr>
            <a:t>和“总承包商”模式正在证明其性价比并建立需求</a:t>
          </a:r>
          <a:endParaRPr lang="en-CA" sz="1800" dirty="0">
            <a:latin typeface="SimSun" panose="02010600030101010101" pitchFamily="2" charset="-122"/>
            <a:ea typeface="SimSun" panose="02010600030101010101" pitchFamily="2" charset="-122"/>
          </a:endParaRPr>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证据支持机制越来越多地与咨询和决策过程“向上”</a:t>
          </a:r>
          <a:r>
            <a:rPr lang="zh-CN" altLang="en-US" sz="1800" b="1" i="0" dirty="0">
              <a:latin typeface="SimSun" panose="02010600030101010101" pitchFamily="2" charset="-122"/>
              <a:ea typeface="SimSun" panose="02010600030101010101" pitchFamily="2" charset="-122"/>
            </a:rPr>
            <a:t>对齐</a:t>
          </a:r>
          <a:r>
            <a:rPr lang="zh-CN" altLang="en-US" sz="1800" b="0" i="0" dirty="0">
              <a:latin typeface="SimSun" panose="02010600030101010101" pitchFamily="2" charset="-122"/>
              <a:ea typeface="SimSun" panose="02010600030101010101" pitchFamily="2" charset="-122"/>
            </a:rPr>
            <a:t>，同时也“向外”与学习和改进平台接轨</a:t>
          </a:r>
          <a:endParaRPr lang="en-CA" sz="1800" dirty="0">
            <a:latin typeface="SimSun" panose="02010600030101010101" pitchFamily="2" charset="-122"/>
            <a:ea typeface="SimSun" panose="02010600030101010101" pitchFamily="2" charset="-122"/>
          </a:endParaRPr>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在教育、发展和卫生等关键领域，正在兴起</a:t>
          </a:r>
          <a:r>
            <a:rPr lang="zh-CN" altLang="en-US" sz="1800" b="1" i="0" dirty="0">
              <a:latin typeface="SimSun" panose="02010600030101010101" pitchFamily="2" charset="-122"/>
              <a:ea typeface="SimSun" panose="02010600030101010101" pitchFamily="2" charset="-122"/>
            </a:rPr>
            <a:t>跨国</a:t>
          </a:r>
          <a:r>
            <a:rPr lang="zh-CN" altLang="en-US" sz="1800" b="0" i="0" dirty="0">
              <a:latin typeface="SimSun" panose="02010600030101010101" pitchFamily="2" charset="-122"/>
              <a:ea typeface="SimSun" panose="02010600030101010101" pitchFamily="2" charset="-122"/>
            </a:rPr>
            <a:t>的证据支持合作</a:t>
          </a:r>
          <a:endParaRPr lang="en-CA" sz="1800" dirty="0">
            <a:latin typeface="SimSun" panose="02010600030101010101" pitchFamily="2" charset="-122"/>
            <a:ea typeface="SimSun" panose="02010600030101010101" pitchFamily="2" charset="-122"/>
          </a:endParaRPr>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1" i="0" dirty="0">
              <a:latin typeface="SimSun" panose="02010600030101010101" pitchFamily="2" charset="-122"/>
              <a:ea typeface="SimSun" panose="02010600030101010101" pitchFamily="2" charset="-122"/>
            </a:rPr>
            <a:t>各种形式的证据之间</a:t>
          </a:r>
          <a:r>
            <a:rPr lang="zh-CN" altLang="en-US" sz="1800" b="0" i="0" dirty="0">
              <a:latin typeface="SimSun" panose="02010600030101010101" pitchFamily="2" charset="-122"/>
              <a:ea typeface="SimSun" panose="02010600030101010101" pitchFamily="2" charset="-122"/>
            </a:rPr>
            <a:t>的协作也开始涌现，例如评估和证据综合</a:t>
          </a:r>
          <a:endParaRPr lang="en-CA" sz="1800" dirty="0">
            <a:latin typeface="SimSun" panose="02010600030101010101" pitchFamily="2" charset="-122"/>
            <a:ea typeface="SimSun" panose="02010600030101010101" pitchFamily="2" charset="-122"/>
          </a:endParaRPr>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证据支持体系快速评估指引我们向需要“</a:t>
          </a:r>
          <a:r>
            <a:rPr lang="zh-CN" altLang="en-CA" sz="1800" b="1" i="0" dirty="0">
              <a:latin typeface="SimSun" panose="02010600030101010101" pitchFamily="2" charset="-122"/>
              <a:ea typeface="SimSun" panose="02010600030101010101" pitchFamily="2" charset="-122"/>
            </a:rPr>
            <a:t>植根的沃土</a:t>
          </a:r>
          <a:r>
            <a:rPr lang="zh-CN" altLang="en-US" sz="1800" b="0" i="0" dirty="0">
              <a:latin typeface="SimSun" panose="02010600030101010101" pitchFamily="2" charset="-122"/>
              <a:ea typeface="SimSun" panose="02010600030101010101" pitchFamily="2" charset="-122"/>
            </a:rPr>
            <a:t>” 前进</a:t>
          </a:r>
          <a:endParaRPr lang="en-CA" sz="1800" dirty="0">
            <a:latin typeface="SimSun" panose="02010600030101010101" pitchFamily="2" charset="-122"/>
            <a:ea typeface="SimSun" panose="02010600030101010101" pitchFamily="2" charset="-122"/>
          </a:endParaRPr>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快速发展的</a:t>
          </a:r>
          <a:r>
            <a:rPr lang="zh-CN" altLang="en-US" sz="1800" b="1" i="0" kern="1200" dirty="0">
              <a:latin typeface="SimSun" panose="02010600030101010101" pitchFamily="2" charset="-122"/>
              <a:ea typeface="SimSun" panose="02010600030101010101" pitchFamily="2" charset="-122"/>
            </a:rPr>
            <a:t>“多重危机”</a:t>
          </a:r>
          <a:r>
            <a:rPr lang="zh-CN" altLang="en-US" sz="1800" b="0" i="0" kern="1200" dirty="0">
              <a:latin typeface="SimSun" panose="02010600030101010101" pitchFamily="2" charset="-122"/>
              <a:ea typeface="SimSun" panose="02010600030101010101" pitchFamily="2" charset="-122"/>
            </a:rPr>
            <a:t>时代和人工智能的迅猛进展意味着现在比以往任何时候都更需要证据支持</a:t>
          </a:r>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超快速证据支持</a:t>
          </a:r>
          <a:r>
            <a:rPr lang="zh-CN" altLang="en-US" sz="1800" b="1" i="0" kern="1200" dirty="0">
              <a:latin typeface="SimSun" panose="02010600030101010101" pitchFamily="2" charset="-122"/>
              <a:ea typeface="SimSun" panose="02010600030101010101" pitchFamily="2" charset="-122"/>
            </a:rPr>
            <a:t>试点</a:t>
          </a:r>
          <a:r>
            <a:rPr lang="zh-CN" altLang="en-US" sz="1800" b="0" i="0" kern="1200" dirty="0">
              <a:latin typeface="SimSun" panose="02010600030101010101" pitchFamily="2" charset="-122"/>
              <a:ea typeface="SimSun" panose="02010600030101010101" pitchFamily="2" charset="-122"/>
            </a:rPr>
            <a:t>和“总承包商”模式正在证明其性价比并建立需求</a:t>
          </a:r>
          <a:endParaRPr lang="en-CA" sz="1800" kern="1200" dirty="0">
            <a:latin typeface="SimSun" panose="02010600030101010101" pitchFamily="2" charset="-122"/>
            <a:ea typeface="SimSun" panose="02010600030101010101" pitchFamily="2" charset="-122"/>
          </a:endParaRPr>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证据支持机制越来越多地与咨询和决策过程“向上”</a:t>
          </a:r>
          <a:r>
            <a:rPr lang="zh-CN" altLang="en-US" sz="1800" b="1" i="0" kern="1200" dirty="0">
              <a:latin typeface="SimSun" panose="02010600030101010101" pitchFamily="2" charset="-122"/>
              <a:ea typeface="SimSun" panose="02010600030101010101" pitchFamily="2" charset="-122"/>
            </a:rPr>
            <a:t>对齐</a:t>
          </a:r>
          <a:r>
            <a:rPr lang="zh-CN" altLang="en-US" sz="1800" b="0" i="0" kern="1200" dirty="0">
              <a:latin typeface="SimSun" panose="02010600030101010101" pitchFamily="2" charset="-122"/>
              <a:ea typeface="SimSun" panose="02010600030101010101" pitchFamily="2" charset="-122"/>
            </a:rPr>
            <a:t>，同时也“向外”与学习和改进平台接轨</a:t>
          </a:r>
          <a:endParaRPr lang="en-CA" sz="1800" kern="1200" dirty="0">
            <a:latin typeface="SimSun" panose="02010600030101010101" pitchFamily="2" charset="-122"/>
            <a:ea typeface="SimSun" panose="02010600030101010101" pitchFamily="2" charset="-122"/>
          </a:endParaRPr>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在教育、发展和卫生等关键领域，正在兴起</a:t>
          </a:r>
          <a:r>
            <a:rPr lang="zh-CN" altLang="en-US" sz="1800" b="1" i="0" kern="1200" dirty="0">
              <a:latin typeface="SimSun" panose="02010600030101010101" pitchFamily="2" charset="-122"/>
              <a:ea typeface="SimSun" panose="02010600030101010101" pitchFamily="2" charset="-122"/>
            </a:rPr>
            <a:t>跨国</a:t>
          </a:r>
          <a:r>
            <a:rPr lang="zh-CN" altLang="en-US" sz="1800" b="0" i="0" kern="1200" dirty="0">
              <a:latin typeface="SimSun" panose="02010600030101010101" pitchFamily="2" charset="-122"/>
              <a:ea typeface="SimSun" panose="02010600030101010101" pitchFamily="2" charset="-122"/>
            </a:rPr>
            <a:t>的证据支持合作</a:t>
          </a:r>
          <a:endParaRPr lang="en-CA" sz="1800" kern="1200" dirty="0">
            <a:latin typeface="SimSun" panose="02010600030101010101" pitchFamily="2" charset="-122"/>
            <a:ea typeface="SimSun" panose="02010600030101010101" pitchFamily="2" charset="-122"/>
          </a:endParaRPr>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1" i="0" kern="1200" dirty="0">
              <a:latin typeface="SimSun" panose="02010600030101010101" pitchFamily="2" charset="-122"/>
              <a:ea typeface="SimSun" panose="02010600030101010101" pitchFamily="2" charset="-122"/>
            </a:rPr>
            <a:t>各种形式的证据之间</a:t>
          </a:r>
          <a:r>
            <a:rPr lang="zh-CN" altLang="en-US" sz="1800" b="0" i="0" kern="1200" dirty="0">
              <a:latin typeface="SimSun" panose="02010600030101010101" pitchFamily="2" charset="-122"/>
              <a:ea typeface="SimSun" panose="02010600030101010101" pitchFamily="2" charset="-122"/>
            </a:rPr>
            <a:t>的协作也开始涌现，例如评估和证据综合</a:t>
          </a:r>
          <a:endParaRPr lang="en-CA" sz="1800" kern="1200" dirty="0">
            <a:latin typeface="SimSun" panose="02010600030101010101" pitchFamily="2" charset="-122"/>
            <a:ea typeface="SimSun" panose="02010600030101010101" pitchFamily="2" charset="-122"/>
          </a:endParaRPr>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证据支持体系快速评估指引我们向需要“</a:t>
          </a:r>
          <a:r>
            <a:rPr lang="zh-CN" altLang="en-CA" sz="1800" b="1" i="0" kern="1200" dirty="0">
              <a:latin typeface="SimSun" panose="02010600030101010101" pitchFamily="2" charset="-122"/>
              <a:ea typeface="SimSun" panose="02010600030101010101" pitchFamily="2" charset="-122"/>
            </a:rPr>
            <a:t>植根的沃土</a:t>
          </a:r>
          <a:r>
            <a:rPr lang="zh-CN" altLang="en-US" sz="1800" b="0" i="0" kern="1200" dirty="0">
              <a:latin typeface="SimSun" panose="02010600030101010101" pitchFamily="2" charset="-122"/>
              <a:ea typeface="SimSun" panose="02010600030101010101" pitchFamily="2" charset="-122"/>
            </a:rPr>
            <a:t>” 前进</a:t>
          </a:r>
          <a:endParaRPr lang="en-CA" sz="1800" kern="1200" dirty="0">
            <a:latin typeface="SimSun" panose="02010600030101010101" pitchFamily="2" charset="-122"/>
            <a:ea typeface="SimSun" panose="02010600030101010101" pitchFamily="2" charset="-122"/>
          </a:endParaRPr>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4/18/24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4/18/24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00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636">
              <a:defRPr/>
            </a:pPr>
            <a:fld id="{7C11621C-3EA7-C342-A130-13C6D43C8C01}" type="slidenum">
              <a:rPr lang="en-US">
                <a:solidFill>
                  <a:prstClr val="black"/>
                </a:solidFill>
              </a:rPr>
              <a:pPr defTabSz="659636">
                <a:defRPr/>
              </a:pPr>
              <a:t>2</a:t>
            </a:fld>
            <a:endParaRPr lang="en-US" dirty="0">
              <a:solidFill>
                <a:prstClr val="black"/>
              </a:solidFill>
            </a:endParaRPr>
          </a:p>
        </p:txBody>
      </p:sp>
    </p:spTree>
    <p:extLst>
      <p:ext uri="{BB962C8B-B14F-4D97-AF65-F5344CB8AC3E}">
        <p14:creationId xmlns:p14="http://schemas.microsoft.com/office/powerpoint/2010/main" val="189667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99031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image" Target="../media/image55.png"/><Relationship Id="rId3" Type="http://schemas.openxmlformats.org/officeDocument/2006/relationships/image" Target="../media/image32.pn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svg"/><Relationship Id="rId17" Type="http://schemas.openxmlformats.org/officeDocument/2006/relationships/image" Target="../media/image46.png"/><Relationship Id="rId25" Type="http://schemas.openxmlformats.org/officeDocument/2006/relationships/image" Target="../media/image54.svg"/><Relationship Id="rId33" Type="http://schemas.openxmlformats.org/officeDocument/2006/relationships/image" Target="../media/image62.svg"/><Relationship Id="rId2" Type="http://schemas.openxmlformats.org/officeDocument/2006/relationships/notesSlide" Target="../notesSlides/notesSlide3.xml"/><Relationship Id="rId16" Type="http://schemas.openxmlformats.org/officeDocument/2006/relationships/image" Target="../media/image45.svg"/><Relationship Id="rId20" Type="http://schemas.openxmlformats.org/officeDocument/2006/relationships/image" Target="../media/image49.png"/><Relationship Id="rId29" Type="http://schemas.openxmlformats.org/officeDocument/2006/relationships/image" Target="../media/image58.sv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53.png"/><Relationship Id="rId32" Type="http://schemas.openxmlformats.org/officeDocument/2006/relationships/image" Target="../media/image61.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sv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emf"/><Relationship Id="rId31" Type="http://schemas.openxmlformats.org/officeDocument/2006/relationships/image" Target="../media/image60.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svg"/><Relationship Id="rId22" Type="http://schemas.openxmlformats.org/officeDocument/2006/relationships/image" Target="../media/image51.png"/><Relationship Id="rId27" Type="http://schemas.openxmlformats.org/officeDocument/2006/relationships/image" Target="../media/image56.svg"/><Relationship Id="rId30" Type="http://schemas.openxmlformats.org/officeDocument/2006/relationships/image" Target="../media/image59.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1</a:t>
            </a:fld>
            <a:endParaRPr lang="en-US" dirty="0"/>
          </a:p>
        </p:txBody>
      </p:sp>
      <p:graphicFrame>
        <p:nvGraphicFramePr>
          <p:cNvPr id="4" name="Diagram 3">
            <a:extLst>
              <a:ext uri="{FF2B5EF4-FFF2-40B4-BE49-F238E27FC236}">
                <a16:creationId xmlns:a16="http://schemas.microsoft.com/office/drawing/2014/main" id="{B6602FF9-195F-A042-49A7-4C1D7AF1A1F1}"/>
              </a:ext>
            </a:extLst>
          </p:cNvPr>
          <p:cNvGraphicFramePr/>
          <p:nvPr/>
        </p:nvGraphicFramePr>
        <p:xfrm>
          <a:off x="-1083243" y="1347204"/>
          <a:ext cx="14358486" cy="468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2B1E988D-660F-2A36-7437-65FB73BA291C}"/>
              </a:ext>
            </a:extLst>
          </p:cNvPr>
          <p:cNvSpPr/>
          <p:nvPr/>
        </p:nvSpPr>
        <p:spPr>
          <a:xfrm>
            <a:off x="1113271" y="134720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1a</a:t>
            </a:r>
          </a:p>
        </p:txBody>
      </p:sp>
      <p:sp>
        <p:nvSpPr>
          <p:cNvPr id="13" name="Oval 12">
            <a:extLst>
              <a:ext uri="{FF2B5EF4-FFF2-40B4-BE49-F238E27FC236}">
                <a16:creationId xmlns:a16="http://schemas.microsoft.com/office/drawing/2014/main" id="{74527554-49AC-713C-E4FF-6D9E207261E5}"/>
              </a:ext>
            </a:extLst>
          </p:cNvPr>
          <p:cNvSpPr/>
          <p:nvPr/>
        </p:nvSpPr>
        <p:spPr>
          <a:xfrm>
            <a:off x="1113270" y="213653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1b</a:t>
            </a:r>
          </a:p>
        </p:txBody>
      </p:sp>
      <p:sp>
        <p:nvSpPr>
          <p:cNvPr id="14" name="Oval 13">
            <a:extLst>
              <a:ext uri="{FF2B5EF4-FFF2-40B4-BE49-F238E27FC236}">
                <a16:creationId xmlns:a16="http://schemas.microsoft.com/office/drawing/2014/main" id="{A3EFD882-C10D-43C5-924B-4E46645202B7}"/>
              </a:ext>
            </a:extLst>
          </p:cNvPr>
          <p:cNvSpPr/>
          <p:nvPr/>
        </p:nvSpPr>
        <p:spPr>
          <a:xfrm>
            <a:off x="1113270" y="2925858"/>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1c</a:t>
            </a:r>
          </a:p>
        </p:txBody>
      </p:sp>
      <p:sp>
        <p:nvSpPr>
          <p:cNvPr id="15" name="Oval 14">
            <a:extLst>
              <a:ext uri="{FF2B5EF4-FFF2-40B4-BE49-F238E27FC236}">
                <a16:creationId xmlns:a16="http://schemas.microsoft.com/office/drawing/2014/main" id="{D4E6994A-461D-1541-5607-0AE24ED38BCF}"/>
              </a:ext>
            </a:extLst>
          </p:cNvPr>
          <p:cNvSpPr/>
          <p:nvPr/>
        </p:nvSpPr>
        <p:spPr>
          <a:xfrm>
            <a:off x="1113270" y="373420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1d</a:t>
            </a:r>
          </a:p>
        </p:txBody>
      </p:sp>
      <p:sp>
        <p:nvSpPr>
          <p:cNvPr id="16" name="Oval 15">
            <a:extLst>
              <a:ext uri="{FF2B5EF4-FFF2-40B4-BE49-F238E27FC236}">
                <a16:creationId xmlns:a16="http://schemas.microsoft.com/office/drawing/2014/main" id="{EDF7E3EB-E758-C7F2-63FC-21799A33ADB4}"/>
              </a:ext>
            </a:extLst>
          </p:cNvPr>
          <p:cNvSpPr/>
          <p:nvPr/>
        </p:nvSpPr>
        <p:spPr>
          <a:xfrm>
            <a:off x="1113270" y="454254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1e</a:t>
            </a:r>
          </a:p>
        </p:txBody>
      </p:sp>
      <p:sp>
        <p:nvSpPr>
          <p:cNvPr id="17" name="Oval 16">
            <a:extLst>
              <a:ext uri="{FF2B5EF4-FFF2-40B4-BE49-F238E27FC236}">
                <a16:creationId xmlns:a16="http://schemas.microsoft.com/office/drawing/2014/main" id="{5AB09940-D7D2-06B1-BF69-3E2A510E3817}"/>
              </a:ext>
            </a:extLst>
          </p:cNvPr>
          <p:cNvSpPr/>
          <p:nvPr/>
        </p:nvSpPr>
        <p:spPr>
          <a:xfrm>
            <a:off x="1113270" y="5350887"/>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1f</a:t>
            </a:r>
          </a:p>
        </p:txBody>
      </p:sp>
      <p:sp>
        <p:nvSpPr>
          <p:cNvPr id="3" name="Title 14">
            <a:extLst>
              <a:ext uri="{FF2B5EF4-FFF2-40B4-BE49-F238E27FC236}">
                <a16:creationId xmlns:a16="http://schemas.microsoft.com/office/drawing/2014/main" id="{5DDAFF96-79E2-099B-50CB-CE49C07819A2}"/>
              </a:ext>
            </a:extLst>
          </p:cNvPr>
          <p:cNvSpPr txBox="1">
            <a:spLocks/>
          </p:cNvSpPr>
          <p:nvPr/>
        </p:nvSpPr>
        <p:spPr>
          <a:xfrm>
            <a:off x="267858" y="97077"/>
            <a:ext cx="11613366"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en-CA" kern="0" dirty="0" err="1">
                <a:solidFill>
                  <a:schemeClr val="tx1"/>
                </a:solidFill>
                <a:latin typeface="Arial"/>
                <a:cs typeface="Arial" panose="020B0604020202020204" pitchFamily="34" charset="0"/>
                <a:sym typeface="Arial"/>
              </a:rPr>
              <a:t>实施重点</a:t>
            </a:r>
            <a:r>
              <a:rPr lang="en-US" kern="0" dirty="0" err="1">
                <a:solidFill>
                  <a:schemeClr val="tx1"/>
                </a:solidFill>
                <a:latin typeface="Arial"/>
                <a:cs typeface="Arial" panose="020B0604020202020204" pitchFamily="34" charset="0"/>
                <a:sym typeface="Arial"/>
              </a:rPr>
              <a:t>一</a:t>
            </a:r>
            <a:r>
              <a:rPr lang="zh-CN" altLang="en-US" kern="0" dirty="0">
                <a:solidFill>
                  <a:schemeClr val="tx1"/>
                </a:solidFill>
                <a:latin typeface="Arial"/>
                <a:cs typeface="Arial" panose="020B0604020202020204" pitchFamily="34" charset="0"/>
                <a:sym typeface="Arial"/>
              </a:rPr>
              <a:t>积聚力量的标志：</a:t>
            </a:r>
            <a:r>
              <a:rPr lang="zh-CN" altLang="en-US" kern="0" dirty="0">
                <a:solidFill>
                  <a:schemeClr val="tx1"/>
                </a:solidFill>
                <a:latin typeface="Arial"/>
                <a:cs typeface="Arial" panose="020B0604020202020204" pitchFamily="34" charset="0"/>
              </a:rPr>
              <a:t>规范和加强国家证据支持体系</a:t>
            </a:r>
          </a:p>
          <a:p>
            <a:pPr defTabSz="914400" hangingPunct="0">
              <a:spcBef>
                <a:spcPts val="0"/>
              </a:spcBef>
              <a:defRPr/>
            </a:pPr>
            <a:endParaRPr lang="en-US" kern="0" dirty="0">
              <a:latin typeface="Arial"/>
              <a:cs typeface="Arial" panose="020B0604020202020204" pitchFamily="34" charset="0"/>
              <a:sym typeface="Arial"/>
            </a:endParaRPr>
          </a:p>
        </p:txBody>
      </p:sp>
    </p:spTree>
    <p:extLst>
      <p:ext uri="{BB962C8B-B14F-4D97-AF65-F5344CB8AC3E}">
        <p14:creationId xmlns:p14="http://schemas.microsoft.com/office/powerpoint/2010/main" val="170295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66CC04-AF37-01B2-F043-DF68371D57DD}"/>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defTabSz="914400" hangingPunct="0">
              <a:spcBef>
                <a:spcPts val="0"/>
              </a:spcBef>
              <a:defRPr/>
            </a:pPr>
            <a:r>
              <a:rPr lang="en-US" dirty="0" err="1">
                <a:solidFill>
                  <a:schemeClr val="tx1"/>
                </a:solidFill>
              </a:rPr>
              <a:t>证据支持体系</a:t>
            </a:r>
            <a:endParaRPr lang="en-CA" kern="0" dirty="0">
              <a:solidFill>
                <a:schemeClr val="tx1"/>
              </a:solidFill>
              <a:latin typeface="Arial"/>
              <a:cs typeface="Arial" panose="020B0604020202020204" pitchFamily="34" charset="0"/>
              <a:sym typeface="Arial"/>
            </a:endParaRPr>
          </a:p>
        </p:txBody>
      </p:sp>
      <p:pic>
        <p:nvPicPr>
          <p:cNvPr id="6" name="Picture 5" descr="A logo for a company&#10;&#10;Description automatically generated">
            <a:extLst>
              <a:ext uri="{FF2B5EF4-FFF2-40B4-BE49-F238E27FC236}">
                <a16:creationId xmlns:a16="http://schemas.microsoft.com/office/drawing/2014/main" id="{6C4123C6-1719-70E6-3970-48039B82E77C}"/>
              </a:ext>
            </a:extLst>
          </p:cNvPr>
          <p:cNvPicPr>
            <a:picLocks noChangeAspect="1"/>
          </p:cNvPicPr>
          <p:nvPr/>
        </p:nvPicPr>
        <p:blipFill>
          <a:blip r:embed="rId3"/>
          <a:stretch>
            <a:fillRect/>
          </a:stretch>
        </p:blipFill>
        <p:spPr>
          <a:xfrm>
            <a:off x="50716" y="6217030"/>
            <a:ext cx="2070100" cy="635000"/>
          </a:xfrm>
          <a:prstGeom prst="rect">
            <a:avLst/>
          </a:prstGeom>
        </p:spPr>
      </p:pic>
      <p:sp>
        <p:nvSpPr>
          <p:cNvPr id="7" name="Slide Number Placeholder 4">
            <a:extLst>
              <a:ext uri="{FF2B5EF4-FFF2-40B4-BE49-F238E27FC236}">
                <a16:creationId xmlns:a16="http://schemas.microsoft.com/office/drawing/2014/main" id="{BBBE18FE-0CEE-AC1D-72AE-29F380F9B7EF}"/>
              </a:ext>
            </a:extLst>
          </p:cNvPr>
          <p:cNvSpPr>
            <a:spLocks noGrp="1"/>
          </p:cNvSpPr>
          <p:nvPr>
            <p:ph type="sldNum" sz="quarter" idx="4"/>
          </p:nvPr>
        </p:nvSpPr>
        <p:spPr>
          <a:xfrm>
            <a:off x="11783932" y="6463958"/>
            <a:ext cx="357352" cy="365125"/>
          </a:xfrm>
        </p:spPr>
        <p:txBody>
          <a:bodyPr/>
          <a:lstStyle/>
          <a:p>
            <a:fld id="{E2CB33EA-91D6-F140-A440-0A130B2A34DE}" type="slidenum">
              <a:rPr lang="en-US" smtClean="0"/>
              <a:pPr/>
              <a:t>2</a:t>
            </a:fld>
            <a:endParaRPr lang="en-US" dirty="0"/>
          </a:p>
        </p:txBody>
      </p:sp>
      <p:sp>
        <p:nvSpPr>
          <p:cNvPr id="2" name="Rounded Rectangle 1">
            <a:extLst>
              <a:ext uri="{FF2B5EF4-FFF2-40B4-BE49-F238E27FC236}">
                <a16:creationId xmlns:a16="http://schemas.microsoft.com/office/drawing/2014/main" id="{FDE6E50F-0007-C0E1-1536-5194D6120809}"/>
              </a:ext>
            </a:extLst>
          </p:cNvPr>
          <p:cNvSpPr/>
          <p:nvPr/>
        </p:nvSpPr>
        <p:spPr>
          <a:xfrm>
            <a:off x="2461610" y="1322577"/>
            <a:ext cx="6975690" cy="71785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SimSun" panose="02010600030101010101" pitchFamily="2" charset="-122"/>
              <a:ea typeface="SimSun" panose="02010600030101010101" pitchFamily="2" charset="-122"/>
            </a:endParaRPr>
          </a:p>
        </p:txBody>
      </p:sp>
      <p:graphicFrame>
        <p:nvGraphicFramePr>
          <p:cNvPr id="3" name="Table 2">
            <a:extLst>
              <a:ext uri="{FF2B5EF4-FFF2-40B4-BE49-F238E27FC236}">
                <a16:creationId xmlns:a16="http://schemas.microsoft.com/office/drawing/2014/main" id="{436317D9-E9E7-300A-0230-C4824A9AB713}"/>
              </a:ext>
            </a:extLst>
          </p:cNvPr>
          <p:cNvGraphicFramePr>
            <a:graphicFrameLocks noGrp="1"/>
          </p:cNvGraphicFramePr>
          <p:nvPr/>
        </p:nvGraphicFramePr>
        <p:xfrm>
          <a:off x="2470596" y="1374426"/>
          <a:ext cx="6975690" cy="594360"/>
        </p:xfrm>
        <a:graphic>
          <a:graphicData uri="http://schemas.openxmlformats.org/drawingml/2006/table">
            <a:tbl>
              <a:tblPr firstRow="1" firstCol="1" bandRow="1"/>
              <a:tblGrid>
                <a:gridCol w="6975690">
                  <a:extLst>
                    <a:ext uri="{9D8B030D-6E8A-4147-A177-3AD203B41FA5}">
                      <a16:colId xmlns:a16="http://schemas.microsoft.com/office/drawing/2014/main" val="229045705"/>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证据需求方的结构和流程</a:t>
                      </a:r>
                      <a:r>
                        <a:rPr lang="en-CA"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a:t>
                      </a:r>
                      <a:r>
                        <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rPr>
                        <a:t> </a:t>
                      </a:r>
                      <a:br>
                        <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rPr>
                      </a:br>
                      <a:r>
                        <a:rPr lang="en-CA"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1</a:t>
                      </a:r>
                      <a:r>
                        <a:rPr lang="zh-CN" alt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）将证据应用于日常咨询和决策过程，并融入学习与改进平台（</a:t>
                      </a:r>
                      <a:r>
                        <a:rPr lang="zh-CN" altLang="en-US" sz="1300" b="1" dirty="0">
                          <a:solidFill>
                            <a:srgbClr val="254776"/>
                          </a:solidFill>
                          <a:latin typeface="SimSun" panose="02010600030101010101" pitchFamily="2" charset="-122"/>
                          <a:ea typeface="SimSun" panose="02010600030101010101" pitchFamily="2" charset="-122"/>
                          <a:cs typeface="Garamond" panose="02020404030301010803" pitchFamily="18" charset="0"/>
                        </a:rPr>
                        <a:t>促进因素</a:t>
                      </a:r>
                      <a:r>
                        <a:rPr lang="zh-CN" alt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a:t>
                      </a:r>
                      <a:br>
                        <a:rPr 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br>
                      <a:r>
                        <a:rPr 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2</a:t>
                      </a:r>
                      <a:r>
                        <a:rPr lang="zh-CN" alt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a:t>
                      </a:r>
                      <a:r>
                        <a:rPr lang="en-US" sz="13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构建并传承一种证据</a:t>
                      </a:r>
                      <a:r>
                        <a:rPr lang="en-US"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文化</a:t>
                      </a:r>
                      <a:r>
                        <a:rPr 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 3</a:t>
                      </a:r>
                      <a:r>
                        <a:rPr lang="zh-CN" alt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a:t>
                      </a:r>
                      <a:r>
                        <a:rPr lang="en-US" sz="13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加强使用证据的</a:t>
                      </a:r>
                      <a:r>
                        <a:rPr lang="en-US"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能力</a:t>
                      </a:r>
                      <a:r>
                        <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5" name="Rounded Rectangle 4">
            <a:extLst>
              <a:ext uri="{FF2B5EF4-FFF2-40B4-BE49-F238E27FC236}">
                <a16:creationId xmlns:a16="http://schemas.microsoft.com/office/drawing/2014/main" id="{311512A5-5723-4CEA-96A2-97684F172FB7}"/>
              </a:ext>
            </a:extLst>
          </p:cNvPr>
          <p:cNvSpPr/>
          <p:nvPr/>
        </p:nvSpPr>
        <p:spPr>
          <a:xfrm>
            <a:off x="2107412" y="4489587"/>
            <a:ext cx="7684087"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11" name="Rounded Rectangle 10">
            <a:extLst>
              <a:ext uri="{FF2B5EF4-FFF2-40B4-BE49-F238E27FC236}">
                <a16:creationId xmlns:a16="http://schemas.microsoft.com/office/drawing/2014/main" id="{74987D0D-9AB7-B77A-3C27-721182951D19}"/>
              </a:ext>
            </a:extLst>
          </p:cNvPr>
          <p:cNvSpPr/>
          <p:nvPr/>
        </p:nvSpPr>
        <p:spPr>
          <a:xfrm>
            <a:off x="2671961" y="2469701"/>
            <a:ext cx="6384040" cy="159189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SimSun" panose="02010600030101010101" pitchFamily="2" charset="-122"/>
              <a:ea typeface="SimSun" panose="02010600030101010101" pitchFamily="2" charset="-122"/>
            </a:endParaRPr>
          </a:p>
        </p:txBody>
      </p:sp>
      <p:graphicFrame>
        <p:nvGraphicFramePr>
          <p:cNvPr id="12" name="Table 11">
            <a:extLst>
              <a:ext uri="{FF2B5EF4-FFF2-40B4-BE49-F238E27FC236}">
                <a16:creationId xmlns:a16="http://schemas.microsoft.com/office/drawing/2014/main" id="{A907532E-3EB1-ADE4-C9AF-78BC6F1BCD44}"/>
              </a:ext>
            </a:extLst>
          </p:cNvPr>
          <p:cNvGraphicFramePr>
            <a:graphicFrameLocks noGrp="1"/>
          </p:cNvGraphicFramePr>
          <p:nvPr/>
        </p:nvGraphicFramePr>
        <p:xfrm>
          <a:off x="2815809" y="2478519"/>
          <a:ext cx="6101540" cy="1555431"/>
        </p:xfrm>
        <a:graphic>
          <a:graphicData uri="http://schemas.openxmlformats.org/drawingml/2006/table">
            <a:tbl>
              <a:tblPr firstRow="1" firstCol="1" bandRow="1"/>
              <a:tblGrid>
                <a:gridCol w="3050770">
                  <a:extLst>
                    <a:ext uri="{9D8B030D-6E8A-4147-A177-3AD203B41FA5}">
                      <a16:colId xmlns:a16="http://schemas.microsoft.com/office/drawing/2014/main" val="229045705"/>
                    </a:ext>
                  </a:extLst>
                </a:gridCol>
                <a:gridCol w="3050770">
                  <a:extLst>
                    <a:ext uri="{9D8B030D-6E8A-4147-A177-3AD203B41FA5}">
                      <a16:colId xmlns:a16="http://schemas.microsoft.com/office/drawing/2014/main" val="3960308684"/>
                    </a:ext>
                  </a:extLst>
                </a:gridCol>
              </a:tblGrid>
              <a:tr h="4595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证据需求优先级排序机制</a:t>
                      </a:r>
                      <a:br>
                        <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rPr>
                      </a:br>
                      <a:r>
                        <a:rPr lang="en-CA" sz="1300" b="1" i="0" dirty="0">
                          <a:solidFill>
                            <a:srgbClr val="40B5D3"/>
                          </a:solidFill>
                          <a:latin typeface="SimSun" panose="02010600030101010101" pitchFamily="2" charset="-122"/>
                          <a:ea typeface="SimSun" panose="02010600030101010101" pitchFamily="2" charset="-122"/>
                          <a:cs typeface="Garamond" panose="02020404030301010803" pitchFamily="18" charset="0"/>
                        </a:rPr>
                        <a:t> </a:t>
                      </a:r>
                      <a:r>
                        <a:rPr lang="zh-CN" altLang="en-US" sz="1200" b="0" i="0" dirty="0">
                          <a:solidFill>
                            <a:srgbClr val="254776"/>
                          </a:solidFill>
                          <a:latin typeface="SimSun" panose="02010600030101010101" pitchFamily="2" charset="-122"/>
                          <a:ea typeface="SimSun" panose="02010600030101010101" pitchFamily="2" charset="-122"/>
                          <a:cs typeface="Garamond" panose="02020404030301010803" pitchFamily="18" charset="0"/>
                        </a:rPr>
                        <a:t>（范</a:t>
                      </a:r>
                      <a:r>
                        <a:rPr lang="en-CA" sz="1200" b="0" i="0" dirty="0" err="1">
                          <a:solidFill>
                            <a:srgbClr val="254776"/>
                          </a:solidFill>
                          <a:latin typeface="SimSun" panose="02010600030101010101" pitchFamily="2" charset="-122"/>
                          <a:ea typeface="SimSun" panose="02010600030101010101" pitchFamily="2" charset="-122"/>
                          <a:cs typeface="Garamond" panose="02020404030301010803" pitchFamily="18" charset="0"/>
                        </a:rPr>
                        <a:t>围审查及重点问题</a:t>
                      </a:r>
                      <a:r>
                        <a:rPr lang="zh-CN" altLang="en-US" sz="1200" b="0" i="0" dirty="0">
                          <a:solidFill>
                            <a:srgbClr val="254776"/>
                          </a:solidFill>
                          <a:latin typeface="SimSun" panose="02010600030101010101" pitchFamily="2" charset="-122"/>
                          <a:ea typeface="SimSun" panose="02010600030101010101" pitchFamily="2" charset="-122"/>
                          <a:cs typeface="Garamond" panose="02020404030301010803" pitchFamily="18" charset="0"/>
                        </a:rPr>
                        <a:t>）</a:t>
                      </a:r>
                      <a:endParaRPr lang="en-CA" sz="1200" b="0" i="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5320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0" i="0" dirty="0" err="1">
                          <a:solidFill>
                            <a:srgbClr val="254776"/>
                          </a:solidFill>
                          <a:latin typeface="SimSun" panose="02010600030101010101" pitchFamily="2" charset="-122"/>
                          <a:ea typeface="SimSun" panose="02010600030101010101" pitchFamily="2" charset="-122"/>
                          <a:cs typeface="Garamond" panose="02020404030301010803" pitchFamily="18" charset="0"/>
                        </a:rPr>
                        <a:t>单方需求</a:t>
                      </a:r>
                      <a:endParaRPr lang="en-CA" sz="1100" b="0" i="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b="0" i="0" dirty="0">
                          <a:solidFill>
                            <a:srgbClr val="254776"/>
                          </a:solidFill>
                          <a:latin typeface="SimSun" panose="02010600030101010101" pitchFamily="2" charset="-122"/>
                          <a:ea typeface="SimSun" panose="02010600030101010101" pitchFamily="2" charset="-122"/>
                          <a:cs typeface="Garamond" panose="02020404030301010803" pitchFamily="18" charset="0"/>
                        </a:rPr>
                        <a:t>（复杂问题）</a:t>
                      </a:r>
                      <a:endParaRPr lang="en-CA" sz="1100" b="1" i="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0" i="0" dirty="0" err="1">
                          <a:solidFill>
                            <a:srgbClr val="254776"/>
                          </a:solidFill>
                          <a:latin typeface="SimSun" panose="02010600030101010101" pitchFamily="2" charset="-122"/>
                          <a:ea typeface="SimSun" panose="02010600030101010101" pitchFamily="2" charset="-122"/>
                          <a:cs typeface="Garamond" panose="02020404030301010803" pitchFamily="18" charset="0"/>
                        </a:rPr>
                        <a:t>符合决策过程</a:t>
                      </a:r>
                      <a:endParaRPr lang="en-CA" sz="1100" b="0" i="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1100" b="0" i="0" dirty="0" err="1">
                          <a:solidFill>
                            <a:srgbClr val="254776"/>
                          </a:solidFill>
                          <a:latin typeface="SimSun" panose="02010600030101010101" pitchFamily="2" charset="-122"/>
                          <a:ea typeface="SimSun" panose="02010600030101010101" pitchFamily="2" charset="-122"/>
                          <a:cs typeface="Garamond" panose="02020404030301010803" pitchFamily="18" charset="0"/>
                        </a:rPr>
                        <a:t>的一揽子响应</a:t>
                      </a:r>
                      <a:br>
                        <a:rPr lang="en-CA" sz="1100" b="0" i="0" dirty="0">
                          <a:solidFill>
                            <a:srgbClr val="254776"/>
                          </a:solidFill>
                          <a:latin typeface="SimSun" panose="02010600030101010101" pitchFamily="2" charset="-122"/>
                          <a:ea typeface="SimSun" panose="02010600030101010101" pitchFamily="2" charset="-122"/>
                          <a:cs typeface="Garamond" panose="02020404030301010803" pitchFamily="18" charset="0"/>
                        </a:rPr>
                      </a:br>
                      <a:r>
                        <a:rPr lang="en-CA" sz="1100" b="0" i="0" dirty="0">
                          <a:solidFill>
                            <a:srgbClr val="254776"/>
                          </a:solidFill>
                          <a:latin typeface="SimSun" panose="02010600030101010101" pitchFamily="2" charset="-122"/>
                          <a:ea typeface="SimSun" panose="02010600030101010101" pitchFamily="2" charset="-122"/>
                          <a:cs typeface="Garamond" panose="02020404030301010803" pitchFamily="18"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r h="3484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证据供给协作机制</a:t>
                      </a:r>
                      <a:br>
                        <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rPr>
                      </a:br>
                      <a:r>
                        <a:rPr lang="zh-CN" altLang="en-US" sz="1200" b="0" i="0" dirty="0">
                          <a:solidFill>
                            <a:srgbClr val="254776"/>
                          </a:solidFill>
                          <a:latin typeface="SimSun" panose="02010600030101010101" pitchFamily="2" charset="-122"/>
                          <a:ea typeface="SimSun" panose="02010600030101010101" pitchFamily="2" charset="-122"/>
                          <a:cs typeface="Garamond" panose="02020404030301010803" pitchFamily="18" charset="0"/>
                        </a:rPr>
                        <a:t>（超快速证据支持提供所需形式的</a:t>
                      </a:r>
                      <a:r>
                        <a:rPr lang="zh-CN" altLang="en-US" sz="1200" b="0" i="0" u="sng" dirty="0">
                          <a:solidFill>
                            <a:srgbClr val="254776"/>
                          </a:solidFill>
                          <a:latin typeface="SimSun" panose="02010600030101010101" pitchFamily="2" charset="-122"/>
                          <a:ea typeface="SimSun" panose="02010600030101010101" pitchFamily="2" charset="-122"/>
                          <a:cs typeface="Garamond" panose="02020404030301010803" pitchFamily="18" charset="0"/>
                        </a:rPr>
                        <a:t>现有</a:t>
                      </a:r>
                      <a:r>
                        <a:rPr lang="zh-CN" altLang="en-US" sz="1200" b="0" i="0" dirty="0">
                          <a:solidFill>
                            <a:srgbClr val="254776"/>
                          </a:solidFill>
                          <a:latin typeface="SimSun" panose="02010600030101010101" pitchFamily="2" charset="-122"/>
                          <a:ea typeface="SimSun" panose="02010600030101010101" pitchFamily="2" charset="-122"/>
                          <a:cs typeface="Garamond" panose="02020404030301010803" pitchFamily="18" charset="0"/>
                        </a:rPr>
                        <a:t>证据，“总</a:t>
                      </a:r>
                      <a:r>
                        <a:rPr lang="en-CA" sz="1200" b="0" i="0" dirty="0" err="1">
                          <a:solidFill>
                            <a:srgbClr val="254776"/>
                          </a:solidFill>
                          <a:latin typeface="SimSun" panose="02010600030101010101" pitchFamily="2" charset="-122"/>
                          <a:ea typeface="SimSun" panose="02010600030101010101" pitchFamily="2" charset="-122"/>
                          <a:cs typeface="Garamond" panose="02020404030301010803" pitchFamily="18" charset="0"/>
                        </a:rPr>
                        <a:t>承包商</a:t>
                      </a:r>
                      <a:r>
                        <a:rPr lang="zh-CN" altLang="en-US" sz="1200" b="0" i="0" dirty="0">
                          <a:solidFill>
                            <a:srgbClr val="254776"/>
                          </a:solidFill>
                          <a:latin typeface="SimSun" panose="02010600030101010101" pitchFamily="2" charset="-122"/>
                          <a:ea typeface="SimSun" panose="02010600030101010101" pitchFamily="2" charset="-122"/>
                          <a:cs typeface="Garamond" panose="02020404030301010803" pitchFamily="18" charset="0"/>
                        </a:rPr>
                        <a:t>”模式促成合适的“交易”生产</a:t>
                      </a:r>
                      <a:r>
                        <a:rPr lang="zh-CN" altLang="en-US" sz="1200" b="0" i="0" u="sng" dirty="0">
                          <a:solidFill>
                            <a:srgbClr val="254776"/>
                          </a:solidFill>
                          <a:latin typeface="SimSun" panose="02010600030101010101" pitchFamily="2" charset="-122"/>
                          <a:ea typeface="SimSun" panose="02010600030101010101" pitchFamily="2" charset="-122"/>
                          <a:cs typeface="Garamond" panose="02020404030301010803" pitchFamily="18" charset="0"/>
                        </a:rPr>
                        <a:t>新</a:t>
                      </a:r>
                      <a:r>
                        <a:rPr lang="zh-CN" altLang="en-US" sz="1200" b="0" i="0" dirty="0">
                          <a:solidFill>
                            <a:srgbClr val="254776"/>
                          </a:solidFill>
                          <a:latin typeface="SimSun" panose="02010600030101010101" pitchFamily="2" charset="-122"/>
                          <a:ea typeface="SimSun" panose="02010600030101010101" pitchFamily="2" charset="-122"/>
                          <a:cs typeface="Garamond" panose="02020404030301010803" pitchFamily="18" charset="0"/>
                        </a:rPr>
                        <a:t>证据）</a:t>
                      </a:r>
                      <a:endPar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13" name="Rounded Rectangle 12">
            <a:extLst>
              <a:ext uri="{FF2B5EF4-FFF2-40B4-BE49-F238E27FC236}">
                <a16:creationId xmlns:a16="http://schemas.microsoft.com/office/drawing/2014/main" id="{0FA15E2A-ACA0-ECDE-F92A-3F9AB54E189E}"/>
              </a:ext>
            </a:extLst>
          </p:cNvPr>
          <p:cNvSpPr/>
          <p:nvPr/>
        </p:nvSpPr>
        <p:spPr>
          <a:xfrm>
            <a:off x="2252831" y="4556486"/>
            <a:ext cx="5382317"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SimSun" panose="02010600030101010101" pitchFamily="2" charset="-122"/>
              <a:ea typeface="SimSun" panose="02010600030101010101" pitchFamily="2" charset="-122"/>
            </a:endParaRPr>
          </a:p>
        </p:txBody>
      </p:sp>
      <p:graphicFrame>
        <p:nvGraphicFramePr>
          <p:cNvPr id="14" name="Table 13">
            <a:extLst>
              <a:ext uri="{FF2B5EF4-FFF2-40B4-BE49-F238E27FC236}">
                <a16:creationId xmlns:a16="http://schemas.microsoft.com/office/drawing/2014/main" id="{548F861F-A2B8-84CF-FB8C-3C580106254C}"/>
              </a:ext>
            </a:extLst>
          </p:cNvPr>
          <p:cNvGraphicFramePr>
            <a:graphicFrameLocks noGrp="1"/>
          </p:cNvGraphicFramePr>
          <p:nvPr/>
        </p:nvGraphicFramePr>
        <p:xfrm>
          <a:off x="2495105" y="4589993"/>
          <a:ext cx="5057395" cy="2022128"/>
        </p:xfrm>
        <a:graphic>
          <a:graphicData uri="http://schemas.openxmlformats.org/drawingml/2006/table">
            <a:tbl>
              <a:tblPr firstRow="1" firstCol="1" bandRow="1"/>
              <a:tblGrid>
                <a:gridCol w="2745876">
                  <a:extLst>
                    <a:ext uri="{9D8B030D-6E8A-4147-A177-3AD203B41FA5}">
                      <a16:colId xmlns:a16="http://schemas.microsoft.com/office/drawing/2014/main" val="229045705"/>
                    </a:ext>
                  </a:extLst>
                </a:gridCol>
                <a:gridCol w="2311519">
                  <a:extLst>
                    <a:ext uri="{9D8B030D-6E8A-4147-A177-3AD203B41FA5}">
                      <a16:colId xmlns:a16="http://schemas.microsoft.com/office/drawing/2014/main" val="2443240437"/>
                    </a:ext>
                  </a:extLst>
                </a:gridCol>
              </a:tblGrid>
              <a:tr h="18892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及时的以需求为导向的证据支持机构</a:t>
                      </a:r>
                      <a:r>
                        <a:rPr lang="zh-CN" alt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（“交易”）</a:t>
                      </a:r>
                      <a:br>
                        <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rPr>
                      </a:br>
                      <a:r>
                        <a:rPr lang="en-CA"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 </a:t>
                      </a:r>
                      <a:r>
                        <a:rPr lang="en-CA" sz="13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侧重于特定证据形式的</a:t>
                      </a:r>
                      <a:endParaRPr lang="en-CA" sz="13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920036">
                <a:tc>
                  <a:txBody>
                    <a:bodyPr/>
                    <a:lstStyle/>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数据分析</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建模</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评价</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行为</a:t>
                      </a:r>
                      <a:r>
                        <a:rPr lang="en-US" altLang="zh-CN"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a:t>
                      </a:r>
                      <a:r>
                        <a:rPr lang="zh-CN" altLang="en-US"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实施研究</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定性见解</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证据综合</a:t>
                      </a:r>
                      <a:r>
                        <a:rPr lang="zh-CN" altLang="en-US"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（本土化）</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技术评估</a:t>
                      </a:r>
                      <a:r>
                        <a:rPr lang="en-US" altLang="zh-CN"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a:t>
                      </a:r>
                      <a:r>
                        <a:rPr lang="zh-CN" altLang="en-US"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成本效果分析</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指南</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705852">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 </a:t>
                      </a:r>
                      <a:r>
                        <a:rPr lang="en-CA" sz="13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侧重于特定领域的</a:t>
                      </a:r>
                      <a:r>
                        <a:rPr lang="zh-CN" altLang="en-US" sz="1300" b="0" dirty="0">
                          <a:solidFill>
                            <a:srgbClr val="254776"/>
                          </a:solidFill>
                          <a:latin typeface="SimSun" panose="02010600030101010101" pitchFamily="2" charset="-122"/>
                          <a:ea typeface="SimSun" panose="02010600030101010101" pitchFamily="2" charset="-122"/>
                          <a:cs typeface="Garamond" panose="02020404030301010803" pitchFamily="18" charset="0"/>
                        </a:rPr>
                        <a:t>（并提供多种证据形式）</a:t>
                      </a:r>
                      <a:endParaRPr lang="en-CA" sz="13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气候行动</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教育</a:t>
                      </a:r>
                      <a:r>
                        <a:rPr lang="zh-CN" altLang="en-US"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、卫生、公共安全和社会服务等</a:t>
                      </a:r>
                      <a:endParaRPr lang="en-CA" altLang="zh-CN"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err="1">
                          <a:solidFill>
                            <a:srgbClr val="254776"/>
                          </a:solidFill>
                          <a:latin typeface="SimSun" panose="02010600030101010101" pitchFamily="2" charset="-122"/>
                          <a:ea typeface="SimSun" panose="02010600030101010101" pitchFamily="2" charset="-122"/>
                          <a:cs typeface="Garamond" panose="02020404030301010803" pitchFamily="18" charset="0"/>
                        </a:rPr>
                        <a:t>国际发展</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15" name="Group 14">
            <a:extLst>
              <a:ext uri="{FF2B5EF4-FFF2-40B4-BE49-F238E27FC236}">
                <a16:creationId xmlns:a16="http://schemas.microsoft.com/office/drawing/2014/main" id="{D52671DC-89B0-0678-7EE1-2DD8FB37F665}"/>
              </a:ext>
            </a:extLst>
          </p:cNvPr>
          <p:cNvGrpSpPr/>
          <p:nvPr/>
        </p:nvGrpSpPr>
        <p:grpSpPr>
          <a:xfrm rot="16200000" flipH="1">
            <a:off x="7611304" y="5381601"/>
            <a:ext cx="173233" cy="145420"/>
            <a:chOff x="5830099" y="0"/>
            <a:chExt cx="64895" cy="288001"/>
          </a:xfrm>
        </p:grpSpPr>
        <p:cxnSp>
          <p:nvCxnSpPr>
            <p:cNvPr id="18" name="Straight Arrow Connector 17">
              <a:extLst>
                <a:ext uri="{FF2B5EF4-FFF2-40B4-BE49-F238E27FC236}">
                  <a16:creationId xmlns:a16="http://schemas.microsoft.com/office/drawing/2014/main" id="{3E480E88-949E-D20E-5825-F5B10833145F}"/>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77338A2-D128-5FB4-DEFB-B7941A76FC58}"/>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20" name="Straight Arrow Connector 19">
            <a:extLst>
              <a:ext uri="{FF2B5EF4-FFF2-40B4-BE49-F238E27FC236}">
                <a16:creationId xmlns:a16="http://schemas.microsoft.com/office/drawing/2014/main" id="{6CB53B1D-4DE4-C36E-D23F-0DFB9708422C}"/>
              </a:ext>
            </a:extLst>
          </p:cNvPr>
          <p:cNvCxnSpPr>
            <a:cxnSpLocks/>
          </p:cNvCxnSpPr>
          <p:nvPr/>
        </p:nvCxnSpPr>
        <p:spPr>
          <a:xfrm flipV="1">
            <a:off x="6340379" y="3068390"/>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EE4630D-9A4D-5163-7A8E-379F8D17BFA5}"/>
              </a:ext>
            </a:extLst>
          </p:cNvPr>
          <p:cNvCxnSpPr>
            <a:cxnSpLocks/>
          </p:cNvCxnSpPr>
          <p:nvPr/>
        </p:nvCxnSpPr>
        <p:spPr>
          <a:xfrm>
            <a:off x="5401030" y="3083548"/>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79816A5C-E50D-3CB4-812B-765DEE25742C}"/>
              </a:ext>
            </a:extLst>
          </p:cNvPr>
          <p:cNvGrpSpPr/>
          <p:nvPr/>
        </p:nvGrpSpPr>
        <p:grpSpPr>
          <a:xfrm rot="10800000" flipH="1">
            <a:off x="5769520" y="2109574"/>
            <a:ext cx="188921" cy="288000"/>
            <a:chOff x="5706073" y="0"/>
            <a:chExt cx="188921" cy="288000"/>
          </a:xfrm>
        </p:grpSpPr>
        <p:cxnSp>
          <p:nvCxnSpPr>
            <p:cNvPr id="23" name="Straight Arrow Connector 22">
              <a:extLst>
                <a:ext uri="{FF2B5EF4-FFF2-40B4-BE49-F238E27FC236}">
                  <a16:creationId xmlns:a16="http://schemas.microsoft.com/office/drawing/2014/main" id="{9FE2C71A-F027-26C7-E0A6-A39335554D51}"/>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7B4C9AA-3587-1C63-6536-726F57AC5ABD}"/>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25" name="Rounded Rectangle 24">
            <a:extLst>
              <a:ext uri="{FF2B5EF4-FFF2-40B4-BE49-F238E27FC236}">
                <a16:creationId xmlns:a16="http://schemas.microsoft.com/office/drawing/2014/main" id="{322C5ABD-6B22-919F-5681-47F748B3B6F3}"/>
              </a:ext>
            </a:extLst>
          </p:cNvPr>
          <p:cNvSpPr/>
          <p:nvPr/>
        </p:nvSpPr>
        <p:spPr>
          <a:xfrm>
            <a:off x="7778996" y="4832967"/>
            <a:ext cx="1658304" cy="907465"/>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SimSun" panose="02010600030101010101" pitchFamily="2" charset="-122"/>
              <a:ea typeface="SimSun" panose="02010600030101010101" pitchFamily="2" charset="-122"/>
            </a:endParaRPr>
          </a:p>
        </p:txBody>
      </p:sp>
      <p:graphicFrame>
        <p:nvGraphicFramePr>
          <p:cNvPr id="26" name="Table 25">
            <a:extLst>
              <a:ext uri="{FF2B5EF4-FFF2-40B4-BE49-F238E27FC236}">
                <a16:creationId xmlns:a16="http://schemas.microsoft.com/office/drawing/2014/main" id="{48E1D46D-8516-A438-FBC8-7EB9A5136B32}"/>
              </a:ext>
            </a:extLst>
          </p:cNvPr>
          <p:cNvGraphicFramePr>
            <a:graphicFrameLocks noGrp="1"/>
          </p:cNvGraphicFramePr>
          <p:nvPr/>
        </p:nvGraphicFramePr>
        <p:xfrm>
          <a:off x="7971872" y="4891107"/>
          <a:ext cx="1465427" cy="1068638"/>
        </p:xfrm>
        <a:graphic>
          <a:graphicData uri="http://schemas.openxmlformats.org/drawingml/2006/table">
            <a:tbl>
              <a:tblPr firstRow="1" firstCol="1" bandRow="1"/>
              <a:tblGrid>
                <a:gridCol w="1465427">
                  <a:extLst>
                    <a:ext uri="{9D8B030D-6E8A-4147-A177-3AD203B41FA5}">
                      <a16:colId xmlns:a16="http://schemas.microsoft.com/office/drawing/2014/main" val="2063349985"/>
                    </a:ext>
                  </a:extLst>
                </a:gridCol>
              </a:tblGrid>
              <a:tr h="1068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SimSun" panose="02010600030101010101" pitchFamily="2" charset="-122"/>
                        <a:ea typeface="SimSun" panose="02010600030101010101" pitchFamily="2" charset="-122"/>
                        <a:cs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300" b="1" dirty="0" err="1">
                          <a:solidFill>
                            <a:srgbClr val="254776"/>
                          </a:solidFill>
                          <a:latin typeface="SimSun" panose="02010600030101010101" pitchFamily="2" charset="-122"/>
                          <a:ea typeface="SimSun" panose="02010600030101010101" pitchFamily="2" charset="-122"/>
                          <a:cs typeface="Garamond" panose="02020404030301010803" pitchFamily="18" charset="0"/>
                        </a:rPr>
                        <a:t>全球证据架构</a:t>
                      </a:r>
                      <a:endParaRPr lang="en-CA" sz="1300" b="1" dirty="0">
                        <a:solidFill>
                          <a:srgbClr val="254776"/>
                        </a:solidFill>
                        <a:latin typeface="SimSun" panose="02010600030101010101" pitchFamily="2" charset="-122"/>
                        <a:ea typeface="SimSun" panose="02010600030101010101" pitchFamily="2" charset="-122"/>
                        <a:cs typeface="Garamond" panose="02020404030301010803" pitchFamily="18" charset="0"/>
                      </a:endParaRP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100" b="0" dirty="0">
                          <a:solidFill>
                            <a:srgbClr val="254776"/>
                          </a:solidFill>
                          <a:latin typeface="SimSun" panose="02010600030101010101" pitchFamily="2" charset="-122"/>
                          <a:ea typeface="SimSun" panose="02010600030101010101" pitchFamily="2" charset="-122"/>
                          <a:cs typeface="Garamond" panose="02020404030301010803" pitchFamily="18" charset="0"/>
                        </a:rPr>
                        <a:t>动态证据综合</a:t>
                      </a:r>
                      <a:endParaRPr lang="en-CA" sz="1100" b="0" dirty="0">
                        <a:solidFill>
                          <a:srgbClr val="254776"/>
                        </a:solidFill>
                        <a:latin typeface="SimSun" panose="02010600030101010101" pitchFamily="2" charset="-122"/>
                        <a:ea typeface="SimSun" panose="02010600030101010101" pitchFamily="2" charset="-122"/>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27" name="Group 26">
            <a:extLst>
              <a:ext uri="{FF2B5EF4-FFF2-40B4-BE49-F238E27FC236}">
                <a16:creationId xmlns:a16="http://schemas.microsoft.com/office/drawing/2014/main" id="{DA781768-388B-C83E-0905-F63F6D2DD30F}"/>
              </a:ext>
            </a:extLst>
          </p:cNvPr>
          <p:cNvGrpSpPr/>
          <p:nvPr/>
        </p:nvGrpSpPr>
        <p:grpSpPr>
          <a:xfrm rot="10800000" flipH="1">
            <a:off x="5760534" y="4159784"/>
            <a:ext cx="188921" cy="288000"/>
            <a:chOff x="5706073" y="0"/>
            <a:chExt cx="188921" cy="288000"/>
          </a:xfrm>
        </p:grpSpPr>
        <p:cxnSp>
          <p:nvCxnSpPr>
            <p:cNvPr id="28" name="Straight Arrow Connector 27">
              <a:extLst>
                <a:ext uri="{FF2B5EF4-FFF2-40B4-BE49-F238E27FC236}">
                  <a16:creationId xmlns:a16="http://schemas.microsoft.com/office/drawing/2014/main" id="{72BEA875-64D7-BD69-5829-4B15224C022B}"/>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AEDC882-1F17-C0B2-16B0-8F60F6E20DF6}"/>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2136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EE1EC868-7126-878C-C76B-592D410FF7EC}"/>
              </a:ext>
            </a:extLst>
          </p:cNvPr>
          <p:cNvSpPr>
            <a:spLocks noGrp="1"/>
          </p:cNvSpPr>
          <p:nvPr>
            <p:ph type="title"/>
          </p:nvPr>
        </p:nvSpPr>
        <p:spPr/>
        <p:txBody>
          <a:bodyPr>
            <a:noAutofit/>
          </a:bodyPr>
          <a:lstStyle/>
          <a:p>
            <a:pPr defTabSz="914400" hangingPunct="0">
              <a:spcBef>
                <a:spcPts val="0"/>
              </a:spcBef>
              <a:defRPr/>
            </a:pPr>
            <a:r>
              <a:rPr lang="en-CA" dirty="0" err="1">
                <a:latin typeface="Arial" panose="020B0704020202020204" pitchFamily="34" charset="0"/>
                <a:sym typeface="Arial"/>
              </a:rPr>
              <a:t>及时</a:t>
            </a:r>
            <a:r>
              <a:rPr lang="zh-CN" altLang="en-US" dirty="0">
                <a:latin typeface="Arial" panose="020B0704020202020204" pitchFamily="34" charset="0"/>
                <a:sym typeface="Arial"/>
              </a:rPr>
              <a:t>、需求驱动和公平敏感的证据产品可能的构成要素</a:t>
            </a:r>
            <a:endParaRPr lang="en-US" dirty="0">
              <a:latin typeface="Arial" panose="020B0704020202020204" pitchFamily="34" charset="0"/>
              <a:sym typeface="Wingdings" panose="05000000000000000000" pitchFamily="2" charset="2"/>
            </a:endParaRPr>
          </a:p>
        </p:txBody>
      </p:sp>
      <p:sp>
        <p:nvSpPr>
          <p:cNvPr id="2" name="Slide Number Placeholder 4">
            <a:extLst>
              <a:ext uri="{FF2B5EF4-FFF2-40B4-BE49-F238E27FC236}">
                <a16:creationId xmlns:a16="http://schemas.microsoft.com/office/drawing/2014/main" id="{59513596-572B-8D76-71E6-852FE45C6E51}"/>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latin typeface="SimSun" panose="02010600030101010101" pitchFamily="2" charset="-122"/>
                <a:ea typeface="SimSun" panose="02010600030101010101" pitchFamily="2" charset="-122"/>
              </a:rPr>
              <a:pPr/>
              <a:t>3</a:t>
            </a:fld>
            <a:endParaRPr lang="en-US" dirty="0">
              <a:latin typeface="SimSun" panose="02010600030101010101" pitchFamily="2" charset="-122"/>
              <a:ea typeface="SimSun" panose="02010600030101010101" pitchFamily="2" charset="-122"/>
            </a:endParaRPr>
          </a:p>
        </p:txBody>
      </p:sp>
      <p:pic>
        <p:nvPicPr>
          <p:cNvPr id="5" name="Picture 4" descr="A logo for a company&#10;&#10;Description automatically generated">
            <a:extLst>
              <a:ext uri="{FF2B5EF4-FFF2-40B4-BE49-F238E27FC236}">
                <a16:creationId xmlns:a16="http://schemas.microsoft.com/office/drawing/2014/main" id="{B2AA65FC-42EA-01F2-2F34-9BDDAED43491}"/>
              </a:ext>
            </a:extLst>
          </p:cNvPr>
          <p:cNvPicPr>
            <a:picLocks noChangeAspect="1"/>
          </p:cNvPicPr>
          <p:nvPr/>
        </p:nvPicPr>
        <p:blipFill>
          <a:blip r:embed="rId3"/>
          <a:stretch>
            <a:fillRect/>
          </a:stretch>
        </p:blipFill>
        <p:spPr>
          <a:xfrm>
            <a:off x="10086204" y="6173083"/>
            <a:ext cx="2070100" cy="635000"/>
          </a:xfrm>
          <a:prstGeom prst="rect">
            <a:avLst/>
          </a:prstGeom>
        </p:spPr>
      </p:pic>
      <p:grpSp>
        <p:nvGrpSpPr>
          <p:cNvPr id="3" name="Group 2">
            <a:extLst>
              <a:ext uri="{FF2B5EF4-FFF2-40B4-BE49-F238E27FC236}">
                <a16:creationId xmlns:a16="http://schemas.microsoft.com/office/drawing/2014/main" id="{7EAF64E7-90CF-CCEF-2B46-03BF386E91F6}"/>
              </a:ext>
            </a:extLst>
          </p:cNvPr>
          <p:cNvGrpSpPr/>
          <p:nvPr/>
        </p:nvGrpSpPr>
        <p:grpSpPr>
          <a:xfrm rot="10800000">
            <a:off x="4778573" y="5058742"/>
            <a:ext cx="1716048" cy="319995"/>
            <a:chOff x="101017" y="2582243"/>
            <a:chExt cx="1716048" cy="319995"/>
          </a:xfrm>
        </p:grpSpPr>
        <p:pic>
          <p:nvPicPr>
            <p:cNvPr id="7" name="Picture 6">
              <a:extLst>
                <a:ext uri="{FF2B5EF4-FFF2-40B4-BE49-F238E27FC236}">
                  <a16:creationId xmlns:a16="http://schemas.microsoft.com/office/drawing/2014/main" id="{E1F30647-6745-B9DC-25CA-CD6B7BE881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11" name="Picture 10">
              <a:extLst>
                <a:ext uri="{FF2B5EF4-FFF2-40B4-BE49-F238E27FC236}">
                  <a16:creationId xmlns:a16="http://schemas.microsoft.com/office/drawing/2014/main" id="{8D92696B-9AC7-BB45-BB1C-EC4EBBC527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pSp>
        <p:nvGrpSpPr>
          <p:cNvPr id="12" name="Group 11">
            <a:extLst>
              <a:ext uri="{FF2B5EF4-FFF2-40B4-BE49-F238E27FC236}">
                <a16:creationId xmlns:a16="http://schemas.microsoft.com/office/drawing/2014/main" id="{B3847954-58CD-5FA5-C850-74E21A31E1B9}"/>
              </a:ext>
            </a:extLst>
          </p:cNvPr>
          <p:cNvGrpSpPr/>
          <p:nvPr/>
        </p:nvGrpSpPr>
        <p:grpSpPr>
          <a:xfrm rot="10800000">
            <a:off x="4808062" y="2559753"/>
            <a:ext cx="1716048" cy="319995"/>
            <a:chOff x="101017" y="2582243"/>
            <a:chExt cx="1716048" cy="319995"/>
          </a:xfrm>
        </p:grpSpPr>
        <p:pic>
          <p:nvPicPr>
            <p:cNvPr id="13" name="Picture 12">
              <a:extLst>
                <a:ext uri="{FF2B5EF4-FFF2-40B4-BE49-F238E27FC236}">
                  <a16:creationId xmlns:a16="http://schemas.microsoft.com/office/drawing/2014/main" id="{7485ADC6-0059-E922-828F-06FEF5DC0B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14" name="Picture 13">
              <a:extLst>
                <a:ext uri="{FF2B5EF4-FFF2-40B4-BE49-F238E27FC236}">
                  <a16:creationId xmlns:a16="http://schemas.microsoft.com/office/drawing/2014/main" id="{16792890-3C29-101B-C300-0111AAD216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16" name="Table 15">
            <a:extLst>
              <a:ext uri="{FF2B5EF4-FFF2-40B4-BE49-F238E27FC236}">
                <a16:creationId xmlns:a16="http://schemas.microsoft.com/office/drawing/2014/main" id="{78A125E2-3A32-F8D0-DA4B-BB8DC5E8C204}"/>
              </a:ext>
            </a:extLst>
          </p:cNvPr>
          <p:cNvGraphicFramePr>
            <a:graphicFrameLocks noGrp="1"/>
          </p:cNvGraphicFramePr>
          <p:nvPr/>
        </p:nvGraphicFramePr>
        <p:xfrm>
          <a:off x="524868" y="4601817"/>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数据分析</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10612"/>
                  </a:ext>
                </a:extLst>
              </a:tr>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评价</a:t>
                      </a:r>
                      <a:endParaRPr lang="en-CA" sz="700" b="0" dirty="0">
                        <a:solidFill>
                          <a:srgbClr val="254776"/>
                        </a:solidFill>
                        <a:effectLst/>
                        <a:latin typeface="SimSun" panose="02010600030101010101" pitchFamily="2" charset="-122"/>
                        <a:ea typeface="SimSun" panose="02010600030101010101" pitchFamily="2" charset="-122"/>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531840"/>
                  </a:ext>
                </a:extLst>
              </a:tr>
              <a:tr h="373385">
                <a:tc>
                  <a:txBody>
                    <a:bodyPr/>
                    <a:lstStyle/>
                    <a:p>
                      <a:endParaRPr lang="en-US" sz="160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定性见解</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959641"/>
                  </a:ext>
                </a:extLst>
              </a:tr>
            </a:tbl>
          </a:graphicData>
        </a:graphic>
      </p:graphicFrame>
      <p:graphicFrame>
        <p:nvGraphicFramePr>
          <p:cNvPr id="17" name="Table 16">
            <a:extLst>
              <a:ext uri="{FF2B5EF4-FFF2-40B4-BE49-F238E27FC236}">
                <a16:creationId xmlns:a16="http://schemas.microsoft.com/office/drawing/2014/main" id="{A135EB4C-E767-0128-6B8D-557B29E916C7}"/>
              </a:ext>
            </a:extLst>
          </p:cNvPr>
          <p:cNvGraphicFramePr>
            <a:graphicFrameLocks noGrp="1"/>
          </p:cNvGraphicFramePr>
          <p:nvPr/>
        </p:nvGraphicFramePr>
        <p:xfrm>
          <a:off x="4842864" y="2414866"/>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1026761990"/>
                    </a:ext>
                  </a:extLst>
                </a:gridCol>
                <a:gridCol w="1815836">
                  <a:extLst>
                    <a:ext uri="{9D8B030D-6E8A-4147-A177-3AD203B41FA5}">
                      <a16:colId xmlns:a16="http://schemas.microsoft.com/office/drawing/2014/main" val="2835784650"/>
                    </a:ext>
                  </a:extLst>
                </a:gridCol>
              </a:tblGrid>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建模</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评价</a:t>
                      </a:r>
                      <a:endParaRPr lang="en-CA" sz="700" b="0" dirty="0">
                        <a:solidFill>
                          <a:srgbClr val="254776"/>
                        </a:solidFill>
                        <a:effectLst/>
                        <a:latin typeface="SimSun" panose="02010600030101010101" pitchFamily="2" charset="-122"/>
                        <a:ea typeface="SimSun" panose="02010600030101010101" pitchFamily="2" charset="-122"/>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定性见解</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en-US" sz="160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254776"/>
                          </a:solidFill>
                          <a:effectLst/>
                          <a:uLnTx/>
                          <a:uFillTx/>
                          <a:latin typeface="SimSun" panose="02010600030101010101" pitchFamily="2" charset="-122"/>
                          <a:ea typeface="SimSun" panose="02010600030101010101" pitchFamily="2" charset="-122"/>
                          <a:cs typeface="Arial" panose="020B0604020202020204" pitchFamily="34" charset="0"/>
                        </a:rPr>
                        <a:t>   </a:t>
                      </a:r>
                      <a:r>
                        <a:rPr kumimoji="0" lang="en-CA" sz="1050" b="0" i="0" u="none" strike="noStrike" kern="1200" cap="none" spc="0" normalizeH="0" baseline="0" noProof="0" dirty="0" err="1">
                          <a:ln>
                            <a:noFill/>
                          </a:ln>
                          <a:solidFill>
                            <a:srgbClr val="254776"/>
                          </a:solidFill>
                          <a:effectLst/>
                          <a:uLnTx/>
                          <a:uFillTx/>
                          <a:latin typeface="SimSun" panose="02010600030101010101" pitchFamily="2" charset="-122"/>
                          <a:ea typeface="SimSun" panose="02010600030101010101" pitchFamily="2" charset="-122"/>
                          <a:cs typeface="Arial" panose="020B0604020202020204" pitchFamily="34" charset="0"/>
                        </a:rPr>
                        <a:t>指南</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254776"/>
                          </a:solidFill>
                          <a:effectLst/>
                          <a:uLnTx/>
                          <a:uFillTx/>
                          <a:latin typeface="SimSun" panose="02010600030101010101" pitchFamily="2" charset="-122"/>
                          <a:ea typeface="SimSun" panose="02010600030101010101" pitchFamily="2" charset="-122"/>
                          <a:cs typeface="Arial" panose="020B0604020202020204" pitchFamily="34" charset="0"/>
                        </a:rPr>
                        <a:t>   </a:t>
                      </a:r>
                      <a:r>
                        <a:rPr kumimoji="0" lang="en-CA" sz="1050" b="0" i="0" u="none" strike="noStrike" kern="1200" cap="none" spc="0" normalizeH="0" baseline="0" noProof="0" dirty="0" err="1">
                          <a:ln>
                            <a:noFill/>
                          </a:ln>
                          <a:solidFill>
                            <a:srgbClr val="254776"/>
                          </a:solidFill>
                          <a:effectLst/>
                          <a:uLnTx/>
                          <a:uFillTx/>
                          <a:latin typeface="SimSun" panose="02010600030101010101" pitchFamily="2" charset="-122"/>
                          <a:ea typeface="SimSun" panose="02010600030101010101" pitchFamily="2" charset="-122"/>
                          <a:cs typeface="Arial" panose="020B0604020202020204" pitchFamily="34" charset="0"/>
                        </a:rPr>
                        <a:t>技术评估</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22" name="Table 21">
            <a:extLst>
              <a:ext uri="{FF2B5EF4-FFF2-40B4-BE49-F238E27FC236}">
                <a16:creationId xmlns:a16="http://schemas.microsoft.com/office/drawing/2014/main" id="{0619B082-F4A8-FCEF-CFF3-B64C4C2A8A8B}"/>
              </a:ext>
            </a:extLst>
          </p:cNvPr>
          <p:cNvGraphicFramePr>
            <a:graphicFrameLocks noGrp="1"/>
          </p:cNvGraphicFramePr>
          <p:nvPr/>
        </p:nvGraphicFramePr>
        <p:xfrm>
          <a:off x="4651815" y="4915937"/>
          <a:ext cx="2280606" cy="1120155"/>
        </p:xfrm>
        <a:graphic>
          <a:graphicData uri="http://schemas.openxmlformats.org/drawingml/2006/table">
            <a:tbl>
              <a:tblPr firstRow="1" firstCol="1" bandRow="1"/>
              <a:tblGrid>
                <a:gridCol w="386737">
                  <a:extLst>
                    <a:ext uri="{9D8B030D-6E8A-4147-A177-3AD203B41FA5}">
                      <a16:colId xmlns:a16="http://schemas.microsoft.com/office/drawing/2014/main" val="1026761990"/>
                    </a:ext>
                  </a:extLst>
                </a:gridCol>
                <a:gridCol w="1893869">
                  <a:extLst>
                    <a:ext uri="{9D8B030D-6E8A-4147-A177-3AD203B41FA5}">
                      <a16:colId xmlns:a16="http://schemas.microsoft.com/office/drawing/2014/main" val="2835784650"/>
                    </a:ext>
                  </a:extLst>
                </a:gridCol>
              </a:tblGrid>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行为</a:t>
                      </a:r>
                      <a:r>
                        <a:rPr lang="en-US" altLang="zh-CN"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a:t>
                      </a:r>
                      <a:r>
                        <a:rPr lang="zh-CN" altLang="en-US"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实施研究</a:t>
                      </a:r>
                      <a:endParaRPr lang="en-CA" sz="9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定性见解</a:t>
                      </a:r>
                      <a:endParaRPr lang="en-CA" sz="700" b="0" dirty="0">
                        <a:solidFill>
                          <a:srgbClr val="254776"/>
                        </a:solidFill>
                        <a:effectLst/>
                        <a:latin typeface="SimSun" panose="02010600030101010101" pitchFamily="2" charset="-122"/>
                        <a:ea typeface="SimSun" panose="02010600030101010101" pitchFamily="2" charset="-122"/>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9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24" name="Table 23">
            <a:extLst>
              <a:ext uri="{FF2B5EF4-FFF2-40B4-BE49-F238E27FC236}">
                <a16:creationId xmlns:a16="http://schemas.microsoft.com/office/drawing/2014/main" id="{44ED7DE0-0AE5-AE26-AA52-F9DE45948FE5}"/>
              </a:ext>
            </a:extLst>
          </p:cNvPr>
          <p:cNvGraphicFramePr>
            <a:graphicFrameLocks noGrp="1"/>
          </p:cNvGraphicFramePr>
          <p:nvPr/>
        </p:nvGraphicFramePr>
        <p:xfrm>
          <a:off x="504926" y="2458525"/>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数据分析</a:t>
                      </a:r>
                      <a:endParaRPr lang="en-CA" sz="700" b="0" dirty="0">
                        <a:solidFill>
                          <a:schemeClr val="tx1"/>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10612"/>
                  </a:ext>
                </a:extLst>
              </a:tr>
              <a:tr h="373385">
                <a:tc>
                  <a:txBody>
                    <a:bodyPr/>
                    <a:lstStyle/>
                    <a:p>
                      <a:endParaRPr lang="en-US" sz="1600" dirty="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建模</a:t>
                      </a:r>
                      <a:endParaRPr lang="en-CA" sz="700" b="0" dirty="0">
                        <a:solidFill>
                          <a:srgbClr val="254776"/>
                        </a:solidFill>
                        <a:effectLst/>
                        <a:latin typeface="SimSun" panose="02010600030101010101" pitchFamily="2" charset="-122"/>
                        <a:ea typeface="SimSun" panose="02010600030101010101" pitchFamily="2" charset="-122"/>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531840"/>
                  </a:ext>
                </a:extLst>
              </a:tr>
              <a:tr h="373385">
                <a:tc>
                  <a:txBody>
                    <a:bodyPr/>
                    <a:lstStyle/>
                    <a:p>
                      <a:endParaRPr lang="en-US" sz="1600">
                        <a:latin typeface="SimSun" panose="02010600030101010101" pitchFamily="2" charset="-122"/>
                        <a:ea typeface="SimSun" panose="02010600030101010101" pitchFamily="2" charset="-122"/>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SimSun" panose="02010600030101010101" pitchFamily="2" charset="-122"/>
                          <a:ea typeface="SimSun" panose="02010600030101010101" pitchFamily="2" charset="-122"/>
                          <a:cs typeface="Arial" panose="020B0604020202020204" pitchFamily="34" charset="0"/>
                        </a:rPr>
                        <a:t>   </a:t>
                      </a:r>
                      <a:r>
                        <a:rPr lang="en-CA" sz="1050" b="0" dirty="0" err="1">
                          <a:solidFill>
                            <a:srgbClr val="254776"/>
                          </a:solidFill>
                          <a:effectLst/>
                          <a:latin typeface="SimSun" panose="02010600030101010101" pitchFamily="2" charset="-122"/>
                          <a:ea typeface="SimSun" panose="02010600030101010101" pitchFamily="2" charset="-122"/>
                          <a:cs typeface="Arial" panose="020B0604020202020204" pitchFamily="34" charset="0"/>
                        </a:rPr>
                        <a:t>定性见解</a:t>
                      </a:r>
                      <a:endParaRPr lang="en-CA" sz="700" b="0" dirty="0">
                        <a:solidFill>
                          <a:srgbClr val="254776"/>
                        </a:solidFill>
                        <a:effectLst/>
                        <a:latin typeface="SimSun" panose="02010600030101010101" pitchFamily="2" charset="-122"/>
                        <a:ea typeface="SimSun" panose="02010600030101010101" pitchFamily="2" charset="-122"/>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959641"/>
                  </a:ext>
                </a:extLst>
              </a:tr>
            </a:tbl>
          </a:graphicData>
        </a:graphic>
      </p:graphicFrame>
      <p:cxnSp>
        <p:nvCxnSpPr>
          <p:cNvPr id="25" name="Straight Connector 24">
            <a:extLst>
              <a:ext uri="{FF2B5EF4-FFF2-40B4-BE49-F238E27FC236}">
                <a16:creationId xmlns:a16="http://schemas.microsoft.com/office/drawing/2014/main" id="{9D17FE87-7214-2EC9-FD46-8301EBEB9267}"/>
              </a:ext>
            </a:extLst>
          </p:cNvPr>
          <p:cNvCxnSpPr>
            <a:cxnSpLocks/>
          </p:cNvCxnSpPr>
          <p:nvPr/>
        </p:nvCxnSpPr>
        <p:spPr>
          <a:xfrm flipH="1">
            <a:off x="7036656" y="1247869"/>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01FB669C-204C-4C09-5178-8FA720003B01}"/>
              </a:ext>
            </a:extLst>
          </p:cNvPr>
          <p:cNvSpPr txBox="1"/>
          <p:nvPr/>
        </p:nvSpPr>
        <p:spPr>
          <a:xfrm>
            <a:off x="-418789" y="2089241"/>
            <a:ext cx="2044391"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理解问题及原因</a:t>
            </a:r>
            <a:endParaRPr kumimoji="0" lang="en-CA" sz="12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A1211CE5-F114-DA5B-AF73-B60346D64394}"/>
              </a:ext>
            </a:extLst>
          </p:cNvPr>
          <p:cNvSpPr txBox="1"/>
          <p:nvPr/>
        </p:nvSpPr>
        <p:spPr>
          <a:xfrm>
            <a:off x="4636742" y="2088633"/>
            <a:ext cx="183262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选择解决问题的方案</a:t>
            </a:r>
            <a:endParaRPr kumimoji="0" lang="en-CA" sz="12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3" name="TextBox 32">
            <a:extLst>
              <a:ext uri="{FF2B5EF4-FFF2-40B4-BE49-F238E27FC236}">
                <a16:creationId xmlns:a16="http://schemas.microsoft.com/office/drawing/2014/main" id="{DE2462BA-9870-DF3B-EE56-204C312D8E26}"/>
              </a:ext>
            </a:extLst>
          </p:cNvPr>
          <p:cNvSpPr txBox="1"/>
          <p:nvPr/>
        </p:nvSpPr>
        <p:spPr>
          <a:xfrm>
            <a:off x="4636742" y="4431305"/>
            <a:ext cx="209968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确认实施考虑的因素</a:t>
            </a:r>
            <a:endParaRPr kumimoji="0" lang="en-CA" sz="12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37702DF7-9BBD-9FC2-49E4-4407505538B4}"/>
              </a:ext>
            </a:extLst>
          </p:cNvPr>
          <p:cNvSpPr txBox="1"/>
          <p:nvPr/>
        </p:nvSpPr>
        <p:spPr>
          <a:xfrm>
            <a:off x="-179393" y="4241319"/>
            <a:ext cx="21895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监测实施和评估的效果</a:t>
            </a:r>
            <a:endParaRPr kumimoji="0" lang="en-CA" sz="12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5" name="TextBox 34">
            <a:extLst>
              <a:ext uri="{FF2B5EF4-FFF2-40B4-BE49-F238E27FC236}">
                <a16:creationId xmlns:a16="http://schemas.microsoft.com/office/drawing/2014/main" id="{4E8F6ECB-7F43-B09A-F37B-A9ED7B5694D1}"/>
              </a:ext>
            </a:extLst>
          </p:cNvPr>
          <p:cNvSpPr txBox="1"/>
          <p:nvPr/>
        </p:nvSpPr>
        <p:spPr>
          <a:xfrm>
            <a:off x="10032296" y="3127827"/>
            <a:ext cx="215970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kumimoji="0" lang="en-CA" sz="10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范围审查</a:t>
            </a:r>
            <a:br>
              <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br>
            <a:r>
              <a:rPr lang="zh-CN" altLang="en-US" sz="1000" dirty="0">
                <a:latin typeface="SimSun" panose="02010600030101010101" pitchFamily="2" charset="-122"/>
                <a:ea typeface="SimSun" panose="02010600030101010101" pitchFamily="2" charset="-122"/>
                <a:cs typeface="Arial" panose="020B0604020202020204" pitchFamily="34" charset="0"/>
              </a:rPr>
              <a:t>（基于国家和全球层面完成的前瞻性工作）</a:t>
            </a:r>
            <a:endPar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930CF2E3-3BE1-3AA2-6D35-5CF1F57E2612}"/>
              </a:ext>
            </a:extLst>
          </p:cNvPr>
          <p:cNvSpPr txBox="1"/>
          <p:nvPr/>
        </p:nvSpPr>
        <p:spPr>
          <a:xfrm>
            <a:off x="10032296" y="3917872"/>
            <a:ext cx="214566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关键知情者访谈总结</a:t>
            </a:r>
            <a:r>
              <a:rPr kumimoji="0" lang="zh-CN" altLang="en-US"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（借助丰富的经验）</a:t>
            </a:r>
            <a:r>
              <a:rPr kumimoji="0" lang="en-CA" sz="10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和民意调查</a:t>
            </a:r>
            <a:r>
              <a:rPr kumimoji="0" lang="en-CA" sz="10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 </a:t>
            </a:r>
            <a:r>
              <a:rPr lang="zh-CN" altLang="en-US" sz="1000" dirty="0">
                <a:latin typeface="SimSun" panose="02010600030101010101" pitchFamily="2" charset="-122"/>
                <a:ea typeface="SimSun" panose="02010600030101010101" pitchFamily="2" charset="-122"/>
                <a:cs typeface="Arial" panose="020B0604020202020204" pitchFamily="34" charset="0"/>
              </a:rPr>
              <a:t>（收集意见）</a:t>
            </a:r>
            <a:endPar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7" name="TextBox 36">
            <a:extLst>
              <a:ext uri="{FF2B5EF4-FFF2-40B4-BE49-F238E27FC236}">
                <a16:creationId xmlns:a16="http://schemas.microsoft.com/office/drawing/2014/main" id="{9C87F162-F0DA-DA8D-0161-35DB69C9B411}"/>
              </a:ext>
            </a:extLst>
          </p:cNvPr>
          <p:cNvSpPr txBox="1"/>
          <p:nvPr/>
        </p:nvSpPr>
        <p:spPr>
          <a:xfrm>
            <a:off x="9960625" y="4688404"/>
            <a:ext cx="225907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协商过程总结</a:t>
            </a:r>
            <a:r>
              <a:rPr kumimoji="0" lang="zh-CN" altLang="en-US"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（让公民和利益相关者参与集体解决问题的过程）</a:t>
            </a:r>
            <a:r>
              <a:rPr kumimoji="0" lang="en-CA" sz="10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和利益相关者参与</a:t>
            </a:r>
            <a:r>
              <a:rPr lang="en-CA" sz="1000" dirty="0" err="1">
                <a:latin typeface="SimSun" panose="02010600030101010101" pitchFamily="2" charset="-122"/>
                <a:ea typeface="SimSun" panose="02010600030101010101" pitchFamily="2" charset="-122"/>
                <a:cs typeface="Arial" panose="020B0604020202020204" pitchFamily="34" charset="0"/>
              </a:rPr>
              <a:t>更普遍</a:t>
            </a:r>
            <a:endPar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9CF6210F-9F62-F0B6-EFA9-0A06450FA417}"/>
              </a:ext>
            </a:extLst>
          </p:cNvPr>
          <p:cNvSpPr txBox="1"/>
          <p:nvPr/>
        </p:nvSpPr>
        <p:spPr>
          <a:xfrm>
            <a:off x="7627967" y="2230350"/>
            <a:ext cx="164064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defTabSz="457189">
              <a:defRPr/>
            </a:pPr>
            <a:r>
              <a:rPr lang="zh-CN" altLang="en-CA" sz="1000" b="1" dirty="0">
                <a:latin typeface="SimSun" panose="02010600030101010101" pitchFamily="2" charset="-122"/>
                <a:ea typeface="SimSun" panose="02010600030101010101" pitchFamily="2" charset="-122"/>
              </a:rPr>
              <a:t>证据综合</a:t>
            </a:r>
            <a:r>
              <a:rPr lang="zh-CN" altLang="en-US" sz="1000" b="1" dirty="0">
                <a:latin typeface="SimSun" panose="02010600030101010101" pitchFamily="2" charset="-122"/>
                <a:ea typeface="SimSun" panose="02010600030101010101" pitchFamily="2" charset="-122"/>
              </a:rPr>
              <a:t>，最好是动态的</a:t>
            </a:r>
            <a:br>
              <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rPr>
            </a:br>
            <a:r>
              <a:rPr lang="zh-CN" altLang="en-US" sz="1000" noProof="0" dirty="0">
                <a:latin typeface="SimSun" panose="02010600030101010101" pitchFamily="2" charset="-122"/>
                <a:ea typeface="SimSun" panose="02010600030101010101" pitchFamily="2" charset="-122"/>
              </a:rPr>
              <a:t>（</a:t>
            </a:r>
            <a:r>
              <a:rPr lang="zh-CN" altLang="en-US" sz="1000" dirty="0">
                <a:latin typeface="SimSun" panose="02010600030101010101" pitchFamily="2" charset="-122"/>
                <a:ea typeface="SimSun" panose="02010600030101010101" pitchFamily="2" charset="-122"/>
              </a:rPr>
              <a:t>从世界各地学习到的，包括不同群体和背景差异）</a:t>
            </a:r>
            <a:endPar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endParaRPr>
          </a:p>
        </p:txBody>
      </p:sp>
      <p:sp>
        <p:nvSpPr>
          <p:cNvPr id="39" name="TextBox 38">
            <a:extLst>
              <a:ext uri="{FF2B5EF4-FFF2-40B4-BE49-F238E27FC236}">
                <a16:creationId xmlns:a16="http://schemas.microsoft.com/office/drawing/2014/main" id="{198B5758-EB0E-FBC6-429E-F90B96FEA795}"/>
              </a:ext>
            </a:extLst>
          </p:cNvPr>
          <p:cNvSpPr txBox="1"/>
          <p:nvPr/>
        </p:nvSpPr>
        <p:spPr>
          <a:xfrm>
            <a:off x="9999061" y="2203838"/>
            <a:ext cx="219416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rPr>
              <a:t>辖区审查</a:t>
            </a:r>
            <a:br>
              <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rPr>
            </a:br>
            <a:r>
              <a:rPr kumimoji="0" lang="zh-CN" altLang="en-US"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rPr>
              <a:t>（记录各省、地区和其他国家的政策、做法和经验，并对其进行评估）</a:t>
            </a:r>
            <a:endPar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cxnSp>
        <p:nvCxnSpPr>
          <p:cNvPr id="40" name="Straight Connector 39">
            <a:extLst>
              <a:ext uri="{FF2B5EF4-FFF2-40B4-BE49-F238E27FC236}">
                <a16:creationId xmlns:a16="http://schemas.microsoft.com/office/drawing/2014/main" id="{7C638B85-3682-7CB9-46DE-6DD2546580FE}"/>
              </a:ext>
            </a:extLst>
          </p:cNvPr>
          <p:cNvCxnSpPr>
            <a:cxnSpLocks/>
          </p:cNvCxnSpPr>
          <p:nvPr/>
        </p:nvCxnSpPr>
        <p:spPr>
          <a:xfrm flipH="1">
            <a:off x="9316007" y="1934817"/>
            <a:ext cx="1" cy="429678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8A120FF7-917C-1B17-2A01-A122E46DD40D}"/>
              </a:ext>
            </a:extLst>
          </p:cNvPr>
          <p:cNvSpPr txBox="1"/>
          <p:nvPr/>
        </p:nvSpPr>
        <p:spPr>
          <a:xfrm>
            <a:off x="2000420" y="119594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400" b="1" dirty="0" err="1">
                <a:latin typeface="SimSun" panose="02010600030101010101" pitchFamily="2" charset="-122"/>
                <a:ea typeface="SimSun" panose="02010600030101010101" pitchFamily="2" charset="-122"/>
                <a:cs typeface="Arial" panose="020B0604020202020204" pitchFamily="34" charset="0"/>
              </a:rPr>
              <a:t>国内证据</a:t>
            </a:r>
            <a:endParaRPr kumimoji="0" lang="en-CA" sz="140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42" name="TextBox 41">
            <a:extLst>
              <a:ext uri="{FF2B5EF4-FFF2-40B4-BE49-F238E27FC236}">
                <a16:creationId xmlns:a16="http://schemas.microsoft.com/office/drawing/2014/main" id="{93ED11E2-CCD1-EA22-0ED8-72849F8097F9}"/>
              </a:ext>
            </a:extLst>
          </p:cNvPr>
          <p:cNvSpPr txBox="1"/>
          <p:nvPr/>
        </p:nvSpPr>
        <p:spPr>
          <a:xfrm>
            <a:off x="6912305" y="1240193"/>
            <a:ext cx="183262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CA" sz="1400" b="1" dirty="0" err="1">
                <a:latin typeface="SimSun" panose="02010600030101010101" pitchFamily="2" charset="-122"/>
                <a:ea typeface="SimSun" panose="02010600030101010101" pitchFamily="2" charset="-122"/>
                <a:cs typeface="Arial" panose="020B0604020202020204" pitchFamily="34" charset="0"/>
              </a:rPr>
              <a:t>全球证据</a:t>
            </a:r>
            <a:endParaRPr kumimoji="0" lang="en-CA" sz="14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43" name="TextBox 42">
            <a:extLst>
              <a:ext uri="{FF2B5EF4-FFF2-40B4-BE49-F238E27FC236}">
                <a16:creationId xmlns:a16="http://schemas.microsoft.com/office/drawing/2014/main" id="{C5422F77-845C-9942-ABC4-34D393FA54A7}"/>
              </a:ext>
            </a:extLst>
          </p:cNvPr>
          <p:cNvSpPr txBox="1"/>
          <p:nvPr/>
        </p:nvSpPr>
        <p:spPr>
          <a:xfrm>
            <a:off x="8462201" y="1250420"/>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err="1">
                <a:ln>
                  <a:noFill/>
                </a:ln>
                <a:effectLst/>
                <a:uLnTx/>
                <a:uFillTx/>
                <a:latin typeface="SimSun" panose="02010600030101010101" pitchFamily="2" charset="-122"/>
                <a:ea typeface="SimSun" panose="02010600030101010101" pitchFamily="2" charset="-122"/>
                <a:cs typeface="Arial" panose="020B0604020202020204" pitchFamily="34" charset="0"/>
              </a:rPr>
              <a:t>其他类型信息</a:t>
            </a:r>
            <a:endParaRPr kumimoji="0" lang="en-CA" sz="14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pic>
        <p:nvPicPr>
          <p:cNvPr id="44" name="Picture 43">
            <a:extLst>
              <a:ext uri="{FF2B5EF4-FFF2-40B4-BE49-F238E27FC236}">
                <a16:creationId xmlns:a16="http://schemas.microsoft.com/office/drawing/2014/main" id="{684A8B77-1C8A-B914-5CF7-EB573EB790BF}"/>
              </a:ext>
            </a:extLst>
          </p:cNvPr>
          <p:cNvPicPr>
            <a:picLocks noChangeAspect="1"/>
          </p:cNvPicPr>
          <p:nvPr/>
        </p:nvPicPr>
        <p:blipFill>
          <a:blip r:embed="rId5"/>
          <a:srcRect/>
          <a:stretch/>
        </p:blipFill>
        <p:spPr>
          <a:xfrm>
            <a:off x="1695115" y="2338722"/>
            <a:ext cx="3166807" cy="3254774"/>
          </a:xfrm>
          <a:prstGeom prst="rect">
            <a:avLst/>
          </a:prstGeom>
        </p:spPr>
      </p:pic>
      <p:grpSp>
        <p:nvGrpSpPr>
          <p:cNvPr id="45" name="Group 44">
            <a:extLst>
              <a:ext uri="{FF2B5EF4-FFF2-40B4-BE49-F238E27FC236}">
                <a16:creationId xmlns:a16="http://schemas.microsoft.com/office/drawing/2014/main" id="{CE044F9E-E3CB-2908-1944-9FDE2CF60548}"/>
              </a:ext>
            </a:extLst>
          </p:cNvPr>
          <p:cNvGrpSpPr/>
          <p:nvPr/>
        </p:nvGrpSpPr>
        <p:grpSpPr>
          <a:xfrm>
            <a:off x="512632" y="2474684"/>
            <a:ext cx="330731" cy="1071512"/>
            <a:chOff x="189990" y="2585841"/>
            <a:chExt cx="330731" cy="1071512"/>
          </a:xfrm>
        </p:grpSpPr>
        <p:cxnSp>
          <p:nvCxnSpPr>
            <p:cNvPr id="46" name="Straight Connector 45">
              <a:extLst>
                <a:ext uri="{FF2B5EF4-FFF2-40B4-BE49-F238E27FC236}">
                  <a16:creationId xmlns:a16="http://schemas.microsoft.com/office/drawing/2014/main" id="{F1E226DC-616D-C707-4EA2-96E4A8B70202}"/>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47" name="Group 46">
              <a:extLst>
                <a:ext uri="{FF2B5EF4-FFF2-40B4-BE49-F238E27FC236}">
                  <a16:creationId xmlns:a16="http://schemas.microsoft.com/office/drawing/2014/main" id="{E9175A86-9AAC-792B-B7C0-04F46BCEAD26}"/>
                </a:ext>
              </a:extLst>
            </p:cNvPr>
            <p:cNvGrpSpPr/>
            <p:nvPr/>
          </p:nvGrpSpPr>
          <p:grpSpPr>
            <a:xfrm>
              <a:off x="193910" y="2585841"/>
              <a:ext cx="326811" cy="326811"/>
              <a:chOff x="193910" y="2585841"/>
              <a:chExt cx="326811" cy="326811"/>
            </a:xfrm>
          </p:grpSpPr>
          <p:sp>
            <p:nvSpPr>
              <p:cNvPr id="54" name="Oval 53">
                <a:extLst>
                  <a:ext uri="{FF2B5EF4-FFF2-40B4-BE49-F238E27FC236}">
                    <a16:creationId xmlns:a16="http://schemas.microsoft.com/office/drawing/2014/main" id="{906588A6-52DA-5B0F-70B5-F0010937AF0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55" name="Graphic 54">
                <a:extLst>
                  <a:ext uri="{FF2B5EF4-FFF2-40B4-BE49-F238E27FC236}">
                    <a16:creationId xmlns:a16="http://schemas.microsoft.com/office/drawing/2014/main" id="{82411DB7-046E-DF5F-12DC-2E5C320C25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461" y="2610824"/>
                <a:ext cx="260089" cy="260089"/>
              </a:xfrm>
              <a:prstGeom prst="rect">
                <a:avLst/>
              </a:prstGeom>
            </p:spPr>
          </p:pic>
        </p:grpSp>
        <p:grpSp>
          <p:nvGrpSpPr>
            <p:cNvPr id="48" name="Group 47">
              <a:extLst>
                <a:ext uri="{FF2B5EF4-FFF2-40B4-BE49-F238E27FC236}">
                  <a16:creationId xmlns:a16="http://schemas.microsoft.com/office/drawing/2014/main" id="{A9E3CF07-FCAA-F241-45FA-69ECF3783E38}"/>
                </a:ext>
              </a:extLst>
            </p:cNvPr>
            <p:cNvGrpSpPr/>
            <p:nvPr/>
          </p:nvGrpSpPr>
          <p:grpSpPr>
            <a:xfrm>
              <a:off x="191210" y="2958226"/>
              <a:ext cx="326811" cy="326811"/>
              <a:chOff x="193910" y="2585841"/>
              <a:chExt cx="326811" cy="326811"/>
            </a:xfrm>
          </p:grpSpPr>
          <p:sp>
            <p:nvSpPr>
              <p:cNvPr id="52" name="Oval 51">
                <a:extLst>
                  <a:ext uri="{FF2B5EF4-FFF2-40B4-BE49-F238E27FC236}">
                    <a16:creationId xmlns:a16="http://schemas.microsoft.com/office/drawing/2014/main" id="{F4E4FB82-CB0E-7517-215C-F796E857ED6F}"/>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53" name="Graphic 52">
                <a:extLst>
                  <a:ext uri="{FF2B5EF4-FFF2-40B4-BE49-F238E27FC236}">
                    <a16:creationId xmlns:a16="http://schemas.microsoft.com/office/drawing/2014/main" id="{4CDEA565-A383-9A40-AA9C-06C0261723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37461" y="2610824"/>
                <a:ext cx="260089" cy="260089"/>
              </a:xfrm>
              <a:prstGeom prst="rect">
                <a:avLst/>
              </a:prstGeom>
            </p:spPr>
          </p:pic>
        </p:grpSp>
        <p:grpSp>
          <p:nvGrpSpPr>
            <p:cNvPr id="49" name="Group 48">
              <a:extLst>
                <a:ext uri="{FF2B5EF4-FFF2-40B4-BE49-F238E27FC236}">
                  <a16:creationId xmlns:a16="http://schemas.microsoft.com/office/drawing/2014/main" id="{71A44D72-F9AE-5805-D1BE-17F94D6F67BC}"/>
                </a:ext>
              </a:extLst>
            </p:cNvPr>
            <p:cNvGrpSpPr/>
            <p:nvPr/>
          </p:nvGrpSpPr>
          <p:grpSpPr>
            <a:xfrm>
              <a:off x="189990" y="3330542"/>
              <a:ext cx="330298" cy="326811"/>
              <a:chOff x="193910" y="2585841"/>
              <a:chExt cx="330298" cy="326811"/>
            </a:xfrm>
          </p:grpSpPr>
          <p:sp>
            <p:nvSpPr>
              <p:cNvPr id="50" name="Oval 49">
                <a:extLst>
                  <a:ext uri="{FF2B5EF4-FFF2-40B4-BE49-F238E27FC236}">
                    <a16:creationId xmlns:a16="http://schemas.microsoft.com/office/drawing/2014/main" id="{B2BFC32D-A3E6-8D51-BFF6-F367259471C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51" name="Graphic 50">
                <a:extLst>
                  <a:ext uri="{FF2B5EF4-FFF2-40B4-BE49-F238E27FC236}">
                    <a16:creationId xmlns:a16="http://schemas.microsoft.com/office/drawing/2014/main" id="{255F09E5-D105-CC55-FC92-F246CF8C07E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06146" y="2592035"/>
                <a:ext cx="318062" cy="318062"/>
              </a:xfrm>
              <a:prstGeom prst="rect">
                <a:avLst/>
              </a:prstGeom>
            </p:spPr>
          </p:pic>
        </p:grpSp>
      </p:grpSp>
      <p:grpSp>
        <p:nvGrpSpPr>
          <p:cNvPr id="60" name="Group 59">
            <a:extLst>
              <a:ext uri="{FF2B5EF4-FFF2-40B4-BE49-F238E27FC236}">
                <a16:creationId xmlns:a16="http://schemas.microsoft.com/office/drawing/2014/main" id="{E0B473CF-7B65-9357-0C95-9A7D6CF3006C}"/>
              </a:ext>
            </a:extLst>
          </p:cNvPr>
          <p:cNvGrpSpPr/>
          <p:nvPr/>
        </p:nvGrpSpPr>
        <p:grpSpPr>
          <a:xfrm>
            <a:off x="531308" y="4626138"/>
            <a:ext cx="339337" cy="1071512"/>
            <a:chOff x="189990" y="2585841"/>
            <a:chExt cx="339337" cy="1071512"/>
          </a:xfrm>
        </p:grpSpPr>
        <p:cxnSp>
          <p:nvCxnSpPr>
            <p:cNvPr id="61" name="Straight Connector 60">
              <a:extLst>
                <a:ext uri="{FF2B5EF4-FFF2-40B4-BE49-F238E27FC236}">
                  <a16:creationId xmlns:a16="http://schemas.microsoft.com/office/drawing/2014/main" id="{FE9E3A0D-C12F-EA62-14F6-FC62D36C1538}"/>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62" name="Group 61">
              <a:extLst>
                <a:ext uri="{FF2B5EF4-FFF2-40B4-BE49-F238E27FC236}">
                  <a16:creationId xmlns:a16="http://schemas.microsoft.com/office/drawing/2014/main" id="{B9B6F2A7-AF15-5605-3977-DBFC49B6FE5F}"/>
                </a:ext>
              </a:extLst>
            </p:cNvPr>
            <p:cNvGrpSpPr/>
            <p:nvPr/>
          </p:nvGrpSpPr>
          <p:grpSpPr>
            <a:xfrm>
              <a:off x="193910" y="2585841"/>
              <a:ext cx="326811" cy="326811"/>
              <a:chOff x="193910" y="2585841"/>
              <a:chExt cx="326811" cy="326811"/>
            </a:xfrm>
          </p:grpSpPr>
          <p:sp>
            <p:nvSpPr>
              <p:cNvPr id="70" name="Oval 69">
                <a:extLst>
                  <a:ext uri="{FF2B5EF4-FFF2-40B4-BE49-F238E27FC236}">
                    <a16:creationId xmlns:a16="http://schemas.microsoft.com/office/drawing/2014/main" id="{7532585A-13A5-E161-9907-09CDED2559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71" name="Graphic 70">
                <a:extLst>
                  <a:ext uri="{FF2B5EF4-FFF2-40B4-BE49-F238E27FC236}">
                    <a16:creationId xmlns:a16="http://schemas.microsoft.com/office/drawing/2014/main" id="{CE02696B-78CF-0830-D529-B07B5D5037AC}"/>
                  </a:ext>
                </a:extLst>
              </p:cNvPr>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a:off x="237461" y="2610824"/>
                <a:ext cx="260089" cy="260089"/>
              </a:xfrm>
              <a:prstGeom prst="rect">
                <a:avLst/>
              </a:prstGeom>
            </p:spPr>
          </p:pic>
        </p:grpSp>
        <p:grpSp>
          <p:nvGrpSpPr>
            <p:cNvPr id="63" name="Group 62">
              <a:extLst>
                <a:ext uri="{FF2B5EF4-FFF2-40B4-BE49-F238E27FC236}">
                  <a16:creationId xmlns:a16="http://schemas.microsoft.com/office/drawing/2014/main" id="{19933BFF-CEBA-B370-CB8D-BACC476F7A63}"/>
                </a:ext>
              </a:extLst>
            </p:cNvPr>
            <p:cNvGrpSpPr/>
            <p:nvPr/>
          </p:nvGrpSpPr>
          <p:grpSpPr>
            <a:xfrm>
              <a:off x="191210" y="2958226"/>
              <a:ext cx="326811" cy="326811"/>
              <a:chOff x="193910" y="2585841"/>
              <a:chExt cx="326811" cy="326811"/>
            </a:xfrm>
          </p:grpSpPr>
          <p:sp>
            <p:nvSpPr>
              <p:cNvPr id="68" name="Oval 67">
                <a:extLst>
                  <a:ext uri="{FF2B5EF4-FFF2-40B4-BE49-F238E27FC236}">
                    <a16:creationId xmlns:a16="http://schemas.microsoft.com/office/drawing/2014/main" id="{CEB22F74-6911-6A92-00DB-05138BD5987A}"/>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69" name="Graphic 68">
                <a:extLst>
                  <a:ext uri="{FF2B5EF4-FFF2-40B4-BE49-F238E27FC236}">
                    <a16:creationId xmlns:a16="http://schemas.microsoft.com/office/drawing/2014/main" id="{F9840992-EF58-B5BA-9004-2684DB85703B}"/>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9472" r="8590"/>
              <a:stretch/>
            </p:blipFill>
            <p:spPr>
              <a:xfrm>
                <a:off x="268043" y="2594460"/>
                <a:ext cx="219548" cy="305189"/>
              </a:xfrm>
              <a:prstGeom prst="rect">
                <a:avLst/>
              </a:prstGeom>
            </p:spPr>
          </p:pic>
        </p:grpSp>
        <p:grpSp>
          <p:nvGrpSpPr>
            <p:cNvPr id="64" name="Group 63">
              <a:extLst>
                <a:ext uri="{FF2B5EF4-FFF2-40B4-BE49-F238E27FC236}">
                  <a16:creationId xmlns:a16="http://schemas.microsoft.com/office/drawing/2014/main" id="{976E734D-4BE0-D45D-CC17-454874AAA642}"/>
                </a:ext>
              </a:extLst>
            </p:cNvPr>
            <p:cNvGrpSpPr/>
            <p:nvPr/>
          </p:nvGrpSpPr>
          <p:grpSpPr>
            <a:xfrm>
              <a:off x="189990" y="3323078"/>
              <a:ext cx="339337" cy="334275"/>
              <a:chOff x="193910" y="2578377"/>
              <a:chExt cx="339337" cy="334275"/>
            </a:xfrm>
          </p:grpSpPr>
          <p:sp>
            <p:nvSpPr>
              <p:cNvPr id="65" name="Oval 64">
                <a:extLst>
                  <a:ext uri="{FF2B5EF4-FFF2-40B4-BE49-F238E27FC236}">
                    <a16:creationId xmlns:a16="http://schemas.microsoft.com/office/drawing/2014/main" id="{CCB2DE4D-D553-4B5A-5863-1542A292CBB7}"/>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66" name="Graphic 65">
                <a:extLst>
                  <a:ext uri="{FF2B5EF4-FFF2-40B4-BE49-F238E27FC236}">
                    <a16:creationId xmlns:a16="http://schemas.microsoft.com/office/drawing/2014/main" id="{D0C3E7A2-440C-AD50-357A-9E949CE85F5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06436" y="2578377"/>
                <a:ext cx="326811" cy="326811"/>
              </a:xfrm>
              <a:prstGeom prst="rect">
                <a:avLst/>
              </a:prstGeom>
            </p:spPr>
          </p:pic>
        </p:grpSp>
      </p:grpSp>
      <p:grpSp>
        <p:nvGrpSpPr>
          <p:cNvPr id="76" name="Group 75">
            <a:extLst>
              <a:ext uri="{FF2B5EF4-FFF2-40B4-BE49-F238E27FC236}">
                <a16:creationId xmlns:a16="http://schemas.microsoft.com/office/drawing/2014/main" id="{C3407B1A-A511-27FB-0891-244B5E766832}"/>
              </a:ext>
            </a:extLst>
          </p:cNvPr>
          <p:cNvGrpSpPr/>
          <p:nvPr/>
        </p:nvGrpSpPr>
        <p:grpSpPr>
          <a:xfrm>
            <a:off x="4926410" y="2431025"/>
            <a:ext cx="330731" cy="1699594"/>
            <a:chOff x="189990" y="2585841"/>
            <a:chExt cx="330731" cy="1699594"/>
          </a:xfrm>
        </p:grpSpPr>
        <p:cxnSp>
          <p:nvCxnSpPr>
            <p:cNvPr id="77" name="Straight Connector 76">
              <a:extLst>
                <a:ext uri="{FF2B5EF4-FFF2-40B4-BE49-F238E27FC236}">
                  <a16:creationId xmlns:a16="http://schemas.microsoft.com/office/drawing/2014/main" id="{B8E81AAB-433C-3BF9-76C2-0BBA55A08683}"/>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79" name="Group 78">
              <a:extLst>
                <a:ext uri="{FF2B5EF4-FFF2-40B4-BE49-F238E27FC236}">
                  <a16:creationId xmlns:a16="http://schemas.microsoft.com/office/drawing/2014/main" id="{7FD1F4A1-4DB5-EA78-BBFC-CBA9922B4FDB}"/>
                </a:ext>
              </a:extLst>
            </p:cNvPr>
            <p:cNvGrpSpPr/>
            <p:nvPr/>
          </p:nvGrpSpPr>
          <p:grpSpPr>
            <a:xfrm>
              <a:off x="193910" y="2585841"/>
              <a:ext cx="326811" cy="326811"/>
              <a:chOff x="193910" y="2585841"/>
              <a:chExt cx="326811" cy="326811"/>
            </a:xfrm>
          </p:grpSpPr>
          <p:sp>
            <p:nvSpPr>
              <p:cNvPr id="89" name="Oval 88">
                <a:extLst>
                  <a:ext uri="{FF2B5EF4-FFF2-40B4-BE49-F238E27FC236}">
                    <a16:creationId xmlns:a16="http://schemas.microsoft.com/office/drawing/2014/main" id="{EF8214B6-A0AC-0307-F7F3-D2314C1A971B}"/>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92" name="Graphic 91">
                <a:extLst>
                  <a:ext uri="{FF2B5EF4-FFF2-40B4-BE49-F238E27FC236}">
                    <a16:creationId xmlns:a16="http://schemas.microsoft.com/office/drawing/2014/main" id="{AE6BD00D-D259-FB3E-3F7F-3213FE87BCC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237461" y="2610824"/>
                <a:ext cx="260089" cy="260089"/>
              </a:xfrm>
              <a:prstGeom prst="rect">
                <a:avLst/>
              </a:prstGeom>
            </p:spPr>
          </p:pic>
        </p:grpSp>
        <p:grpSp>
          <p:nvGrpSpPr>
            <p:cNvPr id="83" name="Group 82">
              <a:extLst>
                <a:ext uri="{FF2B5EF4-FFF2-40B4-BE49-F238E27FC236}">
                  <a16:creationId xmlns:a16="http://schemas.microsoft.com/office/drawing/2014/main" id="{B3F78631-E9CD-D9E3-F38C-80C9FD728FD8}"/>
                </a:ext>
              </a:extLst>
            </p:cNvPr>
            <p:cNvGrpSpPr/>
            <p:nvPr/>
          </p:nvGrpSpPr>
          <p:grpSpPr>
            <a:xfrm>
              <a:off x="191210" y="2958226"/>
              <a:ext cx="327735" cy="326811"/>
              <a:chOff x="193910" y="2585841"/>
              <a:chExt cx="327735" cy="326811"/>
            </a:xfrm>
          </p:grpSpPr>
          <p:sp>
            <p:nvSpPr>
              <p:cNvPr id="87" name="Oval 86">
                <a:extLst>
                  <a:ext uri="{FF2B5EF4-FFF2-40B4-BE49-F238E27FC236}">
                    <a16:creationId xmlns:a16="http://schemas.microsoft.com/office/drawing/2014/main" id="{D2088930-2FC1-85B7-3A4D-96FC5EE5F80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88" name="Graphic 87">
                <a:extLst>
                  <a:ext uri="{FF2B5EF4-FFF2-40B4-BE49-F238E27FC236}">
                    <a16:creationId xmlns:a16="http://schemas.microsoft.com/office/drawing/2014/main" id="{8C2E729E-1156-C049-855E-C20C3F637078}"/>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9489" y="2600496"/>
                <a:ext cx="312156" cy="312156"/>
              </a:xfrm>
              <a:prstGeom prst="rect">
                <a:avLst/>
              </a:prstGeom>
            </p:spPr>
          </p:pic>
        </p:grpSp>
        <p:grpSp>
          <p:nvGrpSpPr>
            <p:cNvPr id="84" name="Group 83">
              <a:extLst>
                <a:ext uri="{FF2B5EF4-FFF2-40B4-BE49-F238E27FC236}">
                  <a16:creationId xmlns:a16="http://schemas.microsoft.com/office/drawing/2014/main" id="{F76DACC5-41CD-CD0C-940B-9CA1DB908E26}"/>
                </a:ext>
              </a:extLst>
            </p:cNvPr>
            <p:cNvGrpSpPr/>
            <p:nvPr/>
          </p:nvGrpSpPr>
          <p:grpSpPr>
            <a:xfrm>
              <a:off x="189990" y="3330542"/>
              <a:ext cx="326811" cy="326811"/>
              <a:chOff x="193910" y="2585841"/>
              <a:chExt cx="326811" cy="326811"/>
            </a:xfrm>
          </p:grpSpPr>
          <p:sp>
            <p:nvSpPr>
              <p:cNvPr id="85" name="Oval 84">
                <a:extLst>
                  <a:ext uri="{FF2B5EF4-FFF2-40B4-BE49-F238E27FC236}">
                    <a16:creationId xmlns:a16="http://schemas.microsoft.com/office/drawing/2014/main" id="{CB137F2A-CC97-AA33-1A68-018602DB03D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86" name="Graphic 85">
                <a:extLst>
                  <a:ext uri="{FF2B5EF4-FFF2-40B4-BE49-F238E27FC236}">
                    <a16:creationId xmlns:a16="http://schemas.microsoft.com/office/drawing/2014/main" id="{4B23FFB1-C3FC-A67C-B3F3-24726A3CE3E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12409" y="2592035"/>
                <a:ext cx="304125" cy="304125"/>
              </a:xfrm>
              <a:prstGeom prst="rect">
                <a:avLst/>
              </a:prstGeom>
            </p:spPr>
          </p:pic>
        </p:grpSp>
      </p:grpSp>
      <p:grpSp>
        <p:nvGrpSpPr>
          <p:cNvPr id="93" name="Group 92">
            <a:extLst>
              <a:ext uri="{FF2B5EF4-FFF2-40B4-BE49-F238E27FC236}">
                <a16:creationId xmlns:a16="http://schemas.microsoft.com/office/drawing/2014/main" id="{6084188E-CF9B-1334-22CE-DB3DF999A93D}"/>
              </a:ext>
            </a:extLst>
          </p:cNvPr>
          <p:cNvGrpSpPr/>
          <p:nvPr/>
        </p:nvGrpSpPr>
        <p:grpSpPr>
          <a:xfrm>
            <a:off x="4926410" y="4939989"/>
            <a:ext cx="338399" cy="762289"/>
            <a:chOff x="189990" y="2585841"/>
            <a:chExt cx="338399" cy="762289"/>
          </a:xfrm>
        </p:grpSpPr>
        <p:cxnSp>
          <p:nvCxnSpPr>
            <p:cNvPr id="98" name="Straight Connector 97">
              <a:extLst>
                <a:ext uri="{FF2B5EF4-FFF2-40B4-BE49-F238E27FC236}">
                  <a16:creationId xmlns:a16="http://schemas.microsoft.com/office/drawing/2014/main" id="{CD46916E-12E4-3CA7-1BC9-52FC18C6F2DC}"/>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00" name="Group 99">
              <a:extLst>
                <a:ext uri="{FF2B5EF4-FFF2-40B4-BE49-F238E27FC236}">
                  <a16:creationId xmlns:a16="http://schemas.microsoft.com/office/drawing/2014/main" id="{462A92D9-D423-CCD8-7DFE-7C2EC25C3B24}"/>
                </a:ext>
              </a:extLst>
            </p:cNvPr>
            <p:cNvGrpSpPr/>
            <p:nvPr/>
          </p:nvGrpSpPr>
          <p:grpSpPr>
            <a:xfrm>
              <a:off x="193910" y="2585841"/>
              <a:ext cx="326811" cy="326811"/>
              <a:chOff x="193910" y="2585841"/>
              <a:chExt cx="326811" cy="326811"/>
            </a:xfrm>
          </p:grpSpPr>
          <p:sp>
            <p:nvSpPr>
              <p:cNvPr id="138" name="Oval 137">
                <a:extLst>
                  <a:ext uri="{FF2B5EF4-FFF2-40B4-BE49-F238E27FC236}">
                    <a16:creationId xmlns:a16="http://schemas.microsoft.com/office/drawing/2014/main" id="{4AF920DB-231E-0F30-004F-73D477450CD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41" name="Graphic 140">
                <a:extLst>
                  <a:ext uri="{FF2B5EF4-FFF2-40B4-BE49-F238E27FC236}">
                    <a16:creationId xmlns:a16="http://schemas.microsoft.com/office/drawing/2014/main" id="{E1D9BA7A-93A8-A7A6-A6B0-D0F46D5646A0}"/>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37461" y="2610824"/>
                <a:ext cx="260089" cy="260089"/>
              </a:xfrm>
              <a:prstGeom prst="rect">
                <a:avLst/>
              </a:prstGeom>
            </p:spPr>
          </p:pic>
        </p:grpSp>
        <p:grpSp>
          <p:nvGrpSpPr>
            <p:cNvPr id="102" name="Group 101">
              <a:extLst>
                <a:ext uri="{FF2B5EF4-FFF2-40B4-BE49-F238E27FC236}">
                  <a16:creationId xmlns:a16="http://schemas.microsoft.com/office/drawing/2014/main" id="{BBECA606-F2AB-2CCE-9DA5-8C5BA100B9B7}"/>
                </a:ext>
              </a:extLst>
            </p:cNvPr>
            <p:cNvGrpSpPr/>
            <p:nvPr/>
          </p:nvGrpSpPr>
          <p:grpSpPr>
            <a:xfrm>
              <a:off x="189990" y="3005280"/>
              <a:ext cx="338399" cy="342850"/>
              <a:chOff x="193910" y="2260579"/>
              <a:chExt cx="338399" cy="342850"/>
            </a:xfrm>
          </p:grpSpPr>
          <p:sp>
            <p:nvSpPr>
              <p:cNvPr id="133" name="Oval 132">
                <a:extLst>
                  <a:ext uri="{FF2B5EF4-FFF2-40B4-BE49-F238E27FC236}">
                    <a16:creationId xmlns:a16="http://schemas.microsoft.com/office/drawing/2014/main" id="{43AA7B9E-D2E7-E856-C12D-F395DA1B5A31}"/>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37" name="Graphic 136">
                <a:extLst>
                  <a:ext uri="{FF2B5EF4-FFF2-40B4-BE49-F238E27FC236}">
                    <a16:creationId xmlns:a16="http://schemas.microsoft.com/office/drawing/2014/main" id="{8C4969F3-2A8C-2F0E-C7C0-A1F66EE1446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06146" y="2260579"/>
                <a:ext cx="326163" cy="326163"/>
              </a:xfrm>
              <a:prstGeom prst="rect">
                <a:avLst/>
              </a:prstGeom>
            </p:spPr>
          </p:pic>
        </p:grpSp>
      </p:grpSp>
      <p:grpSp>
        <p:nvGrpSpPr>
          <p:cNvPr id="143" name="Group 142">
            <a:extLst>
              <a:ext uri="{FF2B5EF4-FFF2-40B4-BE49-F238E27FC236}">
                <a16:creationId xmlns:a16="http://schemas.microsoft.com/office/drawing/2014/main" id="{CA1615D4-D471-BA1F-1279-26AD5A0F00A5}"/>
              </a:ext>
            </a:extLst>
          </p:cNvPr>
          <p:cNvGrpSpPr/>
          <p:nvPr/>
        </p:nvGrpSpPr>
        <p:grpSpPr>
          <a:xfrm>
            <a:off x="7152287" y="2300281"/>
            <a:ext cx="517784" cy="517784"/>
            <a:chOff x="7207630" y="2168685"/>
            <a:chExt cx="517784" cy="517784"/>
          </a:xfrm>
        </p:grpSpPr>
        <p:sp>
          <p:nvSpPr>
            <p:cNvPr id="145" name="Oval 144">
              <a:extLst>
                <a:ext uri="{FF2B5EF4-FFF2-40B4-BE49-F238E27FC236}">
                  <a16:creationId xmlns:a16="http://schemas.microsoft.com/office/drawing/2014/main" id="{FF93CCB8-688C-4848-1005-54BA2610533E}"/>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50" name="Graphic 143">
              <a:extLst>
                <a:ext uri="{FF2B5EF4-FFF2-40B4-BE49-F238E27FC236}">
                  <a16:creationId xmlns:a16="http://schemas.microsoft.com/office/drawing/2014/main" id="{3B6AA778-BC69-DD84-6C9E-B36FED560987}"/>
                </a:ext>
              </a:extLst>
            </p:cNvPr>
            <p:cNvPicPr>
              <a:picLocks noChangeAspect="1"/>
            </p:cNvPicPr>
            <p:nvPr/>
          </p:nvPicPr>
          <p:blipFill>
            <a:blip r:embed="rId19"/>
            <a:srcRect t="2326" b="2326"/>
            <a:stretch/>
          </p:blipFill>
          <p:spPr>
            <a:xfrm>
              <a:off x="7266611" y="2265208"/>
              <a:ext cx="371486" cy="307654"/>
            </a:xfrm>
            <a:prstGeom prst="rect">
              <a:avLst/>
            </a:prstGeom>
          </p:spPr>
        </p:pic>
      </p:grpSp>
      <p:grpSp>
        <p:nvGrpSpPr>
          <p:cNvPr id="152" name="Group 151">
            <a:extLst>
              <a:ext uri="{FF2B5EF4-FFF2-40B4-BE49-F238E27FC236}">
                <a16:creationId xmlns:a16="http://schemas.microsoft.com/office/drawing/2014/main" id="{F44CD903-5EF3-51DB-F11A-BA47189D5929}"/>
              </a:ext>
            </a:extLst>
          </p:cNvPr>
          <p:cNvGrpSpPr/>
          <p:nvPr/>
        </p:nvGrpSpPr>
        <p:grpSpPr>
          <a:xfrm>
            <a:off x="9468620" y="3128542"/>
            <a:ext cx="517784" cy="517784"/>
            <a:chOff x="9473062" y="3004546"/>
            <a:chExt cx="517784" cy="517784"/>
          </a:xfrm>
        </p:grpSpPr>
        <p:sp>
          <p:nvSpPr>
            <p:cNvPr id="155" name="Oval 154">
              <a:extLst>
                <a:ext uri="{FF2B5EF4-FFF2-40B4-BE49-F238E27FC236}">
                  <a16:creationId xmlns:a16="http://schemas.microsoft.com/office/drawing/2014/main" id="{77B78D23-A2FA-BC0C-01F4-37CA6886C3E6}"/>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56" name="Graphic 155">
              <a:extLst>
                <a:ext uri="{FF2B5EF4-FFF2-40B4-BE49-F238E27FC236}">
                  <a16:creationId xmlns:a16="http://schemas.microsoft.com/office/drawing/2014/main" id="{471AC12B-9101-52CD-514A-96F82FADC0E3}"/>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9550225" y="3044556"/>
              <a:ext cx="382496" cy="382496"/>
            </a:xfrm>
            <a:prstGeom prst="rect">
              <a:avLst/>
            </a:prstGeom>
          </p:spPr>
        </p:pic>
      </p:grpSp>
      <p:sp>
        <p:nvSpPr>
          <p:cNvPr id="158" name="Oval 157">
            <a:extLst>
              <a:ext uri="{FF2B5EF4-FFF2-40B4-BE49-F238E27FC236}">
                <a16:creationId xmlns:a16="http://schemas.microsoft.com/office/drawing/2014/main" id="{61765522-2C55-2DFD-E3D0-B7A6756E2F31}"/>
              </a:ext>
            </a:extLst>
          </p:cNvPr>
          <p:cNvSpPr/>
          <p:nvPr/>
        </p:nvSpPr>
        <p:spPr>
          <a:xfrm>
            <a:off x="4933548" y="3544990"/>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160" name="Oval 159">
            <a:extLst>
              <a:ext uri="{FF2B5EF4-FFF2-40B4-BE49-F238E27FC236}">
                <a16:creationId xmlns:a16="http://schemas.microsoft.com/office/drawing/2014/main" id="{E664A312-61AC-8E1D-2BE4-C24D3E0D78BE}"/>
              </a:ext>
            </a:extLst>
          </p:cNvPr>
          <p:cNvSpPr/>
          <p:nvPr/>
        </p:nvSpPr>
        <p:spPr>
          <a:xfrm>
            <a:off x="4933548" y="3919803"/>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161" name="TextBox 160">
            <a:extLst>
              <a:ext uri="{FF2B5EF4-FFF2-40B4-BE49-F238E27FC236}">
                <a16:creationId xmlns:a16="http://schemas.microsoft.com/office/drawing/2014/main" id="{7341AD81-E92F-B1D6-86BE-F7DA2CE62B09}"/>
              </a:ext>
            </a:extLst>
          </p:cNvPr>
          <p:cNvSpPr txBox="1"/>
          <p:nvPr/>
        </p:nvSpPr>
        <p:spPr>
          <a:xfrm>
            <a:off x="1111606" y="1530787"/>
            <a:ext cx="4895838" cy="369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120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（在</a:t>
            </a:r>
            <a:r>
              <a:rPr lang="en-CA" sz="1200" dirty="0" err="1">
                <a:latin typeface="SimSun" panose="02010600030101010101" pitchFamily="2" charset="-122"/>
                <a:ea typeface="SimSun" panose="02010600030101010101" pitchFamily="2" charset="-122"/>
                <a:cs typeface="Arial" panose="020B0604020202020204" pitchFamily="34" charset="0"/>
              </a:rPr>
              <a:t>决策周期中逐步进行</a:t>
            </a:r>
            <a:r>
              <a:rPr lang="zh-CN" altLang="en-US" sz="1200" dirty="0">
                <a:latin typeface="SimSun" panose="02010600030101010101" pitchFamily="2" charset="-122"/>
                <a:ea typeface="SimSun" panose="02010600030101010101" pitchFamily="2" charset="-122"/>
                <a:cs typeface="Arial" panose="020B0604020202020204" pitchFamily="34" charset="0"/>
              </a:rPr>
              <a:t>，</a:t>
            </a:r>
            <a:endParaRPr lang="en-US" altLang="zh-CN" sz="1200" dirty="0">
              <a:latin typeface="SimSun" panose="02010600030101010101" pitchFamily="2" charset="-122"/>
              <a:ea typeface="SimSun" panose="02010600030101010101" pitchFamily="2" charset="-122"/>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zh-CN" altLang="en-US" sz="1200" dirty="0">
                <a:latin typeface="SimSun" panose="02010600030101010101" pitchFamily="2" charset="-122"/>
                <a:ea typeface="SimSun" panose="02010600030101010101" pitchFamily="2" charset="-122"/>
                <a:cs typeface="Arial" panose="020B0604020202020204" pitchFamily="34" charset="0"/>
              </a:rPr>
              <a:t>其中任何一个都可能成为本土化证据综合的重点）</a:t>
            </a:r>
            <a:endParaRPr kumimoji="0" lang="en-CA" sz="120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164" name="TextBox 163">
            <a:extLst>
              <a:ext uri="{FF2B5EF4-FFF2-40B4-BE49-F238E27FC236}">
                <a16:creationId xmlns:a16="http://schemas.microsoft.com/office/drawing/2014/main" id="{6EAA0071-9C54-BEAF-F8D6-C1B5820F75DE}"/>
              </a:ext>
            </a:extLst>
          </p:cNvPr>
          <p:cNvSpPr txBox="1"/>
          <p:nvPr/>
        </p:nvSpPr>
        <p:spPr>
          <a:xfrm>
            <a:off x="7571715" y="1668054"/>
            <a:ext cx="4013688"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zh-CN" altLang="en-US" sz="1200" dirty="0">
                <a:latin typeface="SimSun" panose="02010600030101010101" pitchFamily="2" charset="-122"/>
                <a:ea typeface="SimSun" panose="02010600030101010101" pitchFamily="2" charset="-122"/>
                <a:cs typeface="Arial" panose="020B0604020202020204" pitchFamily="34" charset="0"/>
              </a:rPr>
              <a:t>（每个步骤用于决策周期中一个或多个步骤）</a:t>
            </a:r>
            <a:endParaRPr kumimoji="0" lang="en-CA" sz="120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grpSp>
        <p:nvGrpSpPr>
          <p:cNvPr id="169" name="Group 168">
            <a:extLst>
              <a:ext uri="{FF2B5EF4-FFF2-40B4-BE49-F238E27FC236}">
                <a16:creationId xmlns:a16="http://schemas.microsoft.com/office/drawing/2014/main" id="{95AF08E5-9E8C-650F-EEC3-00CF4B9CEF5B}"/>
              </a:ext>
            </a:extLst>
          </p:cNvPr>
          <p:cNvGrpSpPr/>
          <p:nvPr/>
        </p:nvGrpSpPr>
        <p:grpSpPr>
          <a:xfrm>
            <a:off x="9473062" y="2210537"/>
            <a:ext cx="517784" cy="517784"/>
            <a:chOff x="9473062" y="2210537"/>
            <a:chExt cx="517784" cy="517784"/>
          </a:xfrm>
        </p:grpSpPr>
        <p:sp>
          <p:nvSpPr>
            <p:cNvPr id="172" name="Oval 171">
              <a:extLst>
                <a:ext uri="{FF2B5EF4-FFF2-40B4-BE49-F238E27FC236}">
                  <a16:creationId xmlns:a16="http://schemas.microsoft.com/office/drawing/2014/main" id="{060258C8-5C6E-05C2-784B-2D2ED7C5FB16}"/>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75" name="Graphic 174">
              <a:extLst>
                <a:ext uri="{FF2B5EF4-FFF2-40B4-BE49-F238E27FC236}">
                  <a16:creationId xmlns:a16="http://schemas.microsoft.com/office/drawing/2014/main" id="{CA5634FB-88CB-D7AD-3516-5C30D91D238E}"/>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l="17545" t="16967" r="30145" b="30680"/>
            <a:stretch/>
          </p:blipFill>
          <p:spPr>
            <a:xfrm>
              <a:off x="9567863" y="2301888"/>
              <a:ext cx="336397" cy="336673"/>
            </a:xfrm>
            <a:prstGeom prst="rect">
              <a:avLst/>
            </a:prstGeom>
          </p:spPr>
        </p:pic>
      </p:grpSp>
      <p:grpSp>
        <p:nvGrpSpPr>
          <p:cNvPr id="178" name="Group 177">
            <a:extLst>
              <a:ext uri="{FF2B5EF4-FFF2-40B4-BE49-F238E27FC236}">
                <a16:creationId xmlns:a16="http://schemas.microsoft.com/office/drawing/2014/main" id="{C0BF4DBB-8559-637E-4940-A384080B0AFB}"/>
              </a:ext>
            </a:extLst>
          </p:cNvPr>
          <p:cNvGrpSpPr/>
          <p:nvPr/>
        </p:nvGrpSpPr>
        <p:grpSpPr>
          <a:xfrm>
            <a:off x="9468620" y="3852633"/>
            <a:ext cx="517784" cy="517784"/>
            <a:chOff x="9473062" y="3798555"/>
            <a:chExt cx="517784" cy="517784"/>
          </a:xfrm>
        </p:grpSpPr>
        <p:sp>
          <p:nvSpPr>
            <p:cNvPr id="179" name="Oval 178">
              <a:extLst>
                <a:ext uri="{FF2B5EF4-FFF2-40B4-BE49-F238E27FC236}">
                  <a16:creationId xmlns:a16="http://schemas.microsoft.com/office/drawing/2014/main" id="{A5E42FAF-8A9F-F2A0-0B97-D805E1D7620B}"/>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80" name="Graphic 179">
              <a:extLst>
                <a:ext uri="{FF2B5EF4-FFF2-40B4-BE49-F238E27FC236}">
                  <a16:creationId xmlns:a16="http://schemas.microsoft.com/office/drawing/2014/main" id="{058B250F-845C-3863-C773-53A33F6FF3C8}"/>
                </a:ext>
              </a:extLst>
            </p:cNvPr>
            <p:cNvPicPr>
              <a:picLocks noChangeAspect="1"/>
            </p:cNvPicPr>
            <p:nvPr/>
          </p:nvPicPr>
          <p:blipFill rotWithShape="1">
            <a:blip r:embed="rId24">
              <a:extLst>
                <a:ext uri="{96DAC541-7B7A-43D3-8B79-37D633B846F1}">
                  <asvg:svgBlip xmlns:asvg="http://schemas.microsoft.com/office/drawing/2016/SVG/main" r:embed="rId25"/>
                </a:ext>
              </a:extLst>
            </a:blip>
            <a:srcRect l="9399" r="9106"/>
            <a:stretch/>
          </p:blipFill>
          <p:spPr>
            <a:xfrm>
              <a:off x="9544787" y="3839633"/>
              <a:ext cx="365450" cy="448432"/>
            </a:xfrm>
            <a:prstGeom prst="rect">
              <a:avLst/>
            </a:prstGeom>
          </p:spPr>
        </p:pic>
      </p:grpSp>
      <p:grpSp>
        <p:nvGrpSpPr>
          <p:cNvPr id="181" name="Group 180">
            <a:extLst>
              <a:ext uri="{FF2B5EF4-FFF2-40B4-BE49-F238E27FC236}">
                <a16:creationId xmlns:a16="http://schemas.microsoft.com/office/drawing/2014/main" id="{DA848B63-96E6-1D15-4488-BB89D0A97A6E}"/>
              </a:ext>
            </a:extLst>
          </p:cNvPr>
          <p:cNvGrpSpPr/>
          <p:nvPr/>
        </p:nvGrpSpPr>
        <p:grpSpPr>
          <a:xfrm>
            <a:off x="9464178" y="4658889"/>
            <a:ext cx="517784" cy="517784"/>
            <a:chOff x="9473062" y="4592565"/>
            <a:chExt cx="517784" cy="517784"/>
          </a:xfrm>
        </p:grpSpPr>
        <p:sp>
          <p:nvSpPr>
            <p:cNvPr id="182" name="Oval 181">
              <a:extLst>
                <a:ext uri="{FF2B5EF4-FFF2-40B4-BE49-F238E27FC236}">
                  <a16:creationId xmlns:a16="http://schemas.microsoft.com/office/drawing/2014/main" id="{63FAD489-AB0A-7BBC-2344-D1B232B04E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83" name="Graphic 182">
              <a:extLst>
                <a:ext uri="{FF2B5EF4-FFF2-40B4-BE49-F238E27FC236}">
                  <a16:creationId xmlns:a16="http://schemas.microsoft.com/office/drawing/2014/main" id="{8513DED6-7BE0-4F8F-D04D-DCBD6C2CF6F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527086" y="4598844"/>
              <a:ext cx="420713" cy="420713"/>
            </a:xfrm>
            <a:prstGeom prst="rect">
              <a:avLst/>
            </a:prstGeom>
          </p:spPr>
        </p:pic>
      </p:grpSp>
      <p:pic>
        <p:nvPicPr>
          <p:cNvPr id="184" name="Graphic 183">
            <a:extLst>
              <a:ext uri="{FF2B5EF4-FFF2-40B4-BE49-F238E27FC236}">
                <a16:creationId xmlns:a16="http://schemas.microsoft.com/office/drawing/2014/main" id="{6FFCA69F-ED59-29AE-CB9B-5E6ADFF2DCBE}"/>
              </a:ext>
            </a:extLst>
          </p:cNvPr>
          <p:cNvPicPr>
            <a:picLocks noChangeAspect="1"/>
          </p:cNvPicPr>
          <p:nvPr/>
        </p:nvPicPr>
        <p:blipFill rotWithShape="1">
          <a:blip r:embed="rId28">
            <a:extLst>
              <a:ext uri="{96DAC541-7B7A-43D3-8B79-37D633B846F1}">
                <asvg:svgBlip xmlns:asvg="http://schemas.microsoft.com/office/drawing/2016/SVG/main" r:embed="rId29"/>
              </a:ext>
            </a:extLst>
          </a:blip>
          <a:srcRect l="25338" t="17662" r="27906" b="25892"/>
          <a:stretch/>
        </p:blipFill>
        <p:spPr>
          <a:xfrm>
            <a:off x="4983135" y="3578680"/>
            <a:ext cx="232373" cy="260953"/>
          </a:xfrm>
          <a:prstGeom prst="rect">
            <a:avLst/>
          </a:prstGeom>
        </p:spPr>
      </p:pic>
      <p:pic>
        <p:nvPicPr>
          <p:cNvPr id="185" name="Graphic 184">
            <a:extLst>
              <a:ext uri="{FF2B5EF4-FFF2-40B4-BE49-F238E27FC236}">
                <a16:creationId xmlns:a16="http://schemas.microsoft.com/office/drawing/2014/main" id="{CFB30D53-0D37-3648-78C0-4F4E3B6ABF30}"/>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4984622" y="3976256"/>
            <a:ext cx="224662" cy="215169"/>
          </a:xfrm>
          <a:prstGeom prst="rect">
            <a:avLst/>
          </a:prstGeom>
        </p:spPr>
      </p:pic>
      <p:sp>
        <p:nvSpPr>
          <p:cNvPr id="186" name="TextBox 185">
            <a:extLst>
              <a:ext uri="{FF2B5EF4-FFF2-40B4-BE49-F238E27FC236}">
                <a16:creationId xmlns:a16="http://schemas.microsoft.com/office/drawing/2014/main" id="{089C977F-391E-B693-699A-865D5EFFA784}"/>
              </a:ext>
            </a:extLst>
          </p:cNvPr>
          <p:cNvSpPr txBox="1"/>
          <p:nvPr/>
        </p:nvSpPr>
        <p:spPr>
          <a:xfrm>
            <a:off x="7702947" y="3534878"/>
            <a:ext cx="1518508"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00" b="1" dirty="0" err="1">
                <a:latin typeface="SimSun" panose="02010600030101010101" pitchFamily="2" charset="-122"/>
                <a:ea typeface="SimSun" panose="02010600030101010101" pitchFamily="2" charset="-122"/>
              </a:rPr>
              <a:t>新出现的证据</a:t>
            </a:r>
            <a:br>
              <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rPr>
            </a:br>
            <a:r>
              <a:rPr kumimoji="0" lang="zh-CN" altLang="en-US"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rPr>
              <a:t>（随着证据的迅速发展，从世界各地学习到的）</a:t>
            </a:r>
            <a:endParaRPr kumimoji="0" lang="en-CA" sz="1000" b="0" i="0" u="none" strike="noStrike" kern="1200" cap="none" spc="0" normalizeH="0" baseline="0" noProof="0" dirty="0">
              <a:ln>
                <a:noFill/>
              </a:ln>
              <a:effectLst/>
              <a:uLnTx/>
              <a:uFillTx/>
              <a:latin typeface="SimSun" panose="02010600030101010101" pitchFamily="2" charset="-122"/>
              <a:ea typeface="SimSun" panose="02010600030101010101" pitchFamily="2" charset="-122"/>
            </a:endParaRPr>
          </a:p>
        </p:txBody>
      </p:sp>
      <p:sp>
        <p:nvSpPr>
          <p:cNvPr id="187" name="Oval 186">
            <a:extLst>
              <a:ext uri="{FF2B5EF4-FFF2-40B4-BE49-F238E27FC236}">
                <a16:creationId xmlns:a16="http://schemas.microsoft.com/office/drawing/2014/main" id="{1D0E0110-3CE0-7331-9115-FB77E9FA9545}"/>
              </a:ext>
            </a:extLst>
          </p:cNvPr>
          <p:cNvSpPr/>
          <p:nvPr/>
        </p:nvSpPr>
        <p:spPr>
          <a:xfrm>
            <a:off x="7207630" y="3499982"/>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pic>
        <p:nvPicPr>
          <p:cNvPr id="188" name="Graphic 187">
            <a:extLst>
              <a:ext uri="{FF2B5EF4-FFF2-40B4-BE49-F238E27FC236}">
                <a16:creationId xmlns:a16="http://schemas.microsoft.com/office/drawing/2014/main" id="{6EA58954-E644-1B14-533A-67A88EA8C26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297343" y="3579576"/>
            <a:ext cx="326811" cy="375227"/>
          </a:xfrm>
          <a:prstGeom prst="rect">
            <a:avLst/>
          </a:prstGeom>
        </p:spPr>
      </p:pic>
      <p:sp>
        <p:nvSpPr>
          <p:cNvPr id="189" name="Rounded Rectangle 188">
            <a:extLst>
              <a:ext uri="{FF2B5EF4-FFF2-40B4-BE49-F238E27FC236}">
                <a16:creationId xmlns:a16="http://schemas.microsoft.com/office/drawing/2014/main" id="{287DFC0A-0E38-B417-2BED-F4EA47161AE1}"/>
              </a:ext>
            </a:extLst>
          </p:cNvPr>
          <p:cNvSpPr/>
          <p:nvPr/>
        </p:nvSpPr>
        <p:spPr>
          <a:xfrm>
            <a:off x="1034898" y="1494707"/>
            <a:ext cx="5049254" cy="481970"/>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imSun" panose="02010600030101010101" pitchFamily="2" charset="-122"/>
              <a:ea typeface="SimSun" panose="02010600030101010101" pitchFamily="2" charset="-122"/>
            </a:endParaRPr>
          </a:p>
        </p:txBody>
      </p:sp>
      <p:sp>
        <p:nvSpPr>
          <p:cNvPr id="190" name="Rounded Rectangle 189">
            <a:extLst>
              <a:ext uri="{FF2B5EF4-FFF2-40B4-BE49-F238E27FC236}">
                <a16:creationId xmlns:a16="http://schemas.microsoft.com/office/drawing/2014/main" id="{3C2132BC-E9A3-70F7-10F8-FE73B62E4506}"/>
              </a:ext>
            </a:extLst>
          </p:cNvPr>
          <p:cNvSpPr/>
          <p:nvPr/>
        </p:nvSpPr>
        <p:spPr>
          <a:xfrm>
            <a:off x="7411179" y="1623926"/>
            <a:ext cx="4354307"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906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186" grpId="0"/>
    </p:bldLst>
  </p:timing>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0bfd4b0cb7f289b53fa78c0a253a0aea">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fd7f371c592b10b4f87df5b0cbabea4b"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549339DF-DDF5-4E8F-BFDB-9F2524ECA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769483B2-BEB8-41F2-8FEC-E8F0D26003C6}">
  <ds:schemaRefs>
    <ds:schemaRef ds:uri="599eec1d-e27c-4128-92a4-19001b8afe14"/>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0408fcbc-2e10-4461-bee0-724c01b46ae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31413</TotalTime>
  <Words>669</Words>
  <Application>Microsoft Macintosh PowerPoint</Application>
  <PresentationFormat>Widescreen</PresentationFormat>
  <Paragraphs>71</Paragraphs>
  <Slides>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vt:i4>
      </vt:variant>
    </vt:vector>
  </HeadingPairs>
  <TitlesOfParts>
    <vt:vector size="11" baseType="lpstr">
      <vt:lpstr>SimSun</vt:lpstr>
      <vt:lpstr>Arial</vt:lpstr>
      <vt:lpstr>Calibri</vt:lpstr>
      <vt:lpstr>Courier New</vt:lpstr>
      <vt:lpstr>Wingdings</vt:lpstr>
      <vt:lpstr>RISE</vt:lpstr>
      <vt:lpstr>ESN-CA</vt:lpstr>
      <vt:lpstr>GCESC</vt:lpstr>
      <vt:lpstr>PowerPoint Presentation</vt:lpstr>
      <vt:lpstr>PowerPoint Presentation</vt:lpstr>
      <vt:lpstr>及时、需求驱动和公平敏感的证据产品可能的构成要素</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342</cp:revision>
  <cp:lastPrinted>2023-05-24T15:22:34Z</cp:lastPrinted>
  <dcterms:created xsi:type="dcterms:W3CDTF">2017-04-21T15:41:45Z</dcterms:created>
  <dcterms:modified xsi:type="dcterms:W3CDTF">2024-04-18T12:47:24Z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