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174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31" autoAdjust="0"/>
    <p:restoredTop sz="95112" autoAdjust="0"/>
  </p:normalViewPr>
  <p:slideViewPr>
    <p:cSldViewPr snapToGrid="0" snapToObjects="1">
      <p:cViewPr varScale="1">
        <p:scale>
          <a:sx n="149" d="100"/>
          <a:sy n="149" d="100"/>
        </p:scale>
        <p:origin x="1584" y="17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59636">
              <a:defRPr/>
            </a:pPr>
            <a:fld id="{7C11621C-3EA7-C342-A130-13C6D43C8C01}" type="slidenum">
              <a:rPr lang="en-US">
                <a:solidFill>
                  <a:prstClr val="black"/>
                </a:solidFill>
              </a:rPr>
              <a:pPr defTabSz="659636"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B66CC04-AF37-01B2-F043-DF68371D57DD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n-US" dirty="0" err="1">
                <a:solidFill>
                  <a:schemeClr val="tx1"/>
                </a:solidFill>
              </a:rPr>
              <a:t>证据支持体系</a:t>
            </a:r>
            <a:endParaRPr lang="en-CA" kern="0" dirty="0">
              <a:solidFill>
                <a:schemeClr val="tx1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6C4123C6-1719-70E6-3970-48039B82E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6" y="6217030"/>
            <a:ext cx="2070100" cy="635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BBE18FE-0CEE-AC1D-72AE-29F380F9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3932" y="6463958"/>
            <a:ext cx="357352" cy="365125"/>
          </a:xfrm>
        </p:spPr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DE6E50F-0007-C0E1-1536-5194D6120809}"/>
              </a:ext>
            </a:extLst>
          </p:cNvPr>
          <p:cNvSpPr/>
          <p:nvPr/>
        </p:nvSpPr>
        <p:spPr>
          <a:xfrm>
            <a:off x="2461610" y="1322577"/>
            <a:ext cx="6975690" cy="71785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36317D9-E9E7-300A-0230-C4824A9AB713}"/>
              </a:ext>
            </a:extLst>
          </p:cNvPr>
          <p:cNvGraphicFramePr>
            <a:graphicFrameLocks noGrp="1"/>
          </p:cNvGraphicFramePr>
          <p:nvPr/>
        </p:nvGraphicFramePr>
        <p:xfrm>
          <a:off x="2470596" y="1374426"/>
          <a:ext cx="6975690" cy="594360"/>
        </p:xfrm>
        <a:graphic>
          <a:graphicData uri="http://schemas.openxmlformats.org/drawingml/2006/table">
            <a:tbl>
              <a:tblPr firstRow="1" firstCol="1" bandRow="1"/>
              <a:tblGrid>
                <a:gridCol w="697569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证据需求方的结构和流程</a:t>
                      </a: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:</a:t>
                      </a: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1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）将证据应用于日常咨询和决策过程，并融入学习与改进平台（</a:t>
                      </a:r>
                      <a:r>
                        <a:rPr lang="zh-CN" altLang="en-US" sz="1300" b="1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促进因素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）</a:t>
                      </a:r>
                      <a:br>
                        <a:rPr 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</a:b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2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）</a:t>
                      </a:r>
                      <a:r>
                        <a:rPr lang="en-US" sz="13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构建并传承一种证据</a:t>
                      </a:r>
                      <a:r>
                        <a:rPr lang="en-US" sz="1300" b="1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文化</a:t>
                      </a:r>
                      <a:r>
                        <a:rPr 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3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）</a:t>
                      </a:r>
                      <a:r>
                        <a:rPr lang="en-US" sz="13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加强使用证据的</a:t>
                      </a:r>
                      <a:r>
                        <a:rPr lang="en-US" sz="1300" b="1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能力</a:t>
                      </a: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1512A5-5723-4CEA-96A2-97684F172FB7}"/>
              </a:ext>
            </a:extLst>
          </p:cNvPr>
          <p:cNvSpPr/>
          <p:nvPr/>
        </p:nvSpPr>
        <p:spPr>
          <a:xfrm>
            <a:off x="2107412" y="4489587"/>
            <a:ext cx="7684087" cy="2222940"/>
          </a:xfrm>
          <a:prstGeom prst="roundRect">
            <a:avLst/>
          </a:prstGeom>
          <a:noFill/>
          <a:ln w="28575">
            <a:solidFill>
              <a:srgbClr val="99CC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4987D0D-9AB7-B77A-3C27-721182951D19}"/>
              </a:ext>
            </a:extLst>
          </p:cNvPr>
          <p:cNvSpPr/>
          <p:nvPr/>
        </p:nvSpPr>
        <p:spPr>
          <a:xfrm>
            <a:off x="2671961" y="2469701"/>
            <a:ext cx="6384040" cy="1591899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907532E-3EB1-ADE4-C9AF-78BC6F1BCD44}"/>
              </a:ext>
            </a:extLst>
          </p:cNvPr>
          <p:cNvGraphicFramePr>
            <a:graphicFrameLocks noGrp="1"/>
          </p:cNvGraphicFramePr>
          <p:nvPr/>
        </p:nvGraphicFramePr>
        <p:xfrm>
          <a:off x="2815809" y="2478519"/>
          <a:ext cx="6101540" cy="1555431"/>
        </p:xfrm>
        <a:graphic>
          <a:graphicData uri="http://schemas.openxmlformats.org/drawingml/2006/table">
            <a:tbl>
              <a:tblPr firstRow="1" firstCol="1" bandRow="1"/>
              <a:tblGrid>
                <a:gridCol w="3050770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3050770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45953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证据需求优先级排序机制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</a:br>
                      <a:r>
                        <a:rPr lang="en-CA" sz="1300" b="1" i="0" dirty="0">
                          <a:solidFill>
                            <a:srgbClr val="40B5D3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（范</a:t>
                      </a:r>
                      <a:r>
                        <a:rPr lang="en-CA" sz="1200" b="0" i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围审查及重点问题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）</a:t>
                      </a:r>
                      <a:endParaRPr lang="en-CA" sz="1200" b="0" i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5320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单方需求</a:t>
                      </a:r>
                      <a:endParaRPr lang="en-CA" sz="1100" b="0" i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1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（复杂问题）</a:t>
                      </a:r>
                      <a:endParaRPr lang="en-CA" sz="1100" b="1" i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符合决策过程</a:t>
                      </a:r>
                      <a:endParaRPr lang="en-CA" sz="1100" b="0" i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的一揽子响应</a:t>
                      </a:r>
                      <a:br>
                        <a:rPr lang="en-CA" sz="11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</a:br>
                      <a:r>
                        <a:rPr lang="en-CA" sz="11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         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  <a:tr h="34847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证据供给协作机制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</a:b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（超快速证据支持提供所需形式的</a:t>
                      </a:r>
                      <a:r>
                        <a:rPr lang="zh-CN" altLang="en-US" sz="1200" b="0" i="0" u="sng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现有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证据，“总</a:t>
                      </a:r>
                      <a:r>
                        <a:rPr lang="en-CA" sz="1200" b="0" i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承包商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”模式促成合适的“交易”生产</a:t>
                      </a:r>
                      <a:r>
                        <a:rPr lang="zh-CN" altLang="en-US" sz="1200" b="0" i="0" u="sng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新</a:t>
                      </a:r>
                      <a:r>
                        <a:rPr lang="zh-CN" altLang="en-US" sz="1200" b="0" i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证据）</a:t>
                      </a:r>
                      <a:endParaRPr lang="en-CA" sz="1300" b="1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FA15E2A-ACA0-ECDE-F92A-3F9AB54E189E}"/>
              </a:ext>
            </a:extLst>
          </p:cNvPr>
          <p:cNvSpPr/>
          <p:nvPr/>
        </p:nvSpPr>
        <p:spPr>
          <a:xfrm>
            <a:off x="2252831" y="4556486"/>
            <a:ext cx="5382317" cy="2090033"/>
          </a:xfrm>
          <a:prstGeom prst="roundRect">
            <a:avLst/>
          </a:prstGeom>
          <a:solidFill>
            <a:srgbClr val="99CC67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48F861F-A2B8-84CF-FB8C-3C580106254C}"/>
              </a:ext>
            </a:extLst>
          </p:cNvPr>
          <p:cNvGraphicFramePr>
            <a:graphicFrameLocks noGrp="1"/>
          </p:cNvGraphicFramePr>
          <p:nvPr/>
        </p:nvGraphicFramePr>
        <p:xfrm>
          <a:off x="2495105" y="4589993"/>
          <a:ext cx="5057395" cy="2022128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88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1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及时的以需求为导向的证据支持机构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（“交易”）</a:t>
                      </a:r>
                      <a:br>
                        <a:rPr lang="en-CA" sz="1300" b="1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</a:b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… </a:t>
                      </a:r>
                      <a:r>
                        <a:rPr lang="en-CA" sz="13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侧重于特定证据形式的</a:t>
                      </a:r>
                      <a:endParaRPr lang="en-CA" sz="13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920036">
                <a:tc>
                  <a:txBody>
                    <a:bodyPr/>
                    <a:lstStyle/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数据分析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建模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评价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行为</a:t>
                      </a:r>
                      <a:r>
                        <a:rPr lang="en-US" altLang="zh-CN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/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实施研究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定性见解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证据综合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（本土化）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技术评估</a:t>
                      </a:r>
                      <a:r>
                        <a:rPr lang="en-US" altLang="zh-CN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/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成本效果分析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指南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7058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… </a:t>
                      </a:r>
                      <a:r>
                        <a:rPr lang="en-CA" sz="13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侧重于特定领域的</a:t>
                      </a:r>
                      <a:r>
                        <a:rPr lang="zh-CN" altLang="en-US" sz="13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（并提供多种证据形式）</a:t>
                      </a:r>
                      <a:endParaRPr lang="en-CA" sz="13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气候行动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教育</a:t>
                      </a: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、卫生、公共安全和社会服务等</a:t>
                      </a:r>
                      <a:endParaRPr lang="en-CA" altLang="zh-CN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269875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国际发展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D52671DC-89B0-0678-7EE1-2DD8FB37F665}"/>
              </a:ext>
            </a:extLst>
          </p:cNvPr>
          <p:cNvGrpSpPr/>
          <p:nvPr/>
        </p:nvGrpSpPr>
        <p:grpSpPr>
          <a:xfrm rot="16200000" flipH="1">
            <a:off x="7611304" y="5381601"/>
            <a:ext cx="173233" cy="145420"/>
            <a:chOff x="5830099" y="0"/>
            <a:chExt cx="64895" cy="28800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E480E88-949E-D20E-5825-F5B10833145F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77338A2-D128-5FB4-DEFB-B7941A76FC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CB53B1D-4DE4-C36E-D23F-0DFB9708422C}"/>
              </a:ext>
            </a:extLst>
          </p:cNvPr>
          <p:cNvCxnSpPr>
            <a:cxnSpLocks/>
          </p:cNvCxnSpPr>
          <p:nvPr/>
        </p:nvCxnSpPr>
        <p:spPr>
          <a:xfrm flipV="1">
            <a:off x="6340379" y="3068390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E4630D-9A4D-5163-7A8E-379F8D17BFA5}"/>
              </a:ext>
            </a:extLst>
          </p:cNvPr>
          <p:cNvCxnSpPr>
            <a:cxnSpLocks/>
          </p:cNvCxnSpPr>
          <p:nvPr/>
        </p:nvCxnSpPr>
        <p:spPr>
          <a:xfrm>
            <a:off x="5401030" y="3083548"/>
            <a:ext cx="0" cy="230494"/>
          </a:xfrm>
          <a:prstGeom prst="straightConnector1">
            <a:avLst/>
          </a:prstGeom>
          <a:ln w="50800">
            <a:solidFill>
              <a:srgbClr val="25477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816A5C-E50D-3CB4-812B-765DEE25742C}"/>
              </a:ext>
            </a:extLst>
          </p:cNvPr>
          <p:cNvGrpSpPr/>
          <p:nvPr/>
        </p:nvGrpSpPr>
        <p:grpSpPr>
          <a:xfrm rot="10800000" flipH="1">
            <a:off x="5769520" y="2109574"/>
            <a:ext cx="188921" cy="288000"/>
            <a:chOff x="5706073" y="0"/>
            <a:chExt cx="188921" cy="28800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E2C71A-F027-26C7-E0A6-A39335554D5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7B4C9AA-3587-1C63-6536-726F57AC5A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22C5ABD-6B22-919F-5681-47F748B3B6F3}"/>
              </a:ext>
            </a:extLst>
          </p:cNvPr>
          <p:cNvSpPr/>
          <p:nvPr/>
        </p:nvSpPr>
        <p:spPr>
          <a:xfrm>
            <a:off x="7778996" y="4832967"/>
            <a:ext cx="1658304" cy="907465"/>
          </a:xfrm>
          <a:prstGeom prst="roundRect">
            <a:avLst/>
          </a:prstGeom>
          <a:solidFill>
            <a:srgbClr val="CC76A6">
              <a:alpha val="30194"/>
            </a:srgb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8E1D46D-8516-A438-FBC8-7EB9A5136B32}"/>
              </a:ext>
            </a:extLst>
          </p:cNvPr>
          <p:cNvGraphicFramePr>
            <a:graphicFrameLocks noGrp="1"/>
          </p:cNvGraphicFramePr>
          <p:nvPr/>
        </p:nvGraphicFramePr>
        <p:xfrm>
          <a:off x="7971872" y="4891107"/>
          <a:ext cx="1465427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1465427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 err="1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全球证据架构</a:t>
                      </a:r>
                      <a:endParaRPr lang="en-CA" sz="1300" b="1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  <a:p>
                      <a:pPr marL="90488" marR="0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100" b="0" dirty="0">
                          <a:solidFill>
                            <a:srgbClr val="254776"/>
                          </a:solidFill>
                          <a:latin typeface="SimSun" panose="02010600030101010101" pitchFamily="2" charset="-122"/>
                          <a:ea typeface="SimSun" panose="02010600030101010101" pitchFamily="2" charset="-122"/>
                          <a:cs typeface="Garamond" panose="02020404030301010803" pitchFamily="18" charset="0"/>
                        </a:rPr>
                        <a:t>动态证据综合</a:t>
                      </a:r>
                      <a:endParaRPr lang="en-CA" sz="1100" b="0" dirty="0">
                        <a:solidFill>
                          <a:srgbClr val="254776"/>
                        </a:solidFill>
                        <a:latin typeface="SimSun" panose="02010600030101010101" pitchFamily="2" charset="-122"/>
                        <a:ea typeface="SimSun" panose="02010600030101010101" pitchFamily="2" charset="-122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DA781768-388B-C83E-0905-F63F6D2DD30F}"/>
              </a:ext>
            </a:extLst>
          </p:cNvPr>
          <p:cNvGrpSpPr/>
          <p:nvPr/>
        </p:nvGrpSpPr>
        <p:grpSpPr>
          <a:xfrm rot="10800000" flipH="1">
            <a:off x="5760534" y="4159784"/>
            <a:ext cx="188921" cy="288000"/>
            <a:chOff x="5706073" y="0"/>
            <a:chExt cx="188921" cy="28800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2BEA875-64D7-BD69-5829-4B15224C022B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AEDC882-1F17-C0B2-16B0-8F60F6E20D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136866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0408fcbc-2e10-4461-bee0-724c01b46ae9"/>
    <ds:schemaRef ds:uri="599eec1d-e27c-4128-92a4-19001b8afe1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9339DF-DDF5-4E8F-BFDB-9F2524ECA5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31413</TotalTime>
  <Words>180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342</cp:revision>
  <cp:lastPrinted>2023-05-24T15:22:34Z</cp:lastPrinted>
  <dcterms:created xsi:type="dcterms:W3CDTF">2017-04-21T15:41:45Z</dcterms:created>
  <dcterms:modified xsi:type="dcterms:W3CDTF">2024-04-18T12:48:25Z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