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24" r:id="rId7"/>
    <p:sldId id="1251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9909C-AA8D-6648-A214-081E7809E487}" v="1" dt="2024-04-18T13:06:58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8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, Steven" userId="7f046239-86f6-4703-8d02-9ed80bcd8ba4" providerId="ADAL" clId="{4429909C-AA8D-6648-A214-081E7809E487}"/>
    <pc:docChg chg="addSld modSld sldOrd">
      <pc:chgData name="Lott, Steven" userId="7f046239-86f6-4703-8d02-9ed80bcd8ba4" providerId="ADAL" clId="{4429909C-AA8D-6648-A214-081E7809E487}" dt="2024-04-18T13:07:00.391" v="1" actId="20578"/>
      <pc:docMkLst>
        <pc:docMk/>
      </pc:docMkLst>
      <pc:sldChg chg="add ord">
        <pc:chgData name="Lott, Steven" userId="7f046239-86f6-4703-8d02-9ed80bcd8ba4" providerId="ADAL" clId="{4429909C-AA8D-6648-A214-081E7809E487}" dt="2024-04-18T13:07:00.391" v="1" actId="20578"/>
        <pc:sldMkLst>
          <pc:docMk/>
          <pc:sldMk cId="2002855934" sldId="122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kern="0" dirty="0">
                <a:solidFill>
                  <a:srgbClr val="23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推动使用证据应对社会挑战的根本性变革所需的力量正在积聚</a:t>
            </a:r>
            <a:r>
              <a:rPr lang="en-CA" kern="0" dirty="0">
                <a:solidFill>
                  <a:srgbClr val="23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490422" y="2172501"/>
            <a:ext cx="6231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规范和加强国家证据支持体系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490422" y="3232303"/>
            <a:ext cx="62314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n-US" sz="1600" dirty="0" err="1">
                <a:solidFill>
                  <a:srgbClr val="254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改善和利用全球证据架构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558401" y="4325380"/>
            <a:ext cx="4716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lang="en-US" sz="1600" dirty="0" err="1">
                <a:solidFill>
                  <a:srgbClr val="2547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让证据成为日常生活的中心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600" kern="0" dirty="0" err="1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全球证据委员会报告</a:t>
            </a:r>
            <a:endParaRPr lang="en-CA" sz="8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589636" y="1481606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6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2023更新版</a:t>
            </a:r>
            <a:endParaRPr lang="en-CA" sz="9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820954" y="1467339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en-CA" sz="1600" kern="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2024更新版</a:t>
            </a:r>
            <a:endParaRPr lang="en-CA" sz="900" kern="0" dirty="0">
              <a:solidFill>
                <a:srgbClr val="FF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747852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u="none" kern="0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  <a:endParaRPr lang="en-US" sz="5400" dirty="0">
              <a:solidFill>
                <a:srgbClr val="40B5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5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我们的实施理事会包括全球</a:t>
            </a:r>
            <a:r>
              <a:rPr lang="en-US" altLang="zh-CN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zh-CN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个国家及多个全球和区域机构的</a:t>
            </a:r>
            <a:r>
              <a:rPr lang="en-US" altLang="zh-CN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76</a:t>
            </a:r>
            <a:r>
              <a:rPr lang="zh-CN" altLang="en-US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家合作伙伴</a:t>
            </a:r>
            <a:endParaRPr lang="en-CA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4F072-2362-2A6A-2B44-0A772D6E7538}"/>
              </a:ext>
            </a:extLst>
          </p:cNvPr>
          <p:cNvSpPr txBox="1"/>
          <p:nvPr/>
        </p:nvSpPr>
        <p:spPr>
          <a:xfrm>
            <a:off x="1407200" y="2766593"/>
            <a:ext cx="2172834" cy="30008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包括</a:t>
            </a:r>
            <a:r>
              <a:rPr lang="en-CA" sz="1050" kern="120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en-CA" sz="1050" dirty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非洲证据协作网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动态证据联盟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en-CA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Campbell</a:t>
            </a: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en-CA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Cochrane</a:t>
            </a: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非洲有效</a:t>
            </a:r>
            <a:r>
              <a:rPr lang="en-US" altLang="zh-CN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基</a:t>
            </a: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层</a:t>
            </a: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服务中心</a:t>
            </a:r>
            <a:endParaRPr lang="en-US" altLang="zh-CN" sz="1050" kern="120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英国政策与实践信息协调证据中心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全球可持续发展综合联盟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国际指南协作网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巴西</a:t>
            </a:r>
            <a:r>
              <a:rPr lang="en-US" altLang="zh-CN" sz="1050" kern="120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Instituto </a:t>
            </a:r>
            <a:r>
              <a:rPr lang="en-US" altLang="zh-CN" sz="1050" kern="1200" dirty="0" err="1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Veredas</a:t>
            </a:r>
            <a:endParaRPr lang="en-US" altLang="zh-CN" sz="1050" kern="120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国际图书馆协会联合会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巴西奥斯瓦尔多克鲁兹基金会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泛非洲证据联盟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国际法语科学咨询协作网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“科学智识”慈善机构（英国）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英国卫生安全局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dirty="0">
                <a:solidFill>
                  <a:schemeClr val="tx2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联合国儿童基金会</a:t>
            </a:r>
            <a:endParaRPr lang="en-CA" sz="1050" dirty="0">
              <a:solidFill>
                <a:schemeClr val="tx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5FAA4-AF61-87BF-E42C-62320ACF00D5}"/>
              </a:ext>
            </a:extLst>
          </p:cNvPr>
          <p:cNvSpPr txBox="1"/>
          <p:nvPr/>
        </p:nvSpPr>
        <p:spPr>
          <a:xfrm>
            <a:off x="9061497" y="2766593"/>
            <a:ext cx="1560668" cy="3485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阿根廷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澳大利亚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巴西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加拿大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智利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哥伦比亚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法国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德国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印度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爱尔兰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黎巴嫩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挪威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巴基斯坦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南非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乌干达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英国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zh-CN" altLang="en-US" sz="1050" kern="0" dirty="0">
                <a:solidFill>
                  <a:srgbClr val="1E252B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美国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CA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UniversLTStd-LightCn"/>
              </a:rPr>
              <a:t> </a:t>
            </a:r>
            <a:endParaRPr lang="en-CA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UniversLTStd-LightCn"/>
              </a:rPr>
              <a:t>不包括地区和全球机</a:t>
            </a:r>
          </a:p>
          <a:p>
            <a:r>
              <a:rPr lang="zh-CN" altLang="en-US" sz="1050" kern="0" dirty="0">
                <a:solidFill>
                  <a:srgbClr val="1E252B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UniversLTStd-LightCn"/>
              </a:rPr>
              <a:t>构所在的国家</a:t>
            </a:r>
            <a:endParaRPr lang="en-CA" sz="1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489B-FD65-1688-C6AB-0AD62961B5C4}"/>
              </a:ext>
            </a:extLst>
          </p:cNvPr>
          <p:cNvSpPr txBox="1"/>
          <p:nvPr/>
        </p:nvSpPr>
        <p:spPr>
          <a:xfrm>
            <a:off x="4724400" y="1491343"/>
            <a:ext cx="32851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实施理事会成员</a:t>
            </a:r>
            <a:endParaRPr lang="en-CA" sz="14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ED74A-3756-75BA-FDE9-4BECCC3DBFD5}"/>
              </a:ext>
            </a:extLst>
          </p:cNvPr>
          <p:cNvSpPr txBox="1"/>
          <p:nvPr/>
        </p:nvSpPr>
        <p:spPr>
          <a:xfrm rot="16200000">
            <a:off x="3005603" y="2428484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合作组织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7BC1F-2936-1ED0-E572-A2B55B9267FE}"/>
              </a:ext>
            </a:extLst>
          </p:cNvPr>
          <p:cNvSpPr txBox="1"/>
          <p:nvPr/>
        </p:nvSpPr>
        <p:spPr>
          <a:xfrm>
            <a:off x="7027588" y="3868120"/>
            <a:ext cx="182765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</a:t>
            </a:r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年度成员增长量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0FD09-D677-534D-8557-934C14AD424B}"/>
              </a:ext>
            </a:extLst>
          </p:cNvPr>
          <p:cNvSpPr txBox="1"/>
          <p:nvPr/>
        </p:nvSpPr>
        <p:spPr>
          <a:xfrm>
            <a:off x="4006120" y="3698843"/>
            <a:ext cx="1991513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合作组织伙伴 </a:t>
            </a:r>
            <a:r>
              <a:rPr 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(n = 76)</a:t>
            </a:r>
          </a:p>
          <a:p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公民伙伴 </a:t>
            </a:r>
            <a:r>
              <a:rPr 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(n = 10) 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A42E0-37DD-45A3-0E2F-C64B404B0B34}"/>
              </a:ext>
            </a:extLst>
          </p:cNvPr>
          <p:cNvSpPr txBox="1"/>
          <p:nvPr/>
        </p:nvSpPr>
        <p:spPr>
          <a:xfrm>
            <a:off x="7027587" y="5937120"/>
            <a:ext cx="1909082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23年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1 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月</a:t>
            </a:r>
            <a:r>
              <a:rPr 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	23年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7 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月         </a:t>
            </a:r>
            <a:r>
              <a:rPr 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24年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altLang="zh-CN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1 </a:t>
            </a:r>
            <a:r>
              <a:rPr lang="zh-CN" altLang="en-US" sz="900" b="1" dirty="0">
                <a:solidFill>
                  <a:schemeClr val="tx2"/>
                </a:solidFill>
                <a:latin typeface="Arial Narrow" panose="020B0606020202030204" pitchFamily="34" charset="0"/>
              </a:rPr>
              <a:t>月</a:t>
            </a:r>
            <a:endParaRPr lang="en-CA" sz="9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EF178-C340-D629-90E6-9F15FC2C0EDF}"/>
              </a:ext>
            </a:extLst>
          </p:cNvPr>
          <p:cNvSpPr txBox="1"/>
          <p:nvPr/>
        </p:nvSpPr>
        <p:spPr>
          <a:xfrm>
            <a:off x="1845019" y="2324721"/>
            <a:ext cx="1523823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合作伙伴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93102-C733-6ECE-3364-259E5030FF8D}"/>
              </a:ext>
            </a:extLst>
          </p:cNvPr>
          <p:cNvSpPr txBox="1"/>
          <p:nvPr/>
        </p:nvSpPr>
        <p:spPr>
          <a:xfrm>
            <a:off x="9385511" y="2341222"/>
            <a:ext cx="78015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</a:t>
            </a:r>
            <a:endParaRPr lang="en-CA" sz="11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AACEA-6985-BD44-C981-93E7CEA517DF}"/>
              </a:ext>
            </a:extLst>
          </p:cNvPr>
          <p:cNvSpPr txBox="1"/>
          <p:nvPr/>
        </p:nvSpPr>
        <p:spPr>
          <a:xfrm>
            <a:off x="4300259" y="3117831"/>
            <a:ext cx="58659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全球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462-EDB5-C2B5-A62E-868BFB87ACFD}"/>
              </a:ext>
            </a:extLst>
          </p:cNvPr>
          <p:cNvSpPr txBox="1"/>
          <p:nvPr/>
        </p:nvSpPr>
        <p:spPr>
          <a:xfrm>
            <a:off x="4908094" y="3105796"/>
            <a:ext cx="70038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美洲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E5B30-32B6-7B46-07F5-6EE11C7AF0C4}"/>
              </a:ext>
            </a:extLst>
          </p:cNvPr>
          <p:cNvSpPr txBox="1"/>
          <p:nvPr/>
        </p:nvSpPr>
        <p:spPr>
          <a:xfrm>
            <a:off x="5631885" y="3105331"/>
            <a:ext cx="58659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欧洲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A0ABD-0498-9A65-2B71-A598A2DA9DC2}"/>
              </a:ext>
            </a:extLst>
          </p:cNvPr>
          <p:cNvSpPr txBox="1"/>
          <p:nvPr/>
        </p:nvSpPr>
        <p:spPr>
          <a:xfrm>
            <a:off x="6274260" y="3119208"/>
            <a:ext cx="586596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非洲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1CB17-2700-0A69-1DA5-2BD4EE0BA1E8}"/>
              </a:ext>
            </a:extLst>
          </p:cNvPr>
          <p:cNvSpPr txBox="1"/>
          <p:nvPr/>
        </p:nvSpPr>
        <p:spPr>
          <a:xfrm>
            <a:off x="6939704" y="3100416"/>
            <a:ext cx="586596" cy="19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西太平洋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2F4A7-94D7-F07B-FE50-39BAFCD542AE}"/>
              </a:ext>
            </a:extLst>
          </p:cNvPr>
          <p:cNvSpPr txBox="1"/>
          <p:nvPr/>
        </p:nvSpPr>
        <p:spPr>
          <a:xfrm>
            <a:off x="5727032" y="3429000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地理位置</a:t>
            </a:r>
            <a:endParaRPr lang="en-CA" sz="1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3AC-E481-5C9F-2348-6A00598DF099}"/>
              </a:ext>
            </a:extLst>
          </p:cNvPr>
          <p:cNvSpPr txBox="1"/>
          <p:nvPr/>
        </p:nvSpPr>
        <p:spPr>
          <a:xfrm>
            <a:off x="7572976" y="3119208"/>
            <a:ext cx="611611" cy="2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东南亚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B5F70-12E7-C618-1C36-BA3C70FB04BD}"/>
              </a:ext>
            </a:extLst>
          </p:cNvPr>
          <p:cNvSpPr txBox="1"/>
          <p:nvPr/>
        </p:nvSpPr>
        <p:spPr>
          <a:xfrm>
            <a:off x="8207552" y="3104488"/>
            <a:ext cx="729117" cy="2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zh-CN" alt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地中海东部</a:t>
            </a:r>
            <a:endParaRPr lang="en-CA" sz="1000" b="1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CEF952-5711-EF89-9AEE-1B52783FB599}"/>
              </a:ext>
            </a:extLst>
          </p:cNvPr>
          <p:cNvSpPr txBox="1"/>
          <p:nvPr/>
        </p:nvSpPr>
        <p:spPr>
          <a:xfrm>
            <a:off x="6939704" y="3100416"/>
            <a:ext cx="586596" cy="344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西太平洋</a:t>
            </a:r>
            <a:r>
              <a:rPr lang="en-US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  <a:endParaRPr lang="en-CA" sz="1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8577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408fcbc-2e10-4461-bee0-724c01b46ae9"/>
    <ds:schemaRef ds:uri="http://purl.org/dc/terms/"/>
    <ds:schemaRef ds:uri="599eec1d-e27c-4128-92a4-19001b8afe14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31412</TotalTime>
  <Words>360</Words>
  <Application>Microsoft Macintosh PowerPoint</Application>
  <PresentationFormat>Widescreen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宋体</vt:lpstr>
      <vt:lpstr>Arial</vt:lpstr>
      <vt:lpstr>Arial Narrow</vt:lpstr>
      <vt:lpstr>Calibri</vt:lpstr>
      <vt:lpstr>Courier New</vt:lpstr>
      <vt:lpstr>Times New Roman</vt:lpstr>
      <vt:lpstr>Wingdings</vt:lpstr>
      <vt:lpstr>RISE</vt:lpstr>
      <vt:lpstr>ESN-CA</vt:lpstr>
      <vt:lpstr>GCESC</vt:lpstr>
      <vt:lpstr>推动使用证据应对社会挑战的根本性变革所需的力量正在积聚 </vt:lpstr>
      <vt:lpstr>我们的实施理事会包括全球18个国家及多个全球和区域机构的76家合作伙伴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2024-04-18T13:07:05Z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