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7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1368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/>
      <dgm:spPr>
        <a:gradFill flip="none" rotWithShape="0">
          <a:gsLst>
            <a:gs pos="100000">
              <a:schemeClr val="accent2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/>
          <a:r>
            <a:rPr lang="ar-LB" b="0" dirty="0"/>
            <a:t>يجتمع الشركاء معًا للتعلم من بعضهم البعض (على سبيل المثال، سلسلة الندوات عبر الإنترنت</a:t>
          </a:r>
          <a:r>
            <a:rPr lang="en-US" b="0" dirty="0"/>
            <a:t>؛</a:t>
          </a:r>
        </a:p>
        <a:p>
          <a:pPr algn="r"/>
          <a:r>
            <a:rPr lang="en-US" b="0" dirty="0"/>
            <a:t>Cochrane- GCESC-WHO </a:t>
          </a:r>
          <a:r>
            <a:rPr lang="en-US" b="0" dirty="0" err="1"/>
            <a:t>EVIPNet</a:t>
          </a:r>
          <a:endParaRPr lang="en-US" b="0" dirty="0"/>
        </a:p>
        <a:p>
          <a:pPr algn="r"/>
          <a:r>
            <a:rPr lang="en-US" b="0" dirty="0"/>
            <a:t> </a:t>
          </a:r>
          <a:r>
            <a:rPr lang="ar-LB" b="0" dirty="0"/>
            <a:t>ويتم إنشاء مساحة مشتركة للمناقشات حول حقوق السكان الأصليين وطرق المعرفة)</a:t>
          </a:r>
          <a:endParaRPr lang="en-CA" b="0" dirty="0"/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/>
      <dgm:spPr>
        <a:gradFill flip="none" rotWithShape="0">
          <a:gsLst>
            <a:gs pos="100000">
              <a:schemeClr val="accent2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/>
          <a:r>
            <a:rPr lang="ar-LB" dirty="0"/>
            <a:t>اعتراف أكبر بأن المواطنين غارقون في المعلومات والمعلومات الخاطئة والمضللة، والمزيد من الالتزام بإيجاد طرق فعالة </a:t>
          </a:r>
          <a:r>
            <a:rPr lang="ar-LB" b="1" dirty="0"/>
            <a:t>لمواجهة المعلومات الخاطئة/المضللة</a:t>
          </a:r>
          <a:endParaRPr lang="en-CA" b="1" dirty="0"/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/>
      <dgm:spPr>
        <a:gradFill flip="none" rotWithShape="0">
          <a:gsLst>
            <a:gs pos="100000">
              <a:schemeClr val="accent2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/>
          <a:r>
            <a:rPr lang="ar-LB" dirty="0"/>
            <a:t>مزيد من التقدير </a:t>
          </a:r>
          <a:r>
            <a:rPr lang="ar-LB" b="1" dirty="0"/>
            <a:t>للرياح المعاكسة القوية </a:t>
          </a:r>
          <a:r>
            <a:rPr lang="ar-LB" dirty="0"/>
            <a:t>وللحاجة إلى "</a:t>
          </a:r>
          <a:r>
            <a:rPr lang="ar-LB" b="1" dirty="0"/>
            <a:t>تضافر الجهود</a:t>
          </a:r>
          <a:r>
            <a:rPr lang="ar-LB" dirty="0"/>
            <a:t>" لإحراز تقدم في مواجهة هذه الرياح المعاكسة</a:t>
          </a:r>
          <a:endParaRPr lang="en-CA" dirty="0"/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/>
      <dgm:spPr>
        <a:gradFill flip="none" rotWithShape="0">
          <a:gsLst>
            <a:gs pos="100000">
              <a:schemeClr val="accent2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/>
          <a:r>
            <a:rPr lang="ar-LB" dirty="0"/>
            <a:t>إدراك أكبر لحاجتنا إلى استخدام </a:t>
          </a:r>
          <a:r>
            <a:rPr lang="ar-LB" b="1" dirty="0"/>
            <a:t>توجه التأثير الجماعي</a:t>
          </a:r>
          <a:endParaRPr lang="en-CA" b="1" dirty="0"/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 custLinFactX="400000" custLinFactNeighborX="473769"/>
      <dgm:spPr/>
    </dgm:pt>
    <dgm:pt modelId="{D5FE32E7-3731-474D-89B3-B7D08D949BE8}" type="pres">
      <dgm:prSet presAssocID="{C50FA00F-DEEF-454D-8E8A-E70B72363806}" presName="txShp" presStyleLbl="node1" presStyleIdx="0" presStyleCnt="4" custFlipHor="1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 custLinFactX="400000" custLinFactNeighborX="473769"/>
      <dgm:spPr/>
    </dgm:pt>
    <dgm:pt modelId="{25D0ABC9-2540-904D-B0DC-BD48F97227C7}" type="pres">
      <dgm:prSet presAssocID="{29D44A42-6502-E945-A8F6-CD83883C4C18}" presName="txShp" presStyleLbl="node1" presStyleIdx="1" presStyleCnt="4" custFlipHor="1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 custLinFactX="400000" custLinFactNeighborX="473769"/>
      <dgm:spPr/>
    </dgm:pt>
    <dgm:pt modelId="{9D9A06DE-A313-814E-B94B-63266BCC2C09}" type="pres">
      <dgm:prSet presAssocID="{8170C1FF-7B2A-4345-9051-933100896835}" presName="txShp" presStyleLbl="node1" presStyleIdx="2" presStyleCnt="4" custFlipHor="1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 custLinFactX="400000" custLinFactNeighborX="473769" custLinFactNeighborY="-5405"/>
      <dgm:spPr/>
    </dgm:pt>
    <dgm:pt modelId="{C6446ADE-51DC-FB4D-8A93-107F787A3B24}" type="pres">
      <dgm:prSet presAssocID="{2EBD9258-9898-0642-B113-ED90C81A451A}" presName="txShp" presStyleLbl="node1" presStyleIdx="3" presStyleCnt="4" custFlipHor="1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 flipH="1">
          <a:off x="2335406" y="1833"/>
          <a:ext cx="8314778" cy="964329"/>
        </a:xfrm>
        <a:prstGeom prst="homePlate">
          <a:avLst/>
        </a:prstGeom>
        <a:gradFill flip="none" rotWithShape="0">
          <a:gsLst>
            <a:gs pos="100000">
              <a:schemeClr val="accent2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32400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b="0" kern="1200" dirty="0"/>
            <a:t>يجتمع الشركاء معًا للتعلم من بعضهم البعض (على سبيل المثال، سلسلة الندوات عبر الإنترنت</a:t>
          </a:r>
          <a:r>
            <a:rPr lang="en-US" sz="1600" b="0" kern="1200" dirty="0"/>
            <a:t>؛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Cochrane- GCESC-WHO </a:t>
          </a:r>
          <a:r>
            <a:rPr lang="en-US" sz="1600" b="0" kern="1200" dirty="0" err="1"/>
            <a:t>EVIPNet</a:t>
          </a:r>
          <a:endParaRPr lang="en-US" sz="1600" b="0" kern="1200" dirty="0"/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 </a:t>
          </a:r>
          <a:r>
            <a:rPr lang="ar-LB" sz="1600" b="0" kern="1200" dirty="0"/>
            <a:t>ويتم إنشاء مساحة مشتركة للمناقشات حول حقوق السكان الأصليين وطرق المعرفة)</a:t>
          </a:r>
          <a:endParaRPr lang="en-CA" sz="1600" b="0" kern="1200" dirty="0"/>
        </a:p>
      </dsp:txBody>
      <dsp:txXfrm rot="10800000">
        <a:off x="2335406" y="1833"/>
        <a:ext cx="8073696" cy="964329"/>
      </dsp:txXfrm>
    </dsp:sp>
    <dsp:sp modelId="{5947CBB8-3B85-E844-AA68-EDBECFA0475E}">
      <dsp:nvSpPr>
        <dsp:cNvPr id="0" name=""/>
        <dsp:cNvSpPr/>
      </dsp:nvSpPr>
      <dsp:spPr>
        <a:xfrm>
          <a:off x="10279256" y="1833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 flipH="1">
          <a:off x="2335406" y="1234766"/>
          <a:ext cx="8314778" cy="964329"/>
        </a:xfrm>
        <a:prstGeom prst="homePlate">
          <a:avLst/>
        </a:prstGeom>
        <a:gradFill flip="none" rotWithShape="0">
          <a:gsLst>
            <a:gs pos="100000">
              <a:schemeClr val="accent2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32400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/>
            <a:t>اعتراف أكبر بأن المواطنين غارقون في المعلومات والمعلومات الخاطئة والمضللة، والمزيد من الالتزام بإيجاد طرق فعالة </a:t>
          </a:r>
          <a:r>
            <a:rPr lang="ar-LB" sz="1600" b="1" kern="1200" dirty="0"/>
            <a:t>لمواجهة المعلومات الخاطئة/المضللة</a:t>
          </a:r>
          <a:endParaRPr lang="en-CA" sz="1600" b="1" kern="1200" dirty="0"/>
        </a:p>
      </dsp:txBody>
      <dsp:txXfrm rot="10800000">
        <a:off x="2335406" y="1234766"/>
        <a:ext cx="8073696" cy="964329"/>
      </dsp:txXfrm>
    </dsp:sp>
    <dsp:sp modelId="{724F811E-72CA-1545-8D21-98C6A51747BF}">
      <dsp:nvSpPr>
        <dsp:cNvPr id="0" name=""/>
        <dsp:cNvSpPr/>
      </dsp:nvSpPr>
      <dsp:spPr>
        <a:xfrm>
          <a:off x="10279256" y="1234766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 flipH="1">
          <a:off x="2335406" y="2467698"/>
          <a:ext cx="8314778" cy="964329"/>
        </a:xfrm>
        <a:prstGeom prst="homePlate">
          <a:avLst/>
        </a:prstGeom>
        <a:gradFill flip="none" rotWithShape="0">
          <a:gsLst>
            <a:gs pos="100000">
              <a:schemeClr val="accent2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32400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/>
            <a:t>مزيد من التقدير </a:t>
          </a:r>
          <a:r>
            <a:rPr lang="ar-LB" sz="1600" b="1" kern="1200" dirty="0"/>
            <a:t>للرياح المعاكسة القوية </a:t>
          </a:r>
          <a:r>
            <a:rPr lang="ar-LB" sz="1600" kern="1200" dirty="0"/>
            <a:t>وللحاجة إلى "</a:t>
          </a:r>
          <a:r>
            <a:rPr lang="ar-LB" sz="1600" b="1" kern="1200" dirty="0"/>
            <a:t>تضافر الجهود</a:t>
          </a:r>
          <a:r>
            <a:rPr lang="ar-LB" sz="1600" kern="1200" dirty="0"/>
            <a:t>" لإحراز تقدم في مواجهة هذه الرياح المعاكسة</a:t>
          </a:r>
          <a:endParaRPr lang="en-CA" sz="1600" kern="1200" dirty="0"/>
        </a:p>
      </dsp:txBody>
      <dsp:txXfrm rot="10800000">
        <a:off x="2335406" y="2467698"/>
        <a:ext cx="8073696" cy="964329"/>
      </dsp:txXfrm>
    </dsp:sp>
    <dsp:sp modelId="{F9FA9EB9-B3DF-3546-87C9-769E6838A9C2}">
      <dsp:nvSpPr>
        <dsp:cNvPr id="0" name=""/>
        <dsp:cNvSpPr/>
      </dsp:nvSpPr>
      <dsp:spPr>
        <a:xfrm>
          <a:off x="10279256" y="2467698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 flipH="1">
          <a:off x="2335406" y="3700631"/>
          <a:ext cx="8314778" cy="964329"/>
        </a:xfrm>
        <a:prstGeom prst="homePlate">
          <a:avLst/>
        </a:prstGeom>
        <a:gradFill flip="none" rotWithShape="0">
          <a:gsLst>
            <a:gs pos="100000">
              <a:schemeClr val="accent2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32400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/>
            <a:t>إدراك أكبر لحاجتنا إلى استخدام </a:t>
          </a:r>
          <a:r>
            <a:rPr lang="ar-LB" sz="1600" b="1" kern="1200" dirty="0"/>
            <a:t>توجه التأثير الجماعي</a:t>
          </a:r>
          <a:endParaRPr lang="en-CA" sz="1600" b="1" kern="1200" dirty="0"/>
        </a:p>
      </dsp:txBody>
      <dsp:txXfrm rot="10800000">
        <a:off x="2335406" y="3700631"/>
        <a:ext cx="8073696" cy="964329"/>
      </dsp:txXfrm>
    </dsp:sp>
    <dsp:sp modelId="{3A41F6CA-86C4-8F41-B483-111157E1DD57}">
      <dsp:nvSpPr>
        <dsp:cNvPr id="0" name=""/>
        <dsp:cNvSpPr/>
      </dsp:nvSpPr>
      <dsp:spPr>
        <a:xfrm>
          <a:off x="10279256" y="3648509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4/23/24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0567483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defTabSz="914400" rtl="1" hangingPunct="0">
              <a:spcBef>
                <a:spcPts val="0"/>
              </a:spcBef>
              <a:defRPr/>
            </a:pPr>
            <a:r>
              <a:rPr lang="ar-LB" kern="0" dirty="0">
                <a:solidFill>
                  <a:schemeClr val="tx1"/>
                </a:solidFill>
                <a:latin typeface="Arial"/>
                <a:sym typeface="Arial"/>
              </a:rPr>
              <a:t>علامات بناء الزخم مع أولوية التنفيذ الثالثة :وضع الأدلة في صلب الحياة اليومية</a:t>
            </a:r>
            <a:endParaRPr lang="en-CA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671180"/>
              </p:ext>
            </p:extLst>
          </p:nvPr>
        </p:nvGraphicFramePr>
        <p:xfrm>
          <a:off x="-155713" y="1408976"/>
          <a:ext cx="12503426" cy="46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/>
        </p:nvSpPr>
        <p:spPr>
          <a:xfrm>
            <a:off x="10087506" y="1408976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</a:t>
            </a:r>
            <a:r>
              <a:rPr lang="ar-LB" sz="1800" b="1" dirty="0">
                <a:solidFill>
                  <a:schemeClr val="tx1"/>
                </a:solidFill>
              </a:rPr>
              <a:t>أ</a:t>
            </a:r>
            <a:endParaRPr lang="en-CA" sz="1800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/>
        </p:nvSpPr>
        <p:spPr>
          <a:xfrm>
            <a:off x="10087506" y="2639678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</a:t>
            </a:r>
            <a:r>
              <a:rPr lang="ar-LB" sz="1800" b="1" dirty="0">
                <a:solidFill>
                  <a:schemeClr val="tx1"/>
                </a:solidFill>
              </a:rPr>
              <a:t>ب</a:t>
            </a:r>
            <a:endParaRPr lang="en-CA" sz="18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/>
        </p:nvSpPr>
        <p:spPr>
          <a:xfrm>
            <a:off x="10087506" y="384082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</a:t>
            </a:r>
            <a:r>
              <a:rPr lang="ar-LB" sz="1800" b="1" dirty="0">
                <a:solidFill>
                  <a:schemeClr val="tx1"/>
                </a:solidFill>
              </a:rPr>
              <a:t>ج</a:t>
            </a:r>
            <a:endParaRPr lang="en-CA" sz="18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/>
        </p:nvSpPr>
        <p:spPr>
          <a:xfrm>
            <a:off x="10087506" y="508164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</a:t>
            </a:r>
            <a:r>
              <a:rPr lang="ar-LB" sz="1800" b="1" dirty="0">
                <a:solidFill>
                  <a:schemeClr val="tx1"/>
                </a:solidFill>
              </a:rPr>
              <a:t>د</a:t>
            </a:r>
            <a:endParaRPr lang="en-CA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1203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dcmitype/"/>
    <ds:schemaRef ds:uri="0408fcbc-2e10-4461-bee0-724c01b46ae9"/>
    <ds:schemaRef ds:uri="http://schemas.microsoft.com/office/2006/documentManagement/types"/>
    <ds:schemaRef ds:uri="http://purl.org/dc/terms/"/>
    <ds:schemaRef ds:uri="http://schemas.microsoft.com/office/infopath/2007/PartnerControls"/>
    <ds:schemaRef ds:uri="599eec1d-e27c-4128-92a4-19001b8afe14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2421D33-A0BE-48CE-9E25-4D92F0CD3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31591</TotalTime>
  <Words>105</Words>
  <Application>Microsoft Macintosh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303</cp:revision>
  <cp:lastPrinted>2023-05-24T15:22:34Z</cp:lastPrinted>
  <dcterms:created xsi:type="dcterms:W3CDTF">2017-04-21T15:41:45Z</dcterms:created>
  <dcterms:modified xsi:type="dcterms:W3CDTF">2024-04-23T13:23:57Z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