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 rtl="1"/>
          <a:r>
            <a:rPr lang="ar-LB" sz="1600" dirty="0"/>
            <a:t>تجميع </a:t>
          </a:r>
          <a:r>
            <a:rPr lang="ar-LB" sz="1600" b="1" dirty="0"/>
            <a:t>مصادر الطلب عبر القطاعات </a:t>
          </a:r>
          <a:r>
            <a:rPr lang="ar-LB" sz="1600" dirty="0"/>
            <a:t>لمجموعة متطورة من توليفات الأدلة الحية (</a:t>
          </a:r>
          <a:r>
            <a:rPr lang="en-US" sz="1600" dirty="0"/>
            <a:t> (LES، </a:t>
          </a:r>
          <a:r>
            <a:rPr lang="ar-LB" sz="1600" dirty="0"/>
            <a:t>في التحالف العالمي لتوليف أهداف التنمية المستدامة ولجنة مكونة من أربعة بلدان</a:t>
          </a:r>
          <a:endParaRPr lang="en-CA" sz="1600" dirty="0"/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 rtl="1"/>
          <a:r>
            <a:rPr lang="ar-LB" sz="1600" dirty="0"/>
            <a:t>الموردين الناشئين على نطاق واسع </a:t>
          </a:r>
          <a:r>
            <a:rPr lang="ar-LB" sz="1600" b="1" dirty="0"/>
            <a:t>ومتعدد القطاعات </a:t>
          </a:r>
          <a:r>
            <a:rPr lang="ar-LB" sz="1600" b="0" dirty="0"/>
            <a:t>لتوليفات</a:t>
          </a:r>
          <a:r>
            <a:rPr lang="ar-LB" sz="1600" dirty="0"/>
            <a:t> الأدلة الحية في </a:t>
          </a:r>
          <a:r>
            <a:rPr lang="en-US" sz="1600" dirty="0"/>
            <a:t> Campbell Collaboration </a:t>
          </a:r>
          <a:r>
            <a:rPr lang="ar-LB" sz="1600" dirty="0"/>
            <a:t>و</a:t>
          </a:r>
          <a:r>
            <a:rPr lang="en-US" sz="1600" dirty="0"/>
            <a:t>Alive</a:t>
          </a:r>
          <a:endParaRPr lang="en-CA" sz="160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600" dirty="0"/>
            <a:t>الوضع الجيد للاستفادة من </a:t>
          </a:r>
          <a:r>
            <a:rPr lang="ar-LB" sz="1600" b="1" dirty="0"/>
            <a:t>التكنولوجيا</a:t>
          </a:r>
          <a:r>
            <a:rPr lang="ar-LB" sz="1600" dirty="0"/>
            <a:t> لجعل الأدلة العالمية أكثر إقناعًا في "</a:t>
          </a:r>
          <a:r>
            <a:rPr lang="ar-LB" sz="1600" b="1" dirty="0"/>
            <a:t>جانب الطلب</a:t>
          </a:r>
          <a:r>
            <a:rPr lang="ar-LB" sz="1600" dirty="0"/>
            <a:t>" (شاملة وحديثة؛ يمكن الوصول إليها من خلال المجموعة أو السياق وعن طريق التدخل أو النهج أو "</a:t>
          </a:r>
          <a:r>
            <a:rPr lang="ar-LB" sz="1600" b="1" i="0" dirty="0"/>
            <a:t>أَفضل</a:t>
          </a:r>
          <a:r>
            <a:rPr lang="ar-LB" sz="1600" b="0" i="0" dirty="0"/>
            <a:t> ما يُمكِن </a:t>
          </a:r>
          <a:r>
            <a:rPr lang="ar-LB" sz="1600" b="1" i="0" dirty="0"/>
            <a:t>شرائه</a:t>
          </a:r>
          <a:r>
            <a:rPr lang="ar-LB" sz="1600" dirty="0"/>
            <a:t>")</a:t>
          </a:r>
          <a:endParaRPr lang="en-CA" sz="1600" dirty="0"/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600" dirty="0"/>
            <a:t> الوضع الجيد للاستفادة من التكنولوجيا لتحسين الكفاءة والمساواة وتقليل هدر الأبحاث في جانب "</a:t>
          </a:r>
          <a:r>
            <a:rPr lang="ar-LB" sz="1600" b="1" dirty="0"/>
            <a:t>عرض الأدلة</a:t>
          </a:r>
          <a:r>
            <a:rPr lang="ar-LB" sz="1600" dirty="0"/>
            <a:t>".</a:t>
          </a:r>
          <a:endParaRPr lang="en-CA" sz="1600" dirty="0"/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600" b="1" dirty="0"/>
            <a:t>تم تحديد </a:t>
          </a:r>
          <a:r>
            <a:rPr lang="ar-LB" sz="1600" dirty="0"/>
            <a:t>"المبادرين الأوائل" والأبطال البادين للعيان على مستوى الممولين من القطاعين العام والخاص</a:t>
          </a:r>
          <a:endParaRPr lang="en-CA" sz="1600" dirty="0"/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>
          <a:noFill/>
        </a:ln>
      </dgm:spPr>
      <dgm:t>
        <a:bodyPr rIns="324000"/>
        <a:lstStyle/>
        <a:p>
          <a:pPr algn="r"/>
          <a:r>
            <a:rPr lang="ar-LB" sz="1600" dirty="0"/>
            <a:t>البدء في رؤية "طرق الوصول </a:t>
          </a:r>
          <a:r>
            <a:rPr lang="ar-LB" sz="1600" b="1" dirty="0"/>
            <a:t>إلى المبادرات التي تركز على جوانب أخرى لاستخدام الأدلة لمواجهة التحديات المجتمعية </a:t>
          </a:r>
          <a:r>
            <a:rPr lang="ar-LB" sz="1600" dirty="0"/>
            <a:t>(على سبيل المثال،</a:t>
          </a:r>
          <a:r>
            <a:rPr lang="en-US" sz="1600" dirty="0" err="1"/>
            <a:t>Réseau</a:t>
          </a:r>
          <a:r>
            <a:rPr lang="en-US" sz="1600" dirty="0"/>
            <a:t> francophone International </a:t>
          </a:r>
          <a:r>
            <a:rPr lang="en-US" sz="1600" dirty="0" err="1"/>
            <a:t>en</a:t>
          </a:r>
          <a:r>
            <a:rPr lang="en-US" sz="1600" dirty="0"/>
            <a:t> </a:t>
          </a:r>
          <a:r>
            <a:rPr lang="en-US" sz="1600" dirty="0" err="1"/>
            <a:t>conseil</a:t>
          </a:r>
          <a:r>
            <a:rPr lang="en-US" sz="1600" dirty="0"/>
            <a:t> </a:t>
          </a:r>
          <a:r>
            <a:rPr lang="en-US" sz="1600" dirty="0" err="1"/>
            <a:t>scientifique</a:t>
          </a:r>
          <a:r>
            <a:rPr lang="en-US" sz="1600" dirty="0"/>
            <a:t>" (RFICS)؛ </a:t>
          </a:r>
          <a:r>
            <a:rPr lang="ar-LB" sz="1600" dirty="0"/>
            <a:t>ومكاتب التقييم المستقلة التابعة للأمم المتحدة من خلال التحالف العالمي لتجميع أهداف التنمية المستدامة)</a:t>
          </a:r>
          <a:endParaRPr lang="en-CA" sz="1600" dirty="0"/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 custLinFactX="695147" custLinFactNeighborX="700000"/>
      <dgm:spPr/>
    </dgm:pt>
    <dgm:pt modelId="{76ABC05A-ED71-3248-A2C6-1B9BCC198682}" type="pres">
      <dgm:prSet presAssocID="{E86DBD6E-57F5-4647-B1D6-4F3C4567AEA2}" presName="txShp" presStyleLbl="node1" presStyleIdx="0" presStyleCnt="6" custFlipHor="1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 custLinFactX="695147" custLinFactNeighborX="700000"/>
      <dgm:spPr/>
    </dgm:pt>
    <dgm:pt modelId="{966AB552-9453-674F-9981-6F135F30A431}" type="pres">
      <dgm:prSet presAssocID="{9185C414-D5B3-6B4F-B709-32AF77692B32}" presName="txShp" presStyleLbl="node1" presStyleIdx="1" presStyleCnt="6" custFlipHor="1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 custLinFactX="695147" custLinFactNeighborX="700000"/>
      <dgm:spPr/>
    </dgm:pt>
    <dgm:pt modelId="{8022A675-9088-D44E-A1A0-B894C296901A}" type="pres">
      <dgm:prSet presAssocID="{AA6CC5A2-198D-A84C-AD56-27C5B9511759}" presName="txShp" presStyleLbl="node1" presStyleIdx="2" presStyleCnt="6" custFlipHor="1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 custLinFactX="695147" custLinFactNeighborX="700000"/>
      <dgm:spPr/>
    </dgm:pt>
    <dgm:pt modelId="{5CC33EFE-7260-B948-9180-2A262A44D52C}" type="pres">
      <dgm:prSet presAssocID="{DEA73560-48DE-0541-BD30-A3C09B65952B}" presName="txShp" presStyleLbl="node1" presStyleIdx="3" presStyleCnt="6" custFlipHor="1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 custLinFactX="695147" custLinFactNeighborX="700000"/>
      <dgm:spPr/>
    </dgm:pt>
    <dgm:pt modelId="{4423ED6D-6D71-C84B-A489-47DAB2E89C9E}" type="pres">
      <dgm:prSet presAssocID="{36E72BFC-02D0-8F4A-A945-1BDAB19663A2}" presName="txShp" presStyleLbl="node1" presStyleIdx="4" presStyleCnt="6" custFlipHor="1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 custLinFactX="695147" custLinFactNeighborX="700000"/>
      <dgm:spPr/>
    </dgm:pt>
    <dgm:pt modelId="{5D71FF0A-9F58-FB48-A799-FD0C620A49B8}" type="pres">
      <dgm:prSet presAssocID="{0DA6C63A-ADA7-5347-AE43-61A0F6F4418A}" presName="txShp" presStyleLbl="node1" presStyleIdx="5" presStyleCnt="6" custFlipHor="1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 flipH="1">
          <a:off x="2539684" y="1669"/>
          <a:ext cx="9411958" cy="676014"/>
        </a:xfrm>
        <a:prstGeom prst="homePlate">
          <a:avLst/>
        </a:prstGeom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324000" bIns="6096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تجميع </a:t>
          </a:r>
          <a:r>
            <a:rPr lang="ar-LB" sz="1600" b="1" kern="1200" dirty="0"/>
            <a:t>مصادر الطلب عبر القطاعات </a:t>
          </a:r>
          <a:r>
            <a:rPr lang="ar-LB" sz="1600" kern="1200" dirty="0"/>
            <a:t>لمجموعة متطورة من توليفات الأدلة الحية (</a:t>
          </a:r>
          <a:r>
            <a:rPr lang="en-US" sz="1600" kern="1200" dirty="0"/>
            <a:t> (LES، </a:t>
          </a:r>
          <a:r>
            <a:rPr lang="ar-LB" sz="1600" kern="1200" dirty="0"/>
            <a:t>في التحالف العالمي لتوليف أهداف التنمية المستدامة ولجنة مكونة من أربعة بلدان</a:t>
          </a:r>
          <a:endParaRPr lang="en-CA" sz="1600" kern="1200" dirty="0"/>
        </a:p>
      </dsp:txBody>
      <dsp:txXfrm rot="10800000">
        <a:off x="2539684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11633074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 flipH="1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324000" bIns="60960" numCol="1" spcCol="1270" anchor="ctr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الموردين الناشئين على نطاق واسع </a:t>
          </a:r>
          <a:r>
            <a:rPr lang="ar-LB" sz="1600" b="1" kern="1200" dirty="0"/>
            <a:t>ومتعدد القطاعات </a:t>
          </a:r>
          <a:r>
            <a:rPr lang="ar-LB" sz="1600" b="0" kern="1200" dirty="0"/>
            <a:t>لتوليفات</a:t>
          </a:r>
          <a:r>
            <a:rPr lang="ar-LB" sz="1600" kern="1200" dirty="0"/>
            <a:t> الأدلة الحية في </a:t>
          </a:r>
          <a:r>
            <a:rPr lang="en-US" sz="1600" kern="1200" dirty="0"/>
            <a:t> Campbell Collaboration </a:t>
          </a:r>
          <a:r>
            <a:rPr lang="ar-LB" sz="1600" kern="1200" dirty="0"/>
            <a:t>و</a:t>
          </a:r>
          <a:r>
            <a:rPr lang="en-US" sz="1600" kern="1200" dirty="0"/>
            <a:t>Alive</a:t>
          </a:r>
          <a:endParaRPr lang="en-CA" sz="1600" kern="1200" dirty="0"/>
        </a:p>
      </dsp:txBody>
      <dsp:txXfrm rot="10800000">
        <a:off x="2539684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11633074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 flipH="1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الوضع الجيد للاستفادة من </a:t>
          </a:r>
          <a:r>
            <a:rPr lang="ar-LB" sz="1600" b="1" kern="1200" dirty="0"/>
            <a:t>التكنولوجيا</a:t>
          </a:r>
          <a:r>
            <a:rPr lang="ar-LB" sz="1600" kern="1200" dirty="0"/>
            <a:t> لجعل الأدلة العالمية أكثر إقناعًا في "</a:t>
          </a:r>
          <a:r>
            <a:rPr lang="ar-LB" sz="1600" b="1" kern="1200" dirty="0"/>
            <a:t>جانب الطلب</a:t>
          </a:r>
          <a:r>
            <a:rPr lang="ar-LB" sz="1600" kern="1200" dirty="0"/>
            <a:t>" (شاملة وحديثة؛ يمكن الوصول إليها من خلال المجموعة أو السياق وعن طريق التدخل أو النهج أو "</a:t>
          </a:r>
          <a:r>
            <a:rPr lang="ar-LB" sz="1600" b="1" i="0" kern="1200" dirty="0"/>
            <a:t>أَفضل</a:t>
          </a:r>
          <a:r>
            <a:rPr lang="ar-LB" sz="1600" b="0" i="0" kern="1200" dirty="0"/>
            <a:t> ما يُمكِن </a:t>
          </a:r>
          <a:r>
            <a:rPr lang="ar-LB" sz="1600" b="1" i="0" kern="1200" dirty="0"/>
            <a:t>شرائه</a:t>
          </a:r>
          <a:r>
            <a:rPr lang="ar-LB" sz="1600" kern="1200" dirty="0"/>
            <a:t>")</a:t>
          </a:r>
          <a:endParaRPr lang="en-CA" sz="1600" kern="1200" dirty="0"/>
        </a:p>
      </dsp:txBody>
      <dsp:txXfrm rot="10800000">
        <a:off x="2539684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11633074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 flipH="1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 الوضع الجيد للاستفادة من التكنولوجيا لتحسين الكفاءة والمساواة وتقليل هدر الأبحاث في جانب "</a:t>
          </a:r>
          <a:r>
            <a:rPr lang="ar-LB" sz="1600" b="1" kern="1200" dirty="0"/>
            <a:t>عرض الأدلة</a:t>
          </a:r>
          <a:r>
            <a:rPr lang="ar-LB" sz="1600" kern="1200" dirty="0"/>
            <a:t>".</a:t>
          </a:r>
          <a:endParaRPr lang="en-CA" sz="1600" kern="1200" dirty="0"/>
        </a:p>
      </dsp:txBody>
      <dsp:txXfrm rot="10800000">
        <a:off x="2539684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11633074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 flipH="1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b="1" kern="1200" dirty="0"/>
            <a:t>تم تحديد </a:t>
          </a:r>
          <a:r>
            <a:rPr lang="ar-LB" sz="1600" kern="1200" dirty="0"/>
            <a:t>"المبادرين الأوائل" والأبطال البادين للعيان على مستوى الممولين من القطاعين العام والخاص</a:t>
          </a:r>
          <a:endParaRPr lang="en-CA" sz="1600" kern="1200" dirty="0"/>
        </a:p>
      </dsp:txBody>
      <dsp:txXfrm rot="10800000">
        <a:off x="2539684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11633074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 flipH="1">
          <a:off x="2539684" y="4262129"/>
          <a:ext cx="9411958" cy="676014"/>
        </a:xfrm>
        <a:prstGeom prst="homePlate">
          <a:avLst/>
        </a:prstGeom>
        <a:gradFill flip="none" rotWithShape="0">
          <a:gsLst>
            <a:gs pos="100000">
              <a:schemeClr val="accent3">
                <a:alpha val="55000"/>
              </a:schemeClr>
            </a:gs>
            <a:gs pos="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32400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600" kern="1200" dirty="0"/>
            <a:t>البدء في رؤية "طرق الوصول </a:t>
          </a:r>
          <a:r>
            <a:rPr lang="ar-LB" sz="1600" b="1" kern="1200" dirty="0"/>
            <a:t>إلى المبادرات التي تركز على جوانب أخرى لاستخدام الأدلة لمواجهة التحديات المجتمعية </a:t>
          </a:r>
          <a:r>
            <a:rPr lang="ar-LB" sz="1600" kern="1200" dirty="0"/>
            <a:t>(على سبيل المثال،</a:t>
          </a:r>
          <a:r>
            <a:rPr lang="en-US" sz="1600" kern="1200" dirty="0" err="1"/>
            <a:t>Réseau</a:t>
          </a:r>
          <a:r>
            <a:rPr lang="en-US" sz="1600" kern="1200" dirty="0"/>
            <a:t> francophone International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conseil</a:t>
          </a:r>
          <a:r>
            <a:rPr lang="en-US" sz="1600" kern="1200" dirty="0"/>
            <a:t> </a:t>
          </a:r>
          <a:r>
            <a:rPr lang="en-US" sz="1600" kern="1200" dirty="0" err="1"/>
            <a:t>scientifique</a:t>
          </a:r>
          <a:r>
            <a:rPr lang="en-US" sz="1600" kern="1200" dirty="0"/>
            <a:t>" (RFICS)؛ </a:t>
          </a:r>
          <a:r>
            <a:rPr lang="ar-LB" sz="1600" kern="1200" dirty="0"/>
            <a:t>ومكاتب التقييم المستقلة التابعة للأمم المتحدة من خلال التحالف العالمي لتجميع أهداف التنمية المستدامة)</a:t>
          </a:r>
          <a:endParaRPr lang="en-CA" sz="1600" kern="1200" dirty="0"/>
        </a:p>
      </dsp:txBody>
      <dsp:txXfrm rot="10800000">
        <a:off x="2539684" y="426212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11633074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defTabSz="914400" rtl="1" hangingPunct="0">
              <a:spcBef>
                <a:spcPts val="0"/>
              </a:spcBef>
              <a:defRPr/>
            </a:pPr>
            <a:r>
              <a:rPr lang="ar-LB" dirty="0"/>
              <a:t>علامات بناء الزخم مع أولوية التنفيذ الثانية: تعزيز بنية الأدلة العالمية والاستفادة منها </a:t>
            </a:r>
            <a:endParaRPr lang="en-US" kern="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383106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059968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</a:t>
            </a:r>
            <a:r>
              <a:rPr lang="ar-LB" sz="1800" b="1" dirty="0">
                <a:solidFill>
                  <a:schemeClr val="tx1"/>
                </a:solidFill>
              </a:rPr>
              <a:t>أ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062339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</a:t>
            </a:r>
            <a:r>
              <a:rPr lang="ar-LB" sz="1800" b="1" dirty="0">
                <a:solidFill>
                  <a:schemeClr val="tx1"/>
                </a:solidFill>
              </a:rPr>
              <a:t>ب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062339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</a:t>
            </a:r>
            <a:r>
              <a:rPr lang="ar-LB" sz="1800" b="1" dirty="0">
                <a:solidFill>
                  <a:schemeClr val="tx1"/>
                </a:solidFill>
              </a:rPr>
              <a:t>ج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062339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</a:t>
            </a:r>
            <a:r>
              <a:rPr lang="ar-LB" sz="1800" b="1" dirty="0">
                <a:solidFill>
                  <a:schemeClr val="tx1"/>
                </a:solidFill>
              </a:rPr>
              <a:t>د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062339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</a:t>
            </a:r>
            <a:r>
              <a:rPr lang="ar-LB" sz="1800" b="1" dirty="0">
                <a:solidFill>
                  <a:schemeClr val="tx1"/>
                </a:solidFill>
              </a:rPr>
              <a:t>ه</a:t>
            </a:r>
            <a:endParaRPr lang="en-CA" sz="18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059968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</a:t>
            </a:r>
            <a:r>
              <a:rPr lang="ar-LB" sz="1800" b="1" dirty="0">
                <a:solidFill>
                  <a:schemeClr val="tx1"/>
                </a:solidFill>
              </a:rPr>
              <a:t>و</a:t>
            </a:r>
            <a:endParaRPr lang="en-C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599eec1d-e27c-4128-92a4-19001b8afe14"/>
    <ds:schemaRef ds:uri="http://www.w3.org/XML/1998/namespace"/>
    <ds:schemaRef ds:uri="0408fcbc-2e10-4461-bee0-724c01b46ae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190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