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22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37" autoAdjust="0"/>
    <p:restoredTop sz="94694" autoAdjust="0"/>
  </p:normalViewPr>
  <p:slideViewPr>
    <p:cSldViewPr snapToGrid="0" snapToObjects="1">
      <p:cViewPr varScale="1">
        <p:scale>
          <a:sx n="121" d="100"/>
          <a:sy n="121" d="100"/>
        </p:scale>
        <p:origin x="848" y="17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4/23/24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4/23/24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E63047-826E-40BB-4A6A-7BAA31722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2CB33EA-91D6-F140-A440-0A130B2A34DE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5CFFD4-38E5-C117-EA12-CA104D11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2415"/>
            <a:ext cx="11708068" cy="1006368"/>
          </a:xfrm>
        </p:spPr>
        <p:txBody>
          <a:bodyPr>
            <a:normAutofit/>
          </a:bodyPr>
          <a:lstStyle/>
          <a:p>
            <a:pPr algn="r" rtl="1"/>
            <a:r>
              <a:rPr lang="ar-LB" dirty="0">
                <a:latin typeface="Arial" panose="020B0604020202020204" pitchFamily="34" charset="0"/>
                <a:ea typeface="Calibri" panose="020F0502020204030204" pitchFamily="34" charset="0"/>
              </a:rPr>
              <a:t>يضم المجلس التنفيذي لدينا الآن 76 شريكًا تنظيميًا قويًا من 18 دولة في كل أنحاء العالم ومن العديد من الهيئات العالمية والإقليمية</a:t>
            </a:r>
            <a:endParaRPr lang="en-CA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-up of a graph&#10;&#10;Description automatically generated">
            <a:extLst>
              <a:ext uri="{FF2B5EF4-FFF2-40B4-BE49-F238E27FC236}">
                <a16:creationId xmlns:a16="http://schemas.microsoft.com/office/drawing/2014/main" id="{EED218DD-FE0D-0F5A-A666-09498F7C4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324" y="1276866"/>
            <a:ext cx="9144000" cy="49427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A4F072-2362-2A6A-2B44-0A772D6E7538}"/>
              </a:ext>
            </a:extLst>
          </p:cNvPr>
          <p:cNvSpPr txBox="1"/>
          <p:nvPr/>
        </p:nvSpPr>
        <p:spPr>
          <a:xfrm>
            <a:off x="1407200" y="2766593"/>
            <a:ext cx="2172834" cy="34855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LB" sz="105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يشمل:</a:t>
            </a:r>
          </a:p>
          <a:p>
            <a:pPr algn="r" rtl="1"/>
            <a:endParaRPr lang="ar-LB" sz="105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LB" sz="105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شبكة الأدلة الأفريقية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LB" sz="105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التحالف من أجل الأدلة الحية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LB" sz="105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تعاون كامبل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LB" sz="105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كوكرين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LB" sz="105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الخدمات الأساسية الفعالة (</a:t>
            </a:r>
            <a:r>
              <a:rPr lang="en-CA" sz="1050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eBASE</a:t>
            </a:r>
            <a:r>
              <a:rPr lang="ar-LB" sz="105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CA" sz="105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LB" sz="105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أفريقيا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LB" sz="105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مركز </a:t>
            </a:r>
            <a:r>
              <a:rPr lang="en-CA" sz="105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EPPI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LB" sz="105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التحالف العالمي لتوليف أهداف التنمية المستدامة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LB" sz="105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الشبكة الدولية للمبادئ التوجيهية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LB" sz="105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معهد فيريداس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LB" sz="105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الاتحاد الدولي لجمعيات ومؤسسات المكتبات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LB" sz="105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مؤسسة أوزوالدو كروز (فيوكروز)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LB" sz="105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الجماعية الأفريقية للأدلة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LB" sz="105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الشبكة الفرنكوفونية الدولية بالمشورة العلمية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05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Sense About Science</a:t>
            </a:r>
            <a:endParaRPr lang="ar-LB" sz="105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LB" sz="105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وكالة الأمن الصحي في المملكة المتحدة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05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LB" sz="105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en-CA" sz="105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85FAA4-AF61-87BF-E42C-62320ACF00D5}"/>
              </a:ext>
            </a:extLst>
          </p:cNvPr>
          <p:cNvSpPr txBox="1"/>
          <p:nvPr/>
        </p:nvSpPr>
        <p:spPr>
          <a:xfrm>
            <a:off x="9061497" y="2766593"/>
            <a:ext cx="1560668" cy="34855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88900" lvl="0" indent="-88900" algn="r" rtl="1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ar-LB" sz="1050" kern="0" dirty="0">
                <a:solidFill>
                  <a:srgbClr val="1E252B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الأرجنتين</a:t>
            </a:r>
          </a:p>
          <a:p>
            <a:pPr marL="88900" lvl="0" indent="-88900" algn="r" rtl="1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ar-LB" sz="1050" kern="0" dirty="0">
                <a:solidFill>
                  <a:srgbClr val="1E252B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أستراليا</a:t>
            </a:r>
          </a:p>
          <a:p>
            <a:pPr marL="88900" lvl="0" indent="-88900" algn="r" rtl="1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ar-LB" sz="1050" kern="0" dirty="0">
                <a:solidFill>
                  <a:srgbClr val="1E252B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البرازيل</a:t>
            </a:r>
          </a:p>
          <a:p>
            <a:pPr marL="88900" lvl="0" indent="-88900" algn="r" rtl="1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ar-LB" sz="1050" kern="0" dirty="0">
                <a:solidFill>
                  <a:srgbClr val="1E252B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كندا</a:t>
            </a:r>
          </a:p>
          <a:p>
            <a:pPr marL="88900" lvl="0" indent="-88900" algn="r" rtl="1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ar-LB" sz="1050" kern="0" dirty="0">
                <a:solidFill>
                  <a:srgbClr val="1E252B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شيلي</a:t>
            </a:r>
          </a:p>
          <a:p>
            <a:pPr marL="88900" lvl="0" indent="-88900" algn="r" rtl="1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ar-LB" sz="1050" kern="0" dirty="0">
                <a:solidFill>
                  <a:srgbClr val="1E252B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الصين</a:t>
            </a:r>
          </a:p>
          <a:p>
            <a:pPr marL="88900" lvl="0" indent="-88900" algn="r" rtl="1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ar-LB" sz="1050" kern="0" dirty="0">
                <a:solidFill>
                  <a:srgbClr val="1E252B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كولومبيا</a:t>
            </a:r>
          </a:p>
          <a:p>
            <a:pPr marL="88900" lvl="0" indent="-88900" algn="r" rtl="1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ar-LB" sz="1050" kern="0" dirty="0">
                <a:solidFill>
                  <a:srgbClr val="1E252B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فرنسا</a:t>
            </a:r>
          </a:p>
          <a:p>
            <a:pPr marL="88900" lvl="0" indent="-88900" algn="r" rtl="1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ar-LB" sz="1050" kern="0" dirty="0">
                <a:solidFill>
                  <a:srgbClr val="1E252B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ألمانيا</a:t>
            </a:r>
          </a:p>
          <a:p>
            <a:pPr marL="88900" lvl="0" indent="-88900" algn="r" rtl="1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ar-LB" sz="1050" kern="0" dirty="0">
                <a:solidFill>
                  <a:srgbClr val="1E252B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الهند</a:t>
            </a:r>
          </a:p>
          <a:p>
            <a:pPr marL="88900" lvl="0" indent="-88900" algn="r" rtl="1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ar-LB" sz="1050" kern="0" dirty="0">
                <a:solidFill>
                  <a:srgbClr val="1E252B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أيرلندا</a:t>
            </a:r>
          </a:p>
          <a:p>
            <a:pPr marL="88900" lvl="0" indent="-88900" algn="r" rtl="1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ar-LB" sz="1050" kern="0" dirty="0">
                <a:solidFill>
                  <a:srgbClr val="1E252B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لبنان</a:t>
            </a:r>
          </a:p>
          <a:p>
            <a:pPr marL="88900" lvl="0" indent="-88900" algn="r" rtl="1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ar-LB" sz="1050" kern="0" dirty="0">
                <a:solidFill>
                  <a:srgbClr val="1E252B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النرويج</a:t>
            </a:r>
          </a:p>
          <a:p>
            <a:pPr marL="88900" lvl="0" indent="-88900" algn="r" rtl="1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ar-LB" sz="1050" kern="0" dirty="0">
                <a:solidFill>
                  <a:srgbClr val="1E252B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باكستان</a:t>
            </a:r>
          </a:p>
          <a:p>
            <a:pPr marL="88900" lvl="0" indent="-88900" algn="r" rtl="1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ar-LB" sz="1050" kern="0" dirty="0">
                <a:solidFill>
                  <a:srgbClr val="1E252B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جنوب أفريقيا</a:t>
            </a:r>
          </a:p>
          <a:p>
            <a:pPr marL="88900" lvl="0" indent="-88900" algn="r" rtl="1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ar-LB" sz="1050" kern="0" dirty="0">
                <a:solidFill>
                  <a:srgbClr val="1E252B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أوغندا</a:t>
            </a:r>
          </a:p>
          <a:p>
            <a:pPr marL="88900" lvl="0" indent="-88900" algn="r" rtl="1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ar-LB" sz="1050" kern="0" dirty="0">
                <a:solidFill>
                  <a:srgbClr val="1E252B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المملكة المتحدة</a:t>
            </a:r>
          </a:p>
          <a:p>
            <a:pPr marL="88900" lvl="0" indent="-88900" algn="r" rtl="1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ar-LB" sz="1050" kern="0" dirty="0">
                <a:solidFill>
                  <a:srgbClr val="1E252B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الولايات المتحدة</a:t>
            </a:r>
          </a:p>
          <a:p>
            <a:pPr lvl="0" algn="r" rtl="1">
              <a:buClr>
                <a:srgbClr val="1E252B"/>
              </a:buClr>
              <a:buSzPts val="700"/>
            </a:pPr>
            <a:endParaRPr lang="ar-LB" sz="1050" kern="0" dirty="0">
              <a:solidFill>
                <a:srgbClr val="1E252B"/>
              </a:solidFill>
              <a:latin typeface="Arial Narrow" panose="020B0606020202030204" pitchFamily="34" charset="0"/>
              <a:ea typeface="Times New Roman" panose="02020603050405020304" pitchFamily="18" charset="0"/>
              <a:cs typeface="UniversLTStd-LightCn"/>
            </a:endParaRPr>
          </a:p>
          <a:p>
            <a:pPr lvl="0" algn="r" rtl="1">
              <a:buClr>
                <a:srgbClr val="1E252B"/>
              </a:buClr>
              <a:buSzPts val="700"/>
            </a:pPr>
            <a:r>
              <a:rPr lang="ar-LB" sz="1050" kern="0" dirty="0">
                <a:solidFill>
                  <a:srgbClr val="1E252B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دون احتساب الدول التي تتمركز فيها الهيئات الإقليمية والعالمية</a:t>
            </a:r>
            <a:endParaRPr lang="en-CA" sz="1400" kern="1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C2489B-FD65-1688-C6AB-0AD62961B5C4}"/>
              </a:ext>
            </a:extLst>
          </p:cNvPr>
          <p:cNvSpPr txBox="1"/>
          <p:nvPr/>
        </p:nvSpPr>
        <p:spPr>
          <a:xfrm>
            <a:off x="4724400" y="1491343"/>
            <a:ext cx="3285194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1400" b="1" dirty="0">
                <a:solidFill>
                  <a:schemeClr val="tx2"/>
                </a:solidFill>
                <a:latin typeface="Arial Narrow" panose="020B0606020202030204" pitchFamily="34" charset="0"/>
              </a:rPr>
              <a:t>أعضاء المجلس التنفيذي</a:t>
            </a:r>
            <a:endParaRPr lang="en-CA" sz="14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CED74A-3756-75BA-FDE9-4BECCC3DBFD5}"/>
              </a:ext>
            </a:extLst>
          </p:cNvPr>
          <p:cNvSpPr txBox="1"/>
          <p:nvPr/>
        </p:nvSpPr>
        <p:spPr>
          <a:xfrm rot="16200000">
            <a:off x="3005603" y="2428484"/>
            <a:ext cx="173942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ar-LB" sz="1100" b="1" dirty="0">
                <a:solidFill>
                  <a:schemeClr val="tx2"/>
                </a:solidFill>
                <a:latin typeface="Arial Narrow" panose="020B0606020202030204" pitchFamily="34" charset="0"/>
              </a:rPr>
              <a:t>الشركاء التنظيميون</a:t>
            </a:r>
            <a:endParaRPr lang="en-CA" sz="11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F7BC1F-2936-1ED0-E572-A2B55B9267FE}"/>
              </a:ext>
            </a:extLst>
          </p:cNvPr>
          <p:cNvSpPr txBox="1"/>
          <p:nvPr/>
        </p:nvSpPr>
        <p:spPr>
          <a:xfrm>
            <a:off x="7027588" y="3868120"/>
            <a:ext cx="1827655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LB" sz="1100" b="1" dirty="0">
                <a:solidFill>
                  <a:schemeClr val="tx2"/>
                </a:solidFill>
                <a:latin typeface="Arial Narrow" panose="020B0606020202030204" pitchFamily="34" charset="0"/>
              </a:rPr>
              <a:t>نمو العضوية خلال عام 2023</a:t>
            </a:r>
            <a:endParaRPr lang="en-CA" sz="11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10FD09-D677-534D-8557-934C14AD424B}"/>
              </a:ext>
            </a:extLst>
          </p:cNvPr>
          <p:cNvSpPr txBox="1"/>
          <p:nvPr/>
        </p:nvSpPr>
        <p:spPr>
          <a:xfrm>
            <a:off x="4006120" y="3698843"/>
            <a:ext cx="1991513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rtl="1"/>
            <a:r>
              <a:rPr lang="ar-LB" sz="1100" b="1" dirty="0">
                <a:solidFill>
                  <a:schemeClr val="tx2"/>
                </a:solidFill>
                <a:latin typeface="Arial Narrow" panose="020B0606020202030204" pitchFamily="34" charset="0"/>
              </a:rPr>
              <a:t>الشركاء التنظيميون </a:t>
            </a:r>
            <a:r>
              <a:rPr lang="en-US" sz="1100" b="1" dirty="0">
                <a:solidFill>
                  <a:schemeClr val="tx2"/>
                </a:solidFill>
                <a:latin typeface="Arial Narrow" panose="020B0606020202030204" pitchFamily="34" charset="0"/>
              </a:rPr>
              <a:t>(n = 76)</a:t>
            </a:r>
            <a:r>
              <a:rPr lang="ar-LB" sz="1100" b="1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endParaRPr lang="en-US" sz="11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r>
              <a:rPr lang="en-US" sz="1100" b="1" dirty="0">
                <a:solidFill>
                  <a:schemeClr val="tx2"/>
                </a:solidFill>
                <a:latin typeface="Arial Narrow" panose="020B0606020202030204" pitchFamily="34" charset="0"/>
              </a:rPr>
              <a:t>(n = 10) </a:t>
            </a:r>
            <a:r>
              <a:rPr lang="ar-LB" sz="1100" b="1" dirty="0">
                <a:solidFill>
                  <a:schemeClr val="tx2"/>
                </a:solidFill>
                <a:latin typeface="Arial Narrow" panose="020B0606020202030204" pitchFamily="34" charset="0"/>
              </a:rPr>
              <a:t>الشركاء المواطنون </a:t>
            </a:r>
            <a:endParaRPr lang="en-CA" sz="11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0A42E0-37DD-45A3-0E2F-C64B404B0B34}"/>
              </a:ext>
            </a:extLst>
          </p:cNvPr>
          <p:cNvSpPr txBox="1"/>
          <p:nvPr/>
        </p:nvSpPr>
        <p:spPr>
          <a:xfrm>
            <a:off x="7130715" y="5895766"/>
            <a:ext cx="1827655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ar-LB" sz="1100" b="1" dirty="0">
                <a:solidFill>
                  <a:schemeClr val="tx2"/>
                </a:solidFill>
                <a:latin typeface="Arial Narrow" panose="020B0606020202030204" pitchFamily="34" charset="0"/>
              </a:rPr>
              <a:t>ك2  23</a:t>
            </a:r>
            <a:r>
              <a:rPr lang="en-US" sz="1100" b="1" dirty="0">
                <a:solidFill>
                  <a:schemeClr val="tx2"/>
                </a:solidFill>
                <a:latin typeface="Arial Narrow" panose="020B0606020202030204" pitchFamily="34" charset="0"/>
              </a:rPr>
              <a:t>	</a:t>
            </a:r>
            <a:r>
              <a:rPr lang="ar-LB" sz="1100" b="1" dirty="0">
                <a:solidFill>
                  <a:schemeClr val="tx2"/>
                </a:solidFill>
                <a:latin typeface="Arial Narrow" panose="020B0606020202030204" pitchFamily="34" charset="0"/>
              </a:rPr>
              <a:t>تموز 23</a:t>
            </a:r>
            <a:r>
              <a:rPr lang="en-US" sz="1100" b="1" dirty="0">
                <a:solidFill>
                  <a:schemeClr val="tx2"/>
                </a:solidFill>
                <a:latin typeface="Arial Narrow" panose="020B0606020202030204" pitchFamily="34" charset="0"/>
              </a:rPr>
              <a:t>	</a:t>
            </a:r>
            <a:r>
              <a:rPr lang="ar-LB" sz="1100" b="1" dirty="0">
                <a:solidFill>
                  <a:schemeClr val="tx2"/>
                </a:solidFill>
                <a:latin typeface="Arial Narrow" panose="020B0606020202030204" pitchFamily="34" charset="0"/>
              </a:rPr>
              <a:t> ك2  24</a:t>
            </a:r>
            <a:endParaRPr lang="en-CA" sz="11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5EF178-C340-D629-90E6-9F15FC2C0EDF}"/>
              </a:ext>
            </a:extLst>
          </p:cNvPr>
          <p:cNvSpPr txBox="1"/>
          <p:nvPr/>
        </p:nvSpPr>
        <p:spPr>
          <a:xfrm>
            <a:off x="1845019" y="2324721"/>
            <a:ext cx="1523823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1100" b="1" dirty="0">
                <a:solidFill>
                  <a:schemeClr val="tx2"/>
                </a:solidFill>
                <a:latin typeface="Arial Narrow" panose="020B0606020202030204" pitchFamily="34" charset="0"/>
              </a:rPr>
              <a:t>الشركاء التنظيميون</a:t>
            </a:r>
            <a:endParaRPr lang="en-CA" sz="11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993102-C733-6ECE-3364-259E5030FF8D}"/>
              </a:ext>
            </a:extLst>
          </p:cNvPr>
          <p:cNvSpPr txBox="1"/>
          <p:nvPr/>
        </p:nvSpPr>
        <p:spPr>
          <a:xfrm>
            <a:off x="9385511" y="2341222"/>
            <a:ext cx="780156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1100" b="1" dirty="0">
                <a:solidFill>
                  <a:schemeClr val="tx2"/>
                </a:solidFill>
                <a:latin typeface="Arial Narrow" panose="020B0606020202030204" pitchFamily="34" charset="0"/>
              </a:rPr>
              <a:t>البلدان</a:t>
            </a:r>
            <a:endParaRPr lang="en-CA" sz="11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6AACEA-6985-BD44-C981-93E7CEA517DF}"/>
              </a:ext>
            </a:extLst>
          </p:cNvPr>
          <p:cNvSpPr txBox="1"/>
          <p:nvPr/>
        </p:nvSpPr>
        <p:spPr>
          <a:xfrm>
            <a:off x="4300259" y="3117831"/>
            <a:ext cx="58659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ar-LB" sz="1000" dirty="0">
                <a:solidFill>
                  <a:schemeClr val="tx2"/>
                </a:solidFill>
                <a:latin typeface="Arial Narrow" panose="020B0606020202030204" pitchFamily="34" charset="0"/>
              </a:rPr>
              <a:t>إجمالي</a:t>
            </a:r>
            <a:r>
              <a:rPr lang="en-US" sz="1000" b="1" dirty="0">
                <a:solidFill>
                  <a:schemeClr val="tx2"/>
                </a:solidFill>
                <a:latin typeface="Arial Narrow" panose="020B0606020202030204" pitchFamily="34" charset="0"/>
              </a:rPr>
              <a:t>	</a:t>
            </a:r>
            <a:endParaRPr lang="en-CA" sz="10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986462-EDB5-C2B5-A62E-868BFB87ACFD}"/>
              </a:ext>
            </a:extLst>
          </p:cNvPr>
          <p:cNvSpPr txBox="1"/>
          <p:nvPr/>
        </p:nvSpPr>
        <p:spPr>
          <a:xfrm>
            <a:off x="4908094" y="3105796"/>
            <a:ext cx="70038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ar-LB" sz="1000" dirty="0">
                <a:solidFill>
                  <a:schemeClr val="tx2"/>
                </a:solidFill>
                <a:latin typeface="Arial Narrow" panose="020B0606020202030204" pitchFamily="34" charset="0"/>
              </a:rPr>
              <a:t>الأمريكيتان</a:t>
            </a:r>
            <a:r>
              <a:rPr lang="en-US" sz="1000" b="1" dirty="0">
                <a:solidFill>
                  <a:schemeClr val="tx2"/>
                </a:solidFill>
                <a:latin typeface="Arial Narrow" panose="020B0606020202030204" pitchFamily="34" charset="0"/>
              </a:rPr>
              <a:t>	</a:t>
            </a:r>
            <a:endParaRPr lang="en-CA" sz="10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6E5B30-32B6-7B46-07F5-6EE11C7AF0C4}"/>
              </a:ext>
            </a:extLst>
          </p:cNvPr>
          <p:cNvSpPr txBox="1"/>
          <p:nvPr/>
        </p:nvSpPr>
        <p:spPr>
          <a:xfrm>
            <a:off x="5631885" y="3105331"/>
            <a:ext cx="58659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ar-LB" sz="1000" dirty="0">
                <a:solidFill>
                  <a:schemeClr val="tx2"/>
                </a:solidFill>
                <a:latin typeface="Arial Narrow" panose="020B0606020202030204" pitchFamily="34" charset="0"/>
              </a:rPr>
              <a:t>أوروبا</a:t>
            </a:r>
            <a:r>
              <a:rPr lang="en-US" sz="1000" b="1" dirty="0">
                <a:solidFill>
                  <a:schemeClr val="tx2"/>
                </a:solidFill>
                <a:latin typeface="Arial Narrow" panose="020B0606020202030204" pitchFamily="34" charset="0"/>
              </a:rPr>
              <a:t>	</a:t>
            </a:r>
            <a:endParaRPr lang="en-CA" sz="10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6A0ABD-0498-9A65-2B71-A598A2DA9DC2}"/>
              </a:ext>
            </a:extLst>
          </p:cNvPr>
          <p:cNvSpPr txBox="1"/>
          <p:nvPr/>
        </p:nvSpPr>
        <p:spPr>
          <a:xfrm>
            <a:off x="6274260" y="3119208"/>
            <a:ext cx="58659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ar-LB" sz="1000" dirty="0">
                <a:solidFill>
                  <a:schemeClr val="tx2"/>
                </a:solidFill>
                <a:latin typeface="Arial Narrow" panose="020B0606020202030204" pitchFamily="34" charset="0"/>
              </a:rPr>
              <a:t>أفريقيا</a:t>
            </a:r>
            <a:r>
              <a:rPr lang="en-US" sz="1000" b="1" dirty="0">
                <a:solidFill>
                  <a:schemeClr val="tx2"/>
                </a:solidFill>
                <a:latin typeface="Arial Narrow" panose="020B0606020202030204" pitchFamily="34" charset="0"/>
              </a:rPr>
              <a:t>	</a:t>
            </a:r>
            <a:endParaRPr lang="en-CA" sz="10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B1CB17-2700-0A69-1DA5-2BD4EE0BA1E8}"/>
              </a:ext>
            </a:extLst>
          </p:cNvPr>
          <p:cNvSpPr txBox="1"/>
          <p:nvPr/>
        </p:nvSpPr>
        <p:spPr>
          <a:xfrm>
            <a:off x="6939704" y="3100416"/>
            <a:ext cx="586596" cy="4980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36000" rIns="36000" bIns="0" rtlCol="0">
            <a:spAutoFit/>
          </a:bodyPr>
          <a:lstStyle/>
          <a:p>
            <a:pPr algn="ctr" rtl="1"/>
            <a:r>
              <a:rPr lang="ar-LB" sz="1000" dirty="0">
                <a:solidFill>
                  <a:schemeClr val="tx2"/>
                </a:solidFill>
                <a:latin typeface="Arial Narrow" panose="020B0606020202030204" pitchFamily="34" charset="0"/>
              </a:rPr>
              <a:t>غرب المحيط الهادئ</a:t>
            </a:r>
            <a:endParaRPr lang="en-CA" sz="10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D2F4A7-94D7-F07B-FE50-39BAFCD542AE}"/>
              </a:ext>
            </a:extLst>
          </p:cNvPr>
          <p:cNvSpPr txBox="1"/>
          <p:nvPr/>
        </p:nvSpPr>
        <p:spPr>
          <a:xfrm>
            <a:off x="5727032" y="3429000"/>
            <a:ext cx="173942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ar-LB" sz="1100" b="1" dirty="0">
                <a:solidFill>
                  <a:schemeClr val="tx2"/>
                </a:solidFill>
                <a:latin typeface="Arial Narrow" panose="020B0606020202030204" pitchFamily="34" charset="0"/>
              </a:rPr>
              <a:t>التمثيل الجغرافي للتمركز</a:t>
            </a:r>
            <a:endParaRPr lang="en-CA" sz="11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D963AC-E481-5C9F-2348-6A00598DF099}"/>
              </a:ext>
            </a:extLst>
          </p:cNvPr>
          <p:cNvSpPr txBox="1"/>
          <p:nvPr/>
        </p:nvSpPr>
        <p:spPr>
          <a:xfrm>
            <a:off x="7572977" y="3119208"/>
            <a:ext cx="586596" cy="3441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36000" rIns="36000" bIns="0" rtlCol="0">
            <a:spAutoFit/>
          </a:bodyPr>
          <a:lstStyle/>
          <a:p>
            <a:pPr algn="ctr" rtl="1"/>
            <a:r>
              <a:rPr lang="ar-LB" sz="1000" dirty="0">
                <a:solidFill>
                  <a:schemeClr val="tx2"/>
                </a:solidFill>
                <a:latin typeface="Arial Narrow" panose="020B0606020202030204" pitchFamily="34" charset="0"/>
              </a:rPr>
              <a:t>جنوب شرق آسيا</a:t>
            </a:r>
            <a:endParaRPr lang="en-CA" sz="10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EB5F70-12E7-C618-1C36-BA3C70FB04BD}"/>
              </a:ext>
            </a:extLst>
          </p:cNvPr>
          <p:cNvSpPr txBox="1"/>
          <p:nvPr/>
        </p:nvSpPr>
        <p:spPr>
          <a:xfrm>
            <a:off x="8184588" y="3095864"/>
            <a:ext cx="741502" cy="3441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36000" rIns="36000" bIns="0" rtlCol="0">
            <a:spAutoFit/>
          </a:bodyPr>
          <a:lstStyle/>
          <a:p>
            <a:pPr algn="ctr" rtl="1"/>
            <a:r>
              <a:rPr lang="ar-LB" sz="1000" dirty="0">
                <a:solidFill>
                  <a:schemeClr val="tx2"/>
                </a:solidFill>
                <a:latin typeface="Arial Narrow" panose="020B0606020202030204" pitchFamily="34" charset="0"/>
              </a:rPr>
              <a:t>شرق البحر المتوسط</a:t>
            </a:r>
            <a:endParaRPr lang="en-CA" sz="10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016281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0bfd4b0cb7f289b53fa78c0a253a0aea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fd7f371c592b10b4f87df5b0cbabea4b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9483B2-BEB8-41F2-8FEC-E8F0D26003C6}">
  <ds:schemaRefs>
    <ds:schemaRef ds:uri="0408fcbc-2e10-4461-bee0-724c01b46ae9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599eec1d-e27c-4128-92a4-19001b8afe14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421D33-A0BE-48CE-9E25-4D92F0CD32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31605</TotalTime>
  <Words>172</Words>
  <Application>Microsoft Macintosh PowerPoint</Application>
  <PresentationFormat>Widescreen</PresentationFormat>
  <Paragraphs>56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Arial Narrow</vt:lpstr>
      <vt:lpstr>Calibri</vt:lpstr>
      <vt:lpstr>Courier New</vt:lpstr>
      <vt:lpstr>Garamond</vt:lpstr>
      <vt:lpstr>Wingdings</vt:lpstr>
      <vt:lpstr>RISE</vt:lpstr>
      <vt:lpstr>ESN-CA</vt:lpstr>
      <vt:lpstr>GCESC</vt:lpstr>
      <vt:lpstr>يضم المجلس التنفيذي لدينا الآن 76 شريكًا تنظيميًا قويًا من 18 دولة في كل أنحاء العالم ومن العديد من الهيئات العالمية والإقليمية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303</cp:revision>
  <cp:lastPrinted>2023-05-24T15:22:34Z</cp:lastPrinted>
  <dcterms:created xsi:type="dcterms:W3CDTF">2017-04-21T15:41:45Z</dcterms:created>
  <dcterms:modified xsi:type="dcterms:W3CDTF">2024-04-23T13:19:57Z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