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
  </p:notesMasterIdLst>
  <p:sldIdLst>
    <p:sldId id="1095" r:id="rId2"/>
    <p:sldId id="1096" r:id="rId3"/>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FEB714"/>
    <a:srgbClr val="FFC057"/>
    <a:srgbClr val="6AA855"/>
    <a:srgbClr val="CC76A6"/>
    <a:srgbClr val="6FC0D3"/>
    <a:srgbClr val="8DD2E5"/>
    <a:srgbClr val="8DC758"/>
    <a:srgbClr val="99CC67"/>
    <a:srgbClr val="E7EDF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99" autoAdjust="0"/>
    <p:restoredTop sz="95707" autoAdjust="0"/>
  </p:normalViewPr>
  <p:slideViewPr>
    <p:cSldViewPr snapToGrid="0" snapToObjects="1">
      <p:cViewPr varScale="1">
        <p:scale>
          <a:sx n="128" d="100"/>
          <a:sy n="128" d="100"/>
        </p:scale>
        <p:origin x="464" y="184"/>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2/10/23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82566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901170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cstate="email">
            <a:alphaModFix amt="10000"/>
            <a:extLst>
              <a:ext uri="{28A0092B-C50C-407E-A947-70E740481C1C}">
                <a14:useLocalDpi xmlns:a14="http://schemas.microsoft.com/office/drawing/2010/main"/>
              </a:ext>
            </a:extLst>
          </a:blip>
          <a:srcRect/>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email">
            <a:grayscl/>
            <a:extLst>
              <a:ext uri="{28A0092B-C50C-407E-A947-70E740481C1C}">
                <a14:useLocalDpi xmlns:a14="http://schemas.microsoft.com/office/drawing/2010/main"/>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email">
            <a:grayscl/>
            <a:extLst>
              <a:ext uri="{28A0092B-C50C-407E-A947-70E740481C1C}">
                <a14:useLocalDpi xmlns:a14="http://schemas.microsoft.com/office/drawing/2010/main"/>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email">
            <a:grayscl/>
            <a:extLst>
              <a:ext uri="{28A0092B-C50C-407E-A947-70E740481C1C}">
                <a14:useLocalDpi xmlns:a14="http://schemas.microsoft.com/office/drawing/2010/main"/>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165A485-638C-FCBD-C3F2-3349EFB4D8F0}"/>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318654" y="1896710"/>
            <a:ext cx="9292485" cy="1932625"/>
          </a:xfrm>
          <a:prstGeom prst="rect">
            <a:avLst/>
          </a:prstGeom>
        </p:spPr>
      </p:pic>
      <p:pic>
        <p:nvPicPr>
          <p:cNvPr id="9" name="Picture 8">
            <a:extLst>
              <a:ext uri="{FF2B5EF4-FFF2-40B4-BE49-F238E27FC236}">
                <a16:creationId xmlns:a16="http://schemas.microsoft.com/office/drawing/2014/main" id="{2144524B-F99E-C979-7127-BBBD61153614}"/>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318654" y="3862208"/>
            <a:ext cx="9129130" cy="2256248"/>
          </a:xfrm>
          <a:prstGeom prst="rect">
            <a:avLst/>
          </a:prstGeom>
        </p:spPr>
      </p:pic>
      <p:sp>
        <p:nvSpPr>
          <p:cNvPr id="2" name="Rectangle 1">
            <a:extLst>
              <a:ext uri="{FF2B5EF4-FFF2-40B4-BE49-F238E27FC236}">
                <a16:creationId xmlns:a16="http://schemas.microsoft.com/office/drawing/2014/main" id="{27E83533-C984-888C-E6F3-25E2A4A2A242}"/>
              </a:ext>
            </a:extLst>
          </p:cNvPr>
          <p:cNvSpPr/>
          <p:nvPr/>
        </p:nvSpPr>
        <p:spPr>
          <a:xfrm rot="16200000">
            <a:off x="5268903" y="1329610"/>
            <a:ext cx="4261570" cy="5316121"/>
          </a:xfrm>
          <a:prstGeom prst="rect">
            <a:avLst/>
          </a:prstGeom>
          <a:gradFill>
            <a:gsLst>
              <a:gs pos="0">
                <a:schemeClr val="accent1">
                  <a:tint val="100000"/>
                  <a:shade val="100000"/>
                  <a:satMod val="130000"/>
                </a:schemeClr>
              </a:gs>
              <a:gs pos="100000">
                <a:schemeClr val="bg1">
                  <a:alpha val="0"/>
                </a:schemeClr>
              </a:gs>
              <a:gs pos="0">
                <a:schemeClr val="bg1"/>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itle 14">
            <a:extLst>
              <a:ext uri="{FF2B5EF4-FFF2-40B4-BE49-F238E27FC236}">
                <a16:creationId xmlns:a16="http://schemas.microsoft.com/office/drawing/2014/main" id="{B35D7CCD-2443-29DB-3FE1-42D97B757428}"/>
              </a:ext>
            </a:extLst>
          </p:cNvPr>
          <p:cNvSpPr txBox="1">
            <a:spLocks/>
          </p:cNvSpPr>
          <p:nvPr/>
        </p:nvSpPr>
        <p:spPr>
          <a:xfrm>
            <a:off x="267858" y="97077"/>
            <a:ext cx="8619154" cy="1006368"/>
          </a:xfrm>
          <a:prstGeom prst="rect">
            <a:avLst/>
          </a:prstGeom>
        </p:spPr>
        <p:txBody>
          <a:bodyPr vert="horz" lIns="91440" tIns="45720" rIns="91440" bIns="45720" rtlCol="0" anchor="ctr">
            <a:norm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defTabSz="914400" hangingPunct="0">
              <a:spcBef>
                <a:spcPts val="0"/>
              </a:spcBef>
              <a:defRPr/>
            </a:pP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Appendix 2</a:t>
            </a:r>
            <a:endParaRPr lang="en-CA" kern="0" dirty="0">
              <a:solidFill>
                <a:srgbClr val="FF0000"/>
              </a:solidFill>
              <a:latin typeface="Arial"/>
              <a:cs typeface="Arial" panose="020B0604020202020204" pitchFamily="34" charset="0"/>
              <a:sym typeface="Arial"/>
            </a:endParaRPr>
          </a:p>
        </p:txBody>
      </p:sp>
      <p:sp>
        <p:nvSpPr>
          <p:cNvPr id="6" name="TextBox 5">
            <a:extLst>
              <a:ext uri="{FF2B5EF4-FFF2-40B4-BE49-F238E27FC236}">
                <a16:creationId xmlns:a16="http://schemas.microsoft.com/office/drawing/2014/main" id="{CC7CB5D3-6B0E-397C-7ED4-062B0FDB7E7B}"/>
              </a:ext>
            </a:extLst>
          </p:cNvPr>
          <p:cNvSpPr txBox="1"/>
          <p:nvPr/>
        </p:nvSpPr>
        <p:spPr>
          <a:xfrm>
            <a:off x="116856" y="1416759"/>
            <a:ext cx="11955695" cy="338554"/>
          </a:xfrm>
          <a:prstGeom prst="rect">
            <a:avLst/>
          </a:prstGeom>
          <a:noFill/>
        </p:spPr>
        <p:txBody>
          <a:bodyPr wrap="square">
            <a:spAutoFit/>
          </a:bodyPr>
          <a:lstStyle/>
          <a:p>
            <a:pPr marL="177800" lvl="0" algn="ctr">
              <a:defRPr/>
            </a:pPr>
            <a:r>
              <a:rPr lang="en-CA" sz="1600" dirty="0">
                <a:solidFill>
                  <a:srgbClr val="254776"/>
                </a:solidFill>
                <a:latin typeface="Arial" panose="020B0604020202020204" pitchFamily="34" charset="0"/>
                <a:cs typeface="Arial" panose="020B0604020202020204" pitchFamily="34" charset="0"/>
              </a:rPr>
              <a:t>Twenty of the 24 Evidence Commission recommendations can be grouped into the three implementation priorities</a:t>
            </a:r>
          </a:p>
        </p:txBody>
      </p:sp>
      <p:sp>
        <p:nvSpPr>
          <p:cNvPr id="11" name="TextBox 10">
            <a:extLst>
              <a:ext uri="{FF2B5EF4-FFF2-40B4-BE49-F238E27FC236}">
                <a16:creationId xmlns:a16="http://schemas.microsoft.com/office/drawing/2014/main" id="{01EF1915-2FBE-772D-C0CE-982677E20346}"/>
              </a:ext>
            </a:extLst>
          </p:cNvPr>
          <p:cNvSpPr txBox="1"/>
          <p:nvPr/>
        </p:nvSpPr>
        <p:spPr>
          <a:xfrm>
            <a:off x="2233773" y="2055095"/>
            <a:ext cx="9324055" cy="3877985"/>
          </a:xfrm>
          <a:prstGeom prst="rect">
            <a:avLst/>
          </a:prstGeom>
          <a:noFill/>
        </p:spPr>
        <p:txBody>
          <a:bodyPr wrap="square">
            <a:spAutoFit/>
          </a:bodyPr>
          <a:lstStyle/>
          <a:p>
            <a:pPr marL="177800">
              <a:defRPr/>
            </a:pPr>
            <a:r>
              <a:rPr lang="en-CA" sz="1200" b="1" dirty="0">
                <a:solidFill>
                  <a:srgbClr val="254776"/>
                </a:solidFill>
                <a:latin typeface="Arial" panose="020B0604020202020204" pitchFamily="34" charset="0"/>
                <a:cs typeface="Arial" panose="020B0604020202020204" pitchFamily="34" charset="0"/>
              </a:rPr>
              <a:t>Government policymakers </a:t>
            </a:r>
            <a:r>
              <a:rPr lang="en-CA" sz="1200" dirty="0">
                <a:solidFill>
                  <a:srgbClr val="254776"/>
                </a:solidFill>
                <a:latin typeface="Arial" panose="020B0604020202020204" pitchFamily="34" charset="0"/>
                <a:cs typeface="Arial" panose="020B0604020202020204" pitchFamily="34" charset="0"/>
              </a:rPr>
              <a:t>– Four recommendations called for fit-for-purpose domestic evidence-support systems [5], evidence-support staff and partnerships [6], science advisors [7], and advisory bodies [8]</a:t>
            </a:r>
          </a:p>
          <a:p>
            <a:pPr marL="177800">
              <a:defRPr/>
            </a:pPr>
            <a:endParaRPr lang="en-CA" sz="800" dirty="0">
              <a:solidFill>
                <a:srgbClr val="254776"/>
              </a:solidFill>
              <a:latin typeface="Arial" panose="020B0604020202020204" pitchFamily="34" charset="0"/>
              <a:cs typeface="Arial" panose="020B0604020202020204" pitchFamily="34" charset="0"/>
            </a:endParaRPr>
          </a:p>
          <a:p>
            <a:pPr marL="177800">
              <a:defRPr/>
            </a:pPr>
            <a:r>
              <a:rPr lang="en-CA" sz="1200" b="1" dirty="0">
                <a:solidFill>
                  <a:srgbClr val="254776"/>
                </a:solidFill>
                <a:latin typeface="Arial" panose="020B0604020202020204" pitchFamily="34" charset="0"/>
                <a:cs typeface="Arial" panose="020B0604020202020204" pitchFamily="34" charset="0"/>
              </a:rPr>
              <a:t>Organizational leaders, professionals and citizens </a:t>
            </a:r>
            <a:r>
              <a:rPr lang="en-CA" sz="1200" dirty="0">
                <a:solidFill>
                  <a:srgbClr val="254776"/>
                </a:solidFill>
                <a:latin typeface="Arial" panose="020B0604020202020204" pitchFamily="34" charset="0"/>
                <a:cs typeface="Arial" panose="020B0604020202020204" pitchFamily="34" charset="0"/>
              </a:rPr>
              <a:t>– One recommendation called for every significant organizational association, professional body, and impact-oriented civil-society group to contribute meaningfully to its domestic evidence-support system [12]</a:t>
            </a:r>
          </a:p>
          <a:p>
            <a:pPr marL="177800">
              <a:defRPr/>
            </a:pPr>
            <a:endParaRPr lang="en-CA" sz="800" dirty="0">
              <a:solidFill>
                <a:srgbClr val="254776"/>
              </a:solidFill>
              <a:latin typeface="Arial" panose="020B0604020202020204" pitchFamily="34" charset="0"/>
              <a:cs typeface="Arial" panose="020B0604020202020204" pitchFamily="34" charset="0"/>
            </a:endParaRPr>
          </a:p>
          <a:p>
            <a:pPr marL="177800">
              <a:defRPr/>
            </a:pPr>
            <a:r>
              <a:rPr lang="en-CA" sz="1200" b="1" dirty="0">
                <a:solidFill>
                  <a:srgbClr val="254776"/>
                </a:solidFill>
                <a:latin typeface="Arial" panose="020B0604020202020204" pitchFamily="34" charset="0"/>
                <a:cs typeface="Arial" panose="020B0604020202020204" pitchFamily="34" charset="0"/>
              </a:rPr>
              <a:t>Evidence intermediaries </a:t>
            </a:r>
            <a:r>
              <a:rPr lang="en-CA" sz="1200" dirty="0">
                <a:solidFill>
                  <a:srgbClr val="254776"/>
                </a:solidFill>
                <a:latin typeface="Arial" panose="020B0604020202020204" pitchFamily="34" charset="0"/>
                <a:cs typeface="Arial" panose="020B0604020202020204" pitchFamily="34" charset="0"/>
              </a:rPr>
              <a:t>– One recommendation called for dedicated evidence intermediaries to support decision-makers with best evidence and evidence producers with insights and opportunities for making an impact with evidence [14], and another called for the timely and responsive matching of the right form of evidence to the question asked [16]</a:t>
            </a:r>
          </a:p>
          <a:p>
            <a:pPr marL="177800">
              <a:defRPr/>
            </a:pPr>
            <a:endParaRPr lang="en-CA" sz="1200" dirty="0">
              <a:solidFill>
                <a:srgbClr val="254776"/>
              </a:solidFill>
              <a:latin typeface="Arial" panose="020B0604020202020204" pitchFamily="34" charset="0"/>
              <a:cs typeface="Arial" panose="020B0604020202020204" pitchFamily="34" charset="0"/>
            </a:endParaRPr>
          </a:p>
          <a:p>
            <a:pPr marL="177800">
              <a:defRPr/>
            </a:pPr>
            <a:endParaRPr lang="en-CA" sz="1600" dirty="0">
              <a:solidFill>
                <a:srgbClr val="254776"/>
              </a:solidFill>
              <a:latin typeface="Arial" panose="020B0604020202020204" pitchFamily="34" charset="0"/>
              <a:cs typeface="Arial" panose="020B0604020202020204" pitchFamily="34" charset="0"/>
            </a:endParaRPr>
          </a:p>
          <a:p>
            <a:pPr marL="177800">
              <a:defRPr/>
            </a:pPr>
            <a:br>
              <a:rPr lang="en-CA" sz="800" dirty="0">
                <a:solidFill>
                  <a:srgbClr val="254776"/>
                </a:solidFill>
                <a:latin typeface="Arial" panose="020B0604020202020204" pitchFamily="34" charset="0"/>
                <a:cs typeface="Arial" panose="020B0604020202020204" pitchFamily="34" charset="0"/>
              </a:rPr>
            </a:br>
            <a:r>
              <a:rPr lang="en-CA" sz="1200" b="1" dirty="0">
                <a:solidFill>
                  <a:srgbClr val="254776"/>
                </a:solidFill>
                <a:latin typeface="Arial" panose="020B0604020202020204" pitchFamily="34" charset="0"/>
                <a:cs typeface="Arial" panose="020B0604020202020204" pitchFamily="34" charset="0"/>
              </a:rPr>
              <a:t>Government policymakers </a:t>
            </a:r>
            <a:r>
              <a:rPr lang="en-CA" sz="1200" dirty="0">
                <a:solidFill>
                  <a:srgbClr val="254776"/>
                </a:solidFill>
                <a:latin typeface="Arial" panose="020B0604020202020204" pitchFamily="34" charset="0"/>
                <a:cs typeface="Arial" panose="020B0604020202020204" pitchFamily="34" charset="0"/>
              </a:rPr>
              <a:t>– One recommendation called for building a more diversified evidence base [9]</a:t>
            </a:r>
          </a:p>
          <a:p>
            <a:pPr marL="177800">
              <a:defRPr/>
            </a:pPr>
            <a:endParaRPr lang="en-CA" sz="800" dirty="0">
              <a:solidFill>
                <a:srgbClr val="254776"/>
              </a:solidFill>
              <a:latin typeface="Arial" panose="020B0604020202020204" pitchFamily="34" charset="0"/>
              <a:cs typeface="Arial" panose="020B0604020202020204" pitchFamily="34" charset="0"/>
            </a:endParaRPr>
          </a:p>
          <a:p>
            <a:pPr marL="177800">
              <a:defRPr/>
            </a:pPr>
            <a:r>
              <a:rPr lang="en-CA" sz="1200" b="1" dirty="0">
                <a:solidFill>
                  <a:srgbClr val="254776"/>
                </a:solidFill>
                <a:latin typeface="Arial" panose="020B0604020202020204" pitchFamily="34" charset="0"/>
                <a:cs typeface="Arial" panose="020B0604020202020204" pitchFamily="34" charset="0"/>
              </a:rPr>
              <a:t>Impact-oriented evidence producers </a:t>
            </a:r>
            <a:r>
              <a:rPr lang="en-CA" sz="1200" dirty="0">
                <a:solidFill>
                  <a:srgbClr val="254776"/>
                </a:solidFill>
                <a:latin typeface="Arial" panose="020B0604020202020204" pitchFamily="34" charset="0"/>
                <a:cs typeface="Arial" panose="020B0604020202020204" pitchFamily="34" charset="0"/>
              </a:rPr>
              <a:t>– Five recommendations called for them to: 1) fill gaps and adhere to standards [17]; 2) respond, refer or work with others [18]; 3) learn from evidence groups in other sectors [19]; 4) be prepared to pivot for global emergencies [20]; and 5) make evidence understandable [21]; and a sixth called for academic institutions to incentivize faculty members to contribute to their domestic </a:t>
            </a:r>
            <a:r>
              <a:rPr lang="en-CA" sz="1200">
                <a:solidFill>
                  <a:srgbClr val="254776"/>
                </a:solidFill>
                <a:latin typeface="Arial" panose="020B0604020202020204" pitchFamily="34" charset="0"/>
                <a:cs typeface="Arial" panose="020B0604020202020204" pitchFamily="34" charset="0"/>
              </a:rPr>
              <a:t>evidence-support systems </a:t>
            </a:r>
            <a:r>
              <a:rPr lang="en-CA" sz="1200" dirty="0">
                <a:solidFill>
                  <a:srgbClr val="254776"/>
                </a:solidFill>
                <a:latin typeface="Arial" panose="020B0604020202020204" pitchFamily="34" charset="0"/>
                <a:cs typeface="Arial" panose="020B0604020202020204" pitchFamily="34" charset="0"/>
              </a:rPr>
              <a:t>and to evidence-related global public goods [22]</a:t>
            </a:r>
          </a:p>
          <a:p>
            <a:pPr marL="463550" indent="-285750">
              <a:buFont typeface="Arial" panose="020B0604020202020204" pitchFamily="34" charset="0"/>
              <a:buChar char="•"/>
              <a:defRPr/>
            </a:pPr>
            <a:endParaRPr lang="en-CA" sz="1200" dirty="0">
              <a:solidFill>
                <a:srgbClr val="254776"/>
              </a:solidFill>
              <a:latin typeface="Arial" panose="020B0604020202020204" pitchFamily="34" charset="0"/>
              <a:cs typeface="Arial" panose="020B0604020202020204" pitchFamily="34" charset="0"/>
            </a:endParaRPr>
          </a:p>
          <a:p>
            <a:pPr marL="177800">
              <a:defRPr/>
            </a:pPr>
            <a:r>
              <a:rPr lang="en-CA" sz="1200" b="1" dirty="0">
                <a:solidFill>
                  <a:srgbClr val="254776"/>
                </a:solidFill>
                <a:latin typeface="Arial" panose="020B0604020202020204" pitchFamily="34" charset="0"/>
                <a:cs typeface="Arial" panose="020B0604020202020204" pitchFamily="34" charset="0"/>
              </a:rPr>
              <a:t>Funders </a:t>
            </a:r>
            <a:r>
              <a:rPr lang="en-CA" sz="1200" dirty="0">
                <a:solidFill>
                  <a:srgbClr val="254776"/>
                </a:solidFill>
                <a:latin typeface="Arial" panose="020B0604020202020204" pitchFamily="34" charset="0"/>
                <a:cs typeface="Arial" panose="020B0604020202020204" pitchFamily="34" charset="0"/>
              </a:rPr>
              <a:t>– One recommendation called for spending ‘smarter,’ and ideally more, on evidence support, particularly on domestic evidence-support systems, and with some funding allocated to evidence-related global public goods [24]</a:t>
            </a:r>
          </a:p>
        </p:txBody>
      </p:sp>
      <p:sp>
        <p:nvSpPr>
          <p:cNvPr id="7" name="TextBox 6">
            <a:extLst>
              <a:ext uri="{FF2B5EF4-FFF2-40B4-BE49-F238E27FC236}">
                <a16:creationId xmlns:a16="http://schemas.microsoft.com/office/drawing/2014/main" id="{058C07AB-497F-1D55-0534-2FF39E01F443}"/>
              </a:ext>
            </a:extLst>
          </p:cNvPr>
          <p:cNvSpPr txBox="1"/>
          <p:nvPr/>
        </p:nvSpPr>
        <p:spPr>
          <a:xfrm>
            <a:off x="618519" y="2458387"/>
            <a:ext cx="1732416" cy="769441"/>
          </a:xfrm>
          <a:prstGeom prst="rect">
            <a:avLst/>
          </a:prstGeom>
          <a:noFill/>
        </p:spPr>
        <p:txBody>
          <a:bodyPr wrap="square">
            <a:spAutoFit/>
          </a:bodyPr>
          <a:lstStyle/>
          <a:p>
            <a:pPr algn="ctr"/>
            <a:r>
              <a:rPr lang="en-CA" sz="1100" b="1" dirty="0">
                <a:solidFill>
                  <a:srgbClr val="254776"/>
                </a:solidFill>
                <a:effectLst/>
                <a:latin typeface="+mj-lt"/>
              </a:rPr>
              <a:t>Formalizing</a:t>
            </a:r>
          </a:p>
          <a:p>
            <a:pPr algn="ctr"/>
            <a:r>
              <a:rPr lang="en-CA" sz="1100" b="1" dirty="0">
                <a:solidFill>
                  <a:srgbClr val="254776"/>
                </a:solidFill>
                <a:latin typeface="+mj-lt"/>
              </a:rPr>
              <a:t>a</a:t>
            </a:r>
            <a:r>
              <a:rPr lang="en-CA" sz="1100" b="1" dirty="0">
                <a:solidFill>
                  <a:srgbClr val="254776"/>
                </a:solidFill>
                <a:effectLst/>
                <a:latin typeface="+mj-lt"/>
              </a:rPr>
              <a:t>nd strengthening </a:t>
            </a:r>
          </a:p>
          <a:p>
            <a:pPr algn="ctr"/>
            <a:r>
              <a:rPr lang="en-CA" sz="1100" b="1" dirty="0">
                <a:solidFill>
                  <a:srgbClr val="254776"/>
                </a:solidFill>
                <a:effectLst/>
                <a:latin typeface="+mj-lt"/>
              </a:rPr>
              <a:t>domestic evidence-support systems</a:t>
            </a:r>
          </a:p>
        </p:txBody>
      </p:sp>
      <p:sp>
        <p:nvSpPr>
          <p:cNvPr id="12" name="TextBox 11">
            <a:extLst>
              <a:ext uri="{FF2B5EF4-FFF2-40B4-BE49-F238E27FC236}">
                <a16:creationId xmlns:a16="http://schemas.microsoft.com/office/drawing/2014/main" id="{B983F9D5-5BFA-ABBC-DF56-51EEBA9B0EBC}"/>
              </a:ext>
            </a:extLst>
          </p:cNvPr>
          <p:cNvSpPr txBox="1"/>
          <p:nvPr/>
        </p:nvSpPr>
        <p:spPr>
          <a:xfrm>
            <a:off x="604664" y="4521479"/>
            <a:ext cx="1732416" cy="938719"/>
          </a:xfrm>
          <a:prstGeom prst="rect">
            <a:avLst/>
          </a:prstGeom>
          <a:noFill/>
        </p:spPr>
        <p:txBody>
          <a:bodyPr wrap="square">
            <a:spAutoFit/>
          </a:bodyPr>
          <a:lstStyle/>
          <a:p>
            <a:pPr algn="ctr"/>
            <a:r>
              <a:rPr lang="en-CA" sz="1100" b="1" dirty="0">
                <a:solidFill>
                  <a:srgbClr val="254776"/>
                </a:solidFill>
                <a:effectLst/>
                <a:latin typeface="+mj-lt"/>
              </a:rPr>
              <a:t>This plus</a:t>
            </a:r>
          </a:p>
          <a:p>
            <a:pPr algn="ctr"/>
            <a:r>
              <a:rPr lang="en-CA" sz="1100" b="1" dirty="0">
                <a:solidFill>
                  <a:srgbClr val="254776"/>
                </a:solidFill>
                <a:effectLst/>
                <a:latin typeface="+mj-lt"/>
              </a:rPr>
              <a:t>enhancing and leveraging the</a:t>
            </a:r>
          </a:p>
          <a:p>
            <a:pPr algn="ctr"/>
            <a:r>
              <a:rPr lang="en-CA" sz="1100" b="1" dirty="0">
                <a:solidFill>
                  <a:srgbClr val="254776"/>
                </a:solidFill>
                <a:effectLst/>
                <a:latin typeface="+mj-lt"/>
              </a:rPr>
              <a:t>global evidence architecture</a:t>
            </a:r>
          </a:p>
        </p:txBody>
      </p:sp>
      <p:sp>
        <p:nvSpPr>
          <p:cNvPr id="4" name="TextBox 3">
            <a:extLst>
              <a:ext uri="{FF2B5EF4-FFF2-40B4-BE49-F238E27FC236}">
                <a16:creationId xmlns:a16="http://schemas.microsoft.com/office/drawing/2014/main" id="{7F7022E4-D044-8F7B-420D-9B3F89C53DDB}"/>
              </a:ext>
            </a:extLst>
          </p:cNvPr>
          <p:cNvSpPr txBox="1"/>
          <p:nvPr/>
        </p:nvSpPr>
        <p:spPr>
          <a:xfrm>
            <a:off x="9009447" y="977573"/>
            <a:ext cx="2715808" cy="253916"/>
          </a:xfrm>
          <a:prstGeom prst="rect">
            <a:avLst/>
          </a:prstGeom>
          <a:noFill/>
        </p:spPr>
        <p:txBody>
          <a:bodyPr wrap="none" rtlCol="0">
            <a:spAutoFit/>
          </a:bodyPr>
          <a:lstStyle/>
          <a:p>
            <a:r>
              <a:rPr lang="en-US" sz="1050" i="1" dirty="0">
                <a:solidFill>
                  <a:srgbClr val="254776"/>
                </a:solidFill>
              </a:rPr>
              <a:t>Note: full version available in Update 2023</a:t>
            </a:r>
          </a:p>
        </p:txBody>
      </p:sp>
      <p:sp>
        <p:nvSpPr>
          <p:cNvPr id="5" name="TextBox 4">
            <a:extLst>
              <a:ext uri="{FF2B5EF4-FFF2-40B4-BE49-F238E27FC236}">
                <a16:creationId xmlns:a16="http://schemas.microsoft.com/office/drawing/2014/main" id="{52BD4AC1-93AD-2E7F-E052-33E39435E7D6}"/>
              </a:ext>
            </a:extLst>
          </p:cNvPr>
          <p:cNvSpPr txBox="1"/>
          <p:nvPr/>
        </p:nvSpPr>
        <p:spPr>
          <a:xfrm>
            <a:off x="8254635" y="6325161"/>
            <a:ext cx="3937365" cy="457048"/>
          </a:xfrm>
          <a:prstGeom prst="rect">
            <a:avLst/>
          </a:prstGeom>
          <a:solidFill>
            <a:schemeClr val="bg1"/>
          </a:solidFill>
        </p:spPr>
        <p:txBody>
          <a:bodyPr wrap="square">
            <a:spAutoFit/>
          </a:bodyPr>
          <a:lstStyle/>
          <a:p>
            <a:r>
              <a:rPr lang="en-CA" sz="790" b="0" i="1" strike="noStrike" dirty="0">
                <a:solidFill>
                  <a:schemeClr val="tx1">
                    <a:lumMod val="75000"/>
                  </a:schemeClr>
                </a:solidFill>
                <a:effectLst/>
                <a:latin typeface="Roboto" panose="020F0502020204030204" pitchFamily="34" charset="0"/>
              </a:rPr>
              <a:t>© 2023 McMaster University. All rights reserved. This work is licensed under a Creative Commons Attribution-</a:t>
            </a:r>
            <a:r>
              <a:rPr lang="en-CA" sz="790" b="0" i="1" strike="noStrike" dirty="0" err="1">
                <a:solidFill>
                  <a:schemeClr val="tx1">
                    <a:lumMod val="75000"/>
                  </a:schemeClr>
                </a:solidFill>
                <a:effectLst/>
                <a:latin typeface="Roboto" panose="020F0502020204030204" pitchFamily="34" charset="0"/>
              </a:rPr>
              <a:t>NonCommercial</a:t>
            </a:r>
            <a:r>
              <a:rPr lang="en-CA" sz="790" b="0" i="1" strike="noStrike" dirty="0">
                <a:solidFill>
                  <a:schemeClr val="tx1">
                    <a:lumMod val="75000"/>
                  </a:schemeClr>
                </a:solidFill>
                <a:effectLst/>
                <a:latin typeface="Roboto" panose="020F0502020204030204" pitchFamily="34" charset="0"/>
              </a:rPr>
              <a:t>-</a:t>
            </a:r>
            <a:r>
              <a:rPr lang="en-CA" sz="790" b="0" i="1" strike="noStrike" dirty="0" err="1">
                <a:solidFill>
                  <a:schemeClr val="tx1">
                    <a:lumMod val="75000"/>
                  </a:schemeClr>
                </a:solidFill>
                <a:effectLst/>
                <a:latin typeface="Roboto" panose="020F0502020204030204" pitchFamily="34" charset="0"/>
              </a:rPr>
              <a:t>ShareAlike</a:t>
            </a:r>
            <a:r>
              <a:rPr lang="en-CA" sz="790" b="0" i="1" strike="noStrike" dirty="0">
                <a:solidFill>
                  <a:schemeClr val="tx1">
                    <a:lumMod val="75000"/>
                  </a:schemeClr>
                </a:solidFill>
                <a:effectLst/>
                <a:latin typeface="Roboto" panose="020F0502020204030204" pitchFamily="34" charset="0"/>
              </a:rPr>
              <a:t> 4.0 International License. </a:t>
            </a:r>
          </a:p>
          <a:p>
            <a:endParaRPr lang="en-US" sz="790" i="1" dirty="0">
              <a:solidFill>
                <a:schemeClr val="tx1">
                  <a:lumMod val="75000"/>
                </a:schemeClr>
              </a:solidFill>
            </a:endParaRPr>
          </a:p>
        </p:txBody>
      </p:sp>
    </p:spTree>
    <p:extLst>
      <p:ext uri="{BB962C8B-B14F-4D97-AF65-F5344CB8AC3E}">
        <p14:creationId xmlns:p14="http://schemas.microsoft.com/office/powerpoint/2010/main" val="3907343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165A485-638C-FCBD-C3F2-3349EFB4D8F0}"/>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466745" y="1280010"/>
            <a:ext cx="9083886" cy="1918390"/>
          </a:xfrm>
          <a:prstGeom prst="rect">
            <a:avLst/>
          </a:prstGeom>
        </p:spPr>
      </p:pic>
      <p:pic>
        <p:nvPicPr>
          <p:cNvPr id="9" name="Picture 8">
            <a:extLst>
              <a:ext uri="{FF2B5EF4-FFF2-40B4-BE49-F238E27FC236}">
                <a16:creationId xmlns:a16="http://schemas.microsoft.com/office/drawing/2014/main" id="{2144524B-F99E-C979-7127-BBBD61153614}"/>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496086" y="3337274"/>
            <a:ext cx="9054548" cy="1920926"/>
          </a:xfrm>
          <a:prstGeom prst="rect">
            <a:avLst/>
          </a:prstGeom>
        </p:spPr>
      </p:pic>
      <p:sp>
        <p:nvSpPr>
          <p:cNvPr id="5" name="Rectangle 4">
            <a:extLst>
              <a:ext uri="{FF2B5EF4-FFF2-40B4-BE49-F238E27FC236}">
                <a16:creationId xmlns:a16="http://schemas.microsoft.com/office/drawing/2014/main" id="{2971DF9C-77E2-0A30-C433-0D3B0FD44A82}"/>
              </a:ext>
            </a:extLst>
          </p:cNvPr>
          <p:cNvSpPr/>
          <p:nvPr/>
        </p:nvSpPr>
        <p:spPr>
          <a:xfrm rot="16200000">
            <a:off x="5213995" y="1040853"/>
            <a:ext cx="4934850" cy="5316121"/>
          </a:xfrm>
          <a:prstGeom prst="rect">
            <a:avLst/>
          </a:prstGeom>
          <a:gradFill>
            <a:gsLst>
              <a:gs pos="0">
                <a:schemeClr val="accent1">
                  <a:tint val="100000"/>
                  <a:shade val="100000"/>
                  <a:satMod val="130000"/>
                </a:schemeClr>
              </a:gs>
              <a:gs pos="100000">
                <a:schemeClr val="bg1">
                  <a:alpha val="0"/>
                </a:schemeClr>
              </a:gs>
              <a:gs pos="0">
                <a:schemeClr val="bg1"/>
              </a:gs>
            </a:gsLst>
            <a:lin ang="162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itle 14">
            <a:extLst>
              <a:ext uri="{FF2B5EF4-FFF2-40B4-BE49-F238E27FC236}">
                <a16:creationId xmlns:a16="http://schemas.microsoft.com/office/drawing/2014/main" id="{B35D7CCD-2443-29DB-3FE1-42D97B757428}"/>
              </a:ext>
            </a:extLst>
          </p:cNvPr>
          <p:cNvSpPr txBox="1">
            <a:spLocks/>
          </p:cNvSpPr>
          <p:nvPr/>
        </p:nvSpPr>
        <p:spPr>
          <a:xfrm>
            <a:off x="267858" y="97077"/>
            <a:ext cx="8619154" cy="1006368"/>
          </a:xfrm>
          <a:prstGeom prst="rect">
            <a:avLst/>
          </a:prstGeom>
        </p:spPr>
        <p:txBody>
          <a:bodyPr vert="horz" lIns="91440" tIns="45720" rIns="91440" bIns="45720" rtlCol="0" anchor="ctr">
            <a:norm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defTabSz="914400" hangingPunct="0">
              <a:spcBef>
                <a:spcPts val="0"/>
              </a:spcBef>
              <a:defRPr/>
            </a:pP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Appendix 2 </a:t>
            </a:r>
            <a:r>
              <a:rPr lang="en-CA" sz="1800" kern="0" dirty="0">
                <a:solidFill>
                  <a:srgbClr val="234776"/>
                </a:solidFill>
                <a:latin typeface="Arial"/>
                <a:cs typeface="Arial" panose="020B0604020202020204" pitchFamily="34" charset="0"/>
                <a:sym typeface="Arial"/>
              </a:rPr>
              <a:t>(continued)</a:t>
            </a:r>
            <a:endParaRPr lang="en-CA" sz="800" kern="0" dirty="0">
              <a:solidFill>
                <a:srgbClr val="FF0000"/>
              </a:solidFill>
              <a:latin typeface="Arial"/>
              <a:cs typeface="Arial" panose="020B0604020202020204" pitchFamily="34" charset="0"/>
              <a:sym typeface="Arial"/>
            </a:endParaRPr>
          </a:p>
        </p:txBody>
      </p:sp>
      <p:sp>
        <p:nvSpPr>
          <p:cNvPr id="11" name="TextBox 10">
            <a:extLst>
              <a:ext uri="{FF2B5EF4-FFF2-40B4-BE49-F238E27FC236}">
                <a16:creationId xmlns:a16="http://schemas.microsoft.com/office/drawing/2014/main" id="{01EF1915-2FBE-772D-C0CE-982677E20346}"/>
              </a:ext>
            </a:extLst>
          </p:cNvPr>
          <p:cNvSpPr txBox="1"/>
          <p:nvPr/>
        </p:nvSpPr>
        <p:spPr>
          <a:xfrm>
            <a:off x="2252777" y="1418717"/>
            <a:ext cx="9324055" cy="4201150"/>
          </a:xfrm>
          <a:prstGeom prst="rect">
            <a:avLst/>
          </a:prstGeom>
          <a:noFill/>
        </p:spPr>
        <p:txBody>
          <a:bodyPr wrap="square">
            <a:spAutoFit/>
          </a:bodyPr>
          <a:lstStyle/>
          <a:p>
            <a:pPr marL="177800">
              <a:defRPr/>
            </a:pPr>
            <a:endParaRPr lang="en-CA" sz="500" b="1" dirty="0">
              <a:solidFill>
                <a:srgbClr val="254776"/>
              </a:solidFill>
              <a:latin typeface="Arial" panose="020B0604020202020204" pitchFamily="34" charset="0"/>
              <a:cs typeface="Arial" panose="020B0604020202020204" pitchFamily="34" charset="0"/>
            </a:endParaRPr>
          </a:p>
          <a:p>
            <a:pPr marL="177800">
              <a:defRPr/>
            </a:pPr>
            <a:endParaRPr lang="en-CA" sz="1200" b="1" dirty="0">
              <a:solidFill>
                <a:srgbClr val="254776"/>
              </a:solidFill>
              <a:latin typeface="Arial" panose="020B0604020202020204" pitchFamily="34" charset="0"/>
              <a:cs typeface="Arial" panose="020B0604020202020204" pitchFamily="34" charset="0"/>
            </a:endParaRPr>
          </a:p>
          <a:p>
            <a:pPr marL="177800">
              <a:defRPr/>
            </a:pPr>
            <a:r>
              <a:rPr lang="en-CA" sz="1200" b="1" dirty="0">
                <a:solidFill>
                  <a:srgbClr val="254776"/>
                </a:solidFill>
                <a:latin typeface="Arial" panose="020B0604020202020204" pitchFamily="34" charset="0"/>
                <a:cs typeface="Arial" panose="020B0604020202020204" pitchFamily="34" charset="0"/>
              </a:rPr>
              <a:t>Government policymakers </a:t>
            </a:r>
            <a:r>
              <a:rPr lang="en-CA" sz="1200" dirty="0">
                <a:solidFill>
                  <a:srgbClr val="254776"/>
                </a:solidFill>
                <a:latin typeface="Arial" panose="020B0604020202020204" pitchFamily="34" charset="0"/>
                <a:cs typeface="Arial" panose="020B0604020202020204" pitchFamily="34" charset="0"/>
              </a:rPr>
              <a:t>– One recommendation called for incentivizing open science as a key enabler for using evidence in decision-making [10] and another for ensuring that regulatory regimes and ongoing validation schemes for artificial intelligence (AI) optimize AI’s benefits for evidence-support systems and minimize its harms [11]</a:t>
            </a:r>
          </a:p>
          <a:p>
            <a:pPr marL="463550" indent="-285750">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177800">
              <a:defRPr/>
            </a:pPr>
            <a:r>
              <a:rPr lang="en-CA" sz="1200" b="1" dirty="0">
                <a:solidFill>
                  <a:srgbClr val="254776"/>
                </a:solidFill>
                <a:latin typeface="Arial" panose="020B0604020202020204" pitchFamily="34" charset="0"/>
                <a:cs typeface="Arial" panose="020B0604020202020204" pitchFamily="34" charset="0"/>
              </a:rPr>
              <a:t>Impact-oriented evidence producers </a:t>
            </a:r>
            <a:r>
              <a:rPr lang="en-CA" sz="1200" dirty="0">
                <a:solidFill>
                  <a:srgbClr val="254776"/>
                </a:solidFill>
                <a:latin typeface="Arial" panose="020B0604020202020204" pitchFamily="34" charset="0"/>
                <a:cs typeface="Arial" panose="020B0604020202020204" pitchFamily="34" charset="0"/>
              </a:rPr>
              <a:t>– One recommendation called for journals to improve the ways in which they support the use of best evidence [23]</a:t>
            </a:r>
          </a:p>
          <a:p>
            <a:pPr marL="463550" indent="-285750">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463550" indent="-285750">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463550" indent="-285750">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463550" indent="-285750">
              <a:buFont typeface="Arial" panose="020B0604020202020204" pitchFamily="34" charset="0"/>
              <a:buChar char="•"/>
              <a:defRPr/>
            </a:pPr>
            <a:endParaRPr lang="en-CA" sz="900" dirty="0">
              <a:solidFill>
                <a:srgbClr val="254776"/>
              </a:solidFill>
              <a:latin typeface="Arial" panose="020B0604020202020204" pitchFamily="34" charset="0"/>
              <a:cs typeface="Arial" panose="020B0604020202020204" pitchFamily="34" charset="0"/>
            </a:endParaRPr>
          </a:p>
          <a:p>
            <a:pPr marL="463550" indent="-285750">
              <a:buFont typeface="Arial" panose="020B0604020202020204" pitchFamily="34" charset="0"/>
              <a:buChar char="•"/>
              <a:defRPr/>
            </a:pPr>
            <a:endParaRPr lang="en-CA" sz="1200" dirty="0">
              <a:solidFill>
                <a:srgbClr val="254776"/>
              </a:solidFill>
              <a:latin typeface="Arial" panose="020B0604020202020204" pitchFamily="34" charset="0"/>
              <a:cs typeface="Arial" panose="020B0604020202020204" pitchFamily="34" charset="0"/>
            </a:endParaRPr>
          </a:p>
          <a:p>
            <a:pPr marL="463550" indent="-285750">
              <a:buFont typeface="Arial" panose="020B0604020202020204" pitchFamily="34" charset="0"/>
              <a:buChar char="•"/>
              <a:defRPr/>
            </a:pPr>
            <a:endParaRPr lang="en-CA" sz="600" dirty="0">
              <a:solidFill>
                <a:srgbClr val="254776"/>
              </a:solidFill>
              <a:latin typeface="Arial" panose="020B0604020202020204" pitchFamily="34" charset="0"/>
              <a:cs typeface="Arial" panose="020B0604020202020204" pitchFamily="34" charset="0"/>
            </a:endParaRPr>
          </a:p>
          <a:p>
            <a:pPr marL="463550" indent="-285750">
              <a:buFont typeface="Arial" panose="020B0604020202020204" pitchFamily="34" charset="0"/>
              <a:buChar char="•"/>
              <a:defRPr/>
            </a:pPr>
            <a:endParaRPr lang="en-CA" sz="600" dirty="0">
              <a:solidFill>
                <a:srgbClr val="254776"/>
              </a:solidFill>
              <a:latin typeface="Arial" panose="020B0604020202020204" pitchFamily="34" charset="0"/>
              <a:cs typeface="Arial" panose="020B0604020202020204" pitchFamily="34" charset="0"/>
            </a:endParaRPr>
          </a:p>
          <a:p>
            <a:pPr marL="463550" indent="-285750">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177800">
              <a:defRPr/>
            </a:pPr>
            <a:r>
              <a:rPr lang="en-CA" sz="1200" b="1" dirty="0">
                <a:solidFill>
                  <a:srgbClr val="254776"/>
                </a:solidFill>
                <a:latin typeface="Arial" panose="020B0604020202020204" pitchFamily="34" charset="0"/>
                <a:cs typeface="Arial" panose="020B0604020202020204" pitchFamily="34" charset="0"/>
              </a:rPr>
              <a:t>Organizational leaders, professionals and citizens </a:t>
            </a:r>
            <a:r>
              <a:rPr lang="en-CA" sz="1200" dirty="0">
                <a:solidFill>
                  <a:srgbClr val="254776"/>
                </a:solidFill>
                <a:latin typeface="Arial" panose="020B0604020202020204" pitchFamily="34" charset="0"/>
                <a:cs typeface="Arial" panose="020B0604020202020204" pitchFamily="34" charset="0"/>
              </a:rPr>
              <a:t>– One recommendation called on citizens to consider the many ways they can use best evidence in everyday life, and to consider supporting politicians (and others) who enable this [13]</a:t>
            </a:r>
          </a:p>
          <a:p>
            <a:pPr marL="463550" indent="-285750">
              <a:buFont typeface="Arial" panose="020B0604020202020204" pitchFamily="34" charset="0"/>
              <a:buChar char="•"/>
              <a:defRPr/>
            </a:pPr>
            <a:endParaRPr lang="en-CA" sz="800" dirty="0">
              <a:solidFill>
                <a:srgbClr val="254776"/>
              </a:solidFill>
              <a:latin typeface="Arial" panose="020B0604020202020204" pitchFamily="34" charset="0"/>
              <a:cs typeface="Arial" panose="020B0604020202020204" pitchFamily="34" charset="0"/>
            </a:endParaRPr>
          </a:p>
          <a:p>
            <a:pPr marL="177800">
              <a:defRPr/>
            </a:pPr>
            <a:r>
              <a:rPr lang="en-CA" sz="1200" b="1" dirty="0">
                <a:solidFill>
                  <a:srgbClr val="254776"/>
                </a:solidFill>
                <a:latin typeface="Arial" panose="020B0604020202020204" pitchFamily="34" charset="0"/>
                <a:cs typeface="Arial" panose="020B0604020202020204" pitchFamily="34" charset="0"/>
              </a:rPr>
              <a:t>Evidence intermediaries </a:t>
            </a:r>
            <a:r>
              <a:rPr lang="en-CA" sz="1200" dirty="0">
                <a:solidFill>
                  <a:srgbClr val="254776"/>
                </a:solidFill>
                <a:latin typeface="Arial" panose="020B0604020202020204" pitchFamily="34" charset="0"/>
                <a:cs typeface="Arial" panose="020B0604020202020204" pitchFamily="34" charset="0"/>
              </a:rPr>
              <a:t>– One recommendation called on news and social-media platforms to build relationships with dedicated evidence intermediaries who can help leverage sources of best evidence, and with evidence producers who can help communicate evidence effectively, as well as ensure their algorithms present best evidence and combat misinformation [15]</a:t>
            </a:r>
          </a:p>
          <a:p>
            <a:pPr marL="177800">
              <a:defRPr/>
            </a:pPr>
            <a:endParaRPr kumimoji="0" lang="en-CA" sz="12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77800">
              <a:defRPr/>
            </a:pPr>
            <a:endParaRPr lang="en-CA" sz="1200" dirty="0">
              <a:solidFill>
                <a:srgbClr val="254776"/>
              </a:solidFill>
              <a:latin typeface="Arial" panose="020B0604020202020204" pitchFamily="34" charset="0"/>
              <a:cs typeface="Arial" panose="020B0604020202020204" pitchFamily="34" charset="0"/>
            </a:endParaRPr>
          </a:p>
          <a:p>
            <a:pPr marL="177800">
              <a:defRPr/>
            </a:pPr>
            <a:endParaRPr kumimoji="0" lang="en-CA" sz="12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177800">
              <a:defRPr/>
            </a:pPr>
            <a:endParaRPr kumimoji="0" lang="en-CA" sz="12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p:txBody>
      </p:sp>
      <p:sp>
        <p:nvSpPr>
          <p:cNvPr id="4" name="TextBox 3">
            <a:extLst>
              <a:ext uri="{FF2B5EF4-FFF2-40B4-BE49-F238E27FC236}">
                <a16:creationId xmlns:a16="http://schemas.microsoft.com/office/drawing/2014/main" id="{92C26060-575D-5DCA-CD95-1FC2CF3AA500}"/>
              </a:ext>
            </a:extLst>
          </p:cNvPr>
          <p:cNvSpPr txBox="1"/>
          <p:nvPr/>
        </p:nvSpPr>
        <p:spPr>
          <a:xfrm>
            <a:off x="1503788" y="5250742"/>
            <a:ext cx="9832768" cy="1015663"/>
          </a:xfrm>
          <a:prstGeom prst="rect">
            <a:avLst/>
          </a:prstGeom>
          <a:noFill/>
        </p:spPr>
        <p:txBody>
          <a:bodyPr wrap="square">
            <a:spAutoFit/>
          </a:bodyPr>
          <a:lstStyle/>
          <a:p>
            <a:pPr marL="177800">
              <a:defRPr/>
            </a:pPr>
            <a:r>
              <a:rPr kumimoji="0" lang="en-CA" sz="12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Four additional recommendations will be the focus of future attention, including:</a:t>
            </a:r>
          </a:p>
          <a:p>
            <a:pPr marL="447675" lvl="1" indent="-271463">
              <a:buFont typeface="Arial" panose="020B0604020202020204" pitchFamily="34" charset="0"/>
              <a:buChar char="•"/>
              <a:defRPr/>
            </a:pPr>
            <a:r>
              <a:rPr kumimoji="0" lang="en-CA" sz="12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two recommendations targeting all who can take action, with one a wake-up call [1] and the second a proposed new standard for responding – to ask for evidence – any time a claim is made (e.g., this intervention works) [2]</a:t>
            </a:r>
          </a:p>
          <a:p>
            <a:pPr marL="447675" lvl="1" indent="-271463">
              <a:buFont typeface="Arial" panose="020B0604020202020204" pitchFamily="34" charset="0"/>
              <a:buChar char="•"/>
              <a:defRPr/>
            </a:pPr>
            <a:r>
              <a:rPr kumimoji="0" lang="en-CA" sz="12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rPr>
              <a:t>two recommendations targeting multilateral organizations, with one calling for a resolution by multilateral organizations [3] and the second a landmark report [4].</a:t>
            </a:r>
          </a:p>
        </p:txBody>
      </p:sp>
      <p:sp>
        <p:nvSpPr>
          <p:cNvPr id="7" name="TextBox 6">
            <a:extLst>
              <a:ext uri="{FF2B5EF4-FFF2-40B4-BE49-F238E27FC236}">
                <a16:creationId xmlns:a16="http://schemas.microsoft.com/office/drawing/2014/main" id="{3081D8F5-DCDE-A87F-31A7-25EDD5B0688C}"/>
              </a:ext>
            </a:extLst>
          </p:cNvPr>
          <p:cNvSpPr txBox="1"/>
          <p:nvPr/>
        </p:nvSpPr>
        <p:spPr>
          <a:xfrm>
            <a:off x="637580" y="1769901"/>
            <a:ext cx="1732416" cy="938719"/>
          </a:xfrm>
          <a:prstGeom prst="rect">
            <a:avLst/>
          </a:prstGeom>
          <a:noFill/>
        </p:spPr>
        <p:txBody>
          <a:bodyPr wrap="square">
            <a:spAutoFit/>
          </a:bodyPr>
          <a:lstStyle/>
          <a:p>
            <a:pPr algn="ctr"/>
            <a:r>
              <a:rPr lang="en-CA" sz="1100" b="1" dirty="0">
                <a:solidFill>
                  <a:srgbClr val="254776"/>
                </a:solidFill>
                <a:effectLst/>
                <a:latin typeface="+mj-lt"/>
              </a:rPr>
              <a:t>Enhancing </a:t>
            </a:r>
          </a:p>
          <a:p>
            <a:pPr algn="ctr"/>
            <a:r>
              <a:rPr lang="en-CA" sz="1100" b="1" dirty="0">
                <a:solidFill>
                  <a:srgbClr val="254776"/>
                </a:solidFill>
                <a:effectLst/>
                <a:latin typeface="+mj-lt"/>
              </a:rPr>
              <a:t>and leveraging </a:t>
            </a:r>
          </a:p>
          <a:p>
            <a:pPr algn="ctr"/>
            <a:r>
              <a:rPr lang="en-CA" sz="1100" b="1" dirty="0">
                <a:solidFill>
                  <a:srgbClr val="254776"/>
                </a:solidFill>
                <a:effectLst/>
                <a:latin typeface="+mj-lt"/>
              </a:rPr>
              <a:t>the</a:t>
            </a:r>
            <a:r>
              <a:rPr lang="en-CA" sz="1100" b="1" dirty="0">
                <a:solidFill>
                  <a:srgbClr val="254776"/>
                </a:solidFill>
                <a:latin typeface="+mj-lt"/>
              </a:rPr>
              <a:t> </a:t>
            </a:r>
            <a:r>
              <a:rPr lang="en-CA" sz="1100" b="1" dirty="0">
                <a:solidFill>
                  <a:srgbClr val="254776"/>
                </a:solidFill>
                <a:effectLst/>
                <a:latin typeface="+mj-lt"/>
              </a:rPr>
              <a:t>global</a:t>
            </a:r>
          </a:p>
          <a:p>
            <a:pPr algn="ctr"/>
            <a:r>
              <a:rPr lang="en-CA" sz="1100" b="1" dirty="0">
                <a:solidFill>
                  <a:srgbClr val="254776"/>
                </a:solidFill>
                <a:effectLst/>
                <a:latin typeface="+mj-lt"/>
              </a:rPr>
              <a:t>evidence</a:t>
            </a:r>
          </a:p>
          <a:p>
            <a:pPr algn="ctr"/>
            <a:r>
              <a:rPr lang="en-CA" sz="1100" b="1" dirty="0">
                <a:solidFill>
                  <a:srgbClr val="254776"/>
                </a:solidFill>
                <a:effectLst/>
                <a:latin typeface="+mj-lt"/>
              </a:rPr>
              <a:t>architecture</a:t>
            </a:r>
          </a:p>
        </p:txBody>
      </p:sp>
      <p:sp>
        <p:nvSpPr>
          <p:cNvPr id="12" name="TextBox 11">
            <a:extLst>
              <a:ext uri="{FF2B5EF4-FFF2-40B4-BE49-F238E27FC236}">
                <a16:creationId xmlns:a16="http://schemas.microsoft.com/office/drawing/2014/main" id="{338C5A11-C12D-F778-1D40-398E4900DBB8}"/>
              </a:ext>
            </a:extLst>
          </p:cNvPr>
          <p:cNvSpPr txBox="1"/>
          <p:nvPr/>
        </p:nvSpPr>
        <p:spPr>
          <a:xfrm>
            <a:off x="811690" y="3984528"/>
            <a:ext cx="1384196" cy="769441"/>
          </a:xfrm>
          <a:prstGeom prst="rect">
            <a:avLst/>
          </a:prstGeom>
          <a:noFill/>
        </p:spPr>
        <p:txBody>
          <a:bodyPr wrap="square">
            <a:spAutoFit/>
          </a:bodyPr>
          <a:lstStyle/>
          <a:p>
            <a:pPr algn="ctr"/>
            <a:r>
              <a:rPr lang="en-CA" sz="1100" b="1" dirty="0">
                <a:solidFill>
                  <a:srgbClr val="254776"/>
                </a:solidFill>
                <a:effectLst/>
                <a:latin typeface="Arial" panose="020B0604020202020204" pitchFamily="34" charset="0"/>
                <a:cs typeface="Arial" panose="020B0604020202020204" pitchFamily="34" charset="0"/>
              </a:rPr>
              <a:t>Putting evidence</a:t>
            </a:r>
          </a:p>
          <a:p>
            <a:pPr algn="ctr"/>
            <a:r>
              <a:rPr lang="en-CA" sz="1100" b="1" dirty="0">
                <a:solidFill>
                  <a:srgbClr val="254776"/>
                </a:solidFill>
                <a:effectLst/>
                <a:latin typeface="Arial" panose="020B0604020202020204" pitchFamily="34" charset="0"/>
                <a:cs typeface="Arial" panose="020B0604020202020204" pitchFamily="34" charset="0"/>
              </a:rPr>
              <a:t>at the centre of everyday </a:t>
            </a:r>
          </a:p>
          <a:p>
            <a:pPr algn="ctr"/>
            <a:r>
              <a:rPr lang="en-CA" sz="1100" b="1" dirty="0">
                <a:solidFill>
                  <a:srgbClr val="254776"/>
                </a:solidFill>
                <a:effectLst/>
                <a:latin typeface="Arial" panose="020B0604020202020204" pitchFamily="34" charset="0"/>
                <a:cs typeface="Arial" panose="020B0604020202020204" pitchFamily="34" charset="0"/>
              </a:rPr>
              <a:t>life</a:t>
            </a:r>
          </a:p>
        </p:txBody>
      </p:sp>
      <p:sp>
        <p:nvSpPr>
          <p:cNvPr id="2" name="TextBox 1">
            <a:extLst>
              <a:ext uri="{FF2B5EF4-FFF2-40B4-BE49-F238E27FC236}">
                <a16:creationId xmlns:a16="http://schemas.microsoft.com/office/drawing/2014/main" id="{0951BDB7-E78C-F0C0-0B2E-83BD9C091DA7}"/>
              </a:ext>
            </a:extLst>
          </p:cNvPr>
          <p:cNvSpPr txBox="1"/>
          <p:nvPr/>
        </p:nvSpPr>
        <p:spPr>
          <a:xfrm>
            <a:off x="9009447" y="977573"/>
            <a:ext cx="2715808" cy="253916"/>
          </a:xfrm>
          <a:prstGeom prst="rect">
            <a:avLst/>
          </a:prstGeom>
          <a:noFill/>
        </p:spPr>
        <p:txBody>
          <a:bodyPr wrap="none" rtlCol="0">
            <a:spAutoFit/>
          </a:bodyPr>
          <a:lstStyle/>
          <a:p>
            <a:r>
              <a:rPr lang="en-US" sz="1050" i="1" dirty="0">
                <a:solidFill>
                  <a:srgbClr val="254776"/>
                </a:solidFill>
              </a:rPr>
              <a:t>Note: full version available in Update 2023</a:t>
            </a:r>
          </a:p>
        </p:txBody>
      </p:sp>
      <p:sp>
        <p:nvSpPr>
          <p:cNvPr id="6" name="TextBox 5">
            <a:extLst>
              <a:ext uri="{FF2B5EF4-FFF2-40B4-BE49-F238E27FC236}">
                <a16:creationId xmlns:a16="http://schemas.microsoft.com/office/drawing/2014/main" id="{22D5FDF5-5981-3CD9-EAE4-5424CC904A95}"/>
              </a:ext>
            </a:extLst>
          </p:cNvPr>
          <p:cNvSpPr txBox="1"/>
          <p:nvPr/>
        </p:nvSpPr>
        <p:spPr>
          <a:xfrm>
            <a:off x="8254635" y="6325161"/>
            <a:ext cx="3937365" cy="457048"/>
          </a:xfrm>
          <a:prstGeom prst="rect">
            <a:avLst/>
          </a:prstGeom>
          <a:solidFill>
            <a:schemeClr val="bg1"/>
          </a:solidFill>
        </p:spPr>
        <p:txBody>
          <a:bodyPr wrap="square">
            <a:spAutoFit/>
          </a:bodyPr>
          <a:lstStyle/>
          <a:p>
            <a:r>
              <a:rPr lang="en-CA" sz="790" b="0" i="1" strike="noStrike" dirty="0">
                <a:solidFill>
                  <a:schemeClr val="tx1">
                    <a:lumMod val="75000"/>
                  </a:schemeClr>
                </a:solidFill>
                <a:effectLst/>
                <a:latin typeface="Roboto" panose="020F0502020204030204" pitchFamily="34" charset="0"/>
              </a:rPr>
              <a:t>© 2023 McMaster University. All rights reserved. This work is licensed under a Creative Commons Attribution-</a:t>
            </a:r>
            <a:r>
              <a:rPr lang="en-CA" sz="790" b="0" i="1" strike="noStrike" dirty="0" err="1">
                <a:solidFill>
                  <a:schemeClr val="tx1">
                    <a:lumMod val="75000"/>
                  </a:schemeClr>
                </a:solidFill>
                <a:effectLst/>
                <a:latin typeface="Roboto" panose="020F0502020204030204" pitchFamily="34" charset="0"/>
              </a:rPr>
              <a:t>NonCommercial</a:t>
            </a:r>
            <a:r>
              <a:rPr lang="en-CA" sz="790" b="0" i="1" strike="noStrike" dirty="0">
                <a:solidFill>
                  <a:schemeClr val="tx1">
                    <a:lumMod val="75000"/>
                  </a:schemeClr>
                </a:solidFill>
                <a:effectLst/>
                <a:latin typeface="Roboto" panose="020F0502020204030204" pitchFamily="34" charset="0"/>
              </a:rPr>
              <a:t>-</a:t>
            </a:r>
            <a:r>
              <a:rPr lang="en-CA" sz="790" b="0" i="1" strike="noStrike" dirty="0" err="1">
                <a:solidFill>
                  <a:schemeClr val="tx1">
                    <a:lumMod val="75000"/>
                  </a:schemeClr>
                </a:solidFill>
                <a:effectLst/>
                <a:latin typeface="Roboto" panose="020F0502020204030204" pitchFamily="34" charset="0"/>
              </a:rPr>
              <a:t>ShareAlike</a:t>
            </a:r>
            <a:r>
              <a:rPr lang="en-CA" sz="790" b="0" i="1" strike="noStrike" dirty="0">
                <a:solidFill>
                  <a:schemeClr val="tx1">
                    <a:lumMod val="75000"/>
                  </a:schemeClr>
                </a:solidFill>
                <a:effectLst/>
                <a:latin typeface="Roboto" panose="020F0502020204030204" pitchFamily="34" charset="0"/>
              </a:rPr>
              <a:t> 4.0 International License. </a:t>
            </a:r>
          </a:p>
          <a:p>
            <a:endParaRPr lang="en-US" sz="790" i="1" dirty="0">
              <a:solidFill>
                <a:schemeClr val="tx1">
                  <a:lumMod val="75000"/>
                </a:schemeClr>
              </a:solidFill>
            </a:endParaRPr>
          </a:p>
        </p:txBody>
      </p:sp>
    </p:spTree>
    <p:extLst>
      <p:ext uri="{BB962C8B-B14F-4D97-AF65-F5344CB8AC3E}">
        <p14:creationId xmlns:p14="http://schemas.microsoft.com/office/powerpoint/2010/main" val="14725649"/>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32409</TotalTime>
  <Words>641</Words>
  <Application>Microsoft Macintosh PowerPoint</Application>
  <PresentationFormat>Widescreen</PresentationFormat>
  <Paragraphs>54</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Courier New</vt:lpstr>
      <vt:lpstr>Roboto</vt:lpstr>
      <vt:lpstr>McMaster Brighter World Theme</vt:lpstr>
      <vt:lpstr>PowerPoint Presentation</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311</cp:revision>
  <cp:lastPrinted>2017-06-06T20:04:49Z</cp:lastPrinted>
  <dcterms:created xsi:type="dcterms:W3CDTF">2017-04-21T15:41:45Z</dcterms:created>
  <dcterms:modified xsi:type="dcterms:W3CDTF">2023-02-10T13:37:49Z</dcterms:modified>
</cp:coreProperties>
</file>