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
  </p:notesMasterIdLst>
  <p:sldIdLst>
    <p:sldId id="1083" r:id="rId2"/>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FEB714"/>
    <a:srgbClr val="FFC057"/>
    <a:srgbClr val="6AA855"/>
    <a:srgbClr val="CC76A6"/>
    <a:srgbClr val="6FC0D3"/>
    <a:srgbClr val="8DD2E5"/>
    <a:srgbClr val="8DC758"/>
    <a:srgbClr val="99CC67"/>
    <a:srgbClr val="E7EDF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99" autoAdjust="0"/>
    <p:restoredTop sz="95707" autoAdjust="0"/>
  </p:normalViewPr>
  <p:slideViewPr>
    <p:cSldViewPr snapToGrid="0" snapToObjects="1">
      <p:cViewPr varScale="1">
        <p:scale>
          <a:sx n="128" d="100"/>
          <a:sy n="128" d="100"/>
        </p:scale>
        <p:origin x="464"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cstate="email">
            <a:alphaModFix amt="10000"/>
            <a:extLst>
              <a:ext uri="{28A0092B-C50C-407E-A947-70E740481C1C}">
                <a14:useLocalDpi xmlns:a14="http://schemas.microsoft.com/office/drawing/2010/main"/>
              </a:ext>
            </a:extLst>
          </a:blip>
          <a:srcRect/>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email">
            <a:grayscl/>
            <a:extLst>
              <a:ext uri="{28A0092B-C50C-407E-A947-70E740481C1C}">
                <a14:useLocalDpi xmlns:a14="http://schemas.microsoft.com/office/drawing/2010/main"/>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email">
            <a:grayscl/>
            <a:extLst>
              <a:ext uri="{28A0092B-C50C-407E-A947-70E740481C1C}">
                <a14:useLocalDpi xmlns:a14="http://schemas.microsoft.com/office/drawing/2010/main"/>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email">
            <a:grayscl/>
            <a:extLst>
              <a:ext uri="{28A0092B-C50C-407E-A947-70E740481C1C}">
                <a14:useLocalDpi xmlns:a14="http://schemas.microsoft.com/office/drawing/2010/main"/>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descr="Icon&#10;&#10;Description automatically generated">
            <a:extLst>
              <a:ext uri="{FF2B5EF4-FFF2-40B4-BE49-F238E27FC236}">
                <a16:creationId xmlns:a16="http://schemas.microsoft.com/office/drawing/2014/main" id="{5B41298F-9ED5-0AA0-84A4-EDBB70E4176A}"/>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490211" y="1654669"/>
            <a:ext cx="4659083" cy="2873553"/>
          </a:xfrm>
          <a:prstGeom prst="rect">
            <a:avLst/>
          </a:prstGeom>
        </p:spPr>
      </p:pic>
      <p:sp>
        <p:nvSpPr>
          <p:cNvPr id="18" name="Rectangle 17">
            <a:extLst>
              <a:ext uri="{FF2B5EF4-FFF2-40B4-BE49-F238E27FC236}">
                <a16:creationId xmlns:a16="http://schemas.microsoft.com/office/drawing/2014/main" id="{B79B6067-6230-8321-9A25-8FCE07E824BA}"/>
              </a:ext>
            </a:extLst>
          </p:cNvPr>
          <p:cNvSpPr/>
          <p:nvPr/>
        </p:nvSpPr>
        <p:spPr>
          <a:xfrm>
            <a:off x="5851247" y="3172039"/>
            <a:ext cx="6162063" cy="1331423"/>
          </a:xfrm>
          <a:prstGeom prst="rect">
            <a:avLst/>
          </a:prstGeom>
          <a:solidFill>
            <a:srgbClr val="FFC000">
              <a:alpha val="2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Content Placeholder 1">
            <a:extLst>
              <a:ext uri="{FF2B5EF4-FFF2-40B4-BE49-F238E27FC236}">
                <a16:creationId xmlns:a16="http://schemas.microsoft.com/office/drawing/2014/main" id="{258A8E2F-E81D-911D-964A-3066260B1655}"/>
              </a:ext>
            </a:extLst>
          </p:cNvPr>
          <p:cNvSpPr>
            <a:spLocks noGrp="1"/>
          </p:cNvSpPr>
          <p:nvPr>
            <p:ph sz="half" idx="1"/>
          </p:nvPr>
        </p:nvSpPr>
        <p:spPr>
          <a:xfrm>
            <a:off x="345149" y="1358914"/>
            <a:ext cx="3140132" cy="4525963"/>
          </a:xfrm>
        </p:spPr>
        <p:txBody>
          <a:bodyPr>
            <a:normAutofit/>
          </a:bodyPr>
          <a:lstStyle/>
          <a:p>
            <a:pPr marL="0" marR="0" lvl="0" indent="0" algn="l" defTabSz="609585" rtl="0" eaLnBrk="1" fontAlgn="auto" latinLnBrk="0" hangingPunct="1">
              <a:lnSpc>
                <a:spcPct val="100000"/>
              </a:lnSpc>
              <a:spcBef>
                <a:spcPts val="0"/>
              </a:spcBef>
              <a:spcAft>
                <a:spcPts val="0"/>
              </a:spcAft>
              <a:buClrTx/>
              <a:buSzTx/>
              <a:buNone/>
              <a:tabLst/>
              <a:defRPr/>
            </a:pPr>
            <a:r>
              <a:rPr lang="en-US" sz="2000" dirty="0">
                <a:solidFill>
                  <a:srgbClr val="254776"/>
                </a:solidFill>
                <a:latin typeface="Arial" panose="020B0604020202020204" pitchFamily="34" charset="0"/>
                <a:cs typeface="Arial" panose="020B0604020202020204" pitchFamily="34" charset="0"/>
              </a:rPr>
              <a:t>Citizens make many decisions </a:t>
            </a:r>
            <a:r>
              <a:rPr lang="en-CA" sz="2000" dirty="0">
                <a:solidFill>
                  <a:srgbClr val="254776"/>
                </a:solidFill>
                <a:latin typeface="Arial" panose="020B0604020202020204" pitchFamily="34" charset="0"/>
                <a:cs typeface="Arial" panose="020B0604020202020204" pitchFamily="34" charset="0"/>
              </a:rPr>
              <a:t>where evidence could be helpful, such as: </a:t>
            </a:r>
          </a:p>
          <a:p>
            <a:pPr marL="0" marR="0" lvl="0" indent="0" algn="l" defTabSz="609585" rtl="0" eaLnBrk="1" fontAlgn="auto" latinLnBrk="0" hangingPunct="1">
              <a:lnSpc>
                <a:spcPct val="100000"/>
              </a:lnSpc>
              <a:spcBef>
                <a:spcPts val="0"/>
              </a:spcBef>
              <a:spcAft>
                <a:spcPts val="0"/>
              </a:spcAft>
              <a:buClrTx/>
              <a:buSzTx/>
              <a:buNone/>
              <a:tabLst/>
              <a:defRPr/>
            </a:pPr>
            <a:endParaRPr kumimoji="0" lang="en-CA" sz="18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0" marR="0" lvl="0" indent="0" algn="l" defTabSz="609585" rtl="0" eaLnBrk="1" fontAlgn="auto" latinLnBrk="0" hangingPunct="1">
              <a:lnSpc>
                <a:spcPct val="100000"/>
              </a:lnSpc>
              <a:spcBef>
                <a:spcPts val="0"/>
              </a:spcBef>
              <a:spcAft>
                <a:spcPts val="0"/>
              </a:spcAft>
              <a:buClrTx/>
              <a:buSzTx/>
              <a:buNone/>
              <a:tabLst/>
              <a:defRPr/>
            </a:pPr>
            <a:endParaRPr kumimoji="0" lang="en-CA" sz="18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Managing my health, safety and well-being (and that of my family’s)</a:t>
            </a:r>
          </a:p>
          <a:p>
            <a:pPr marL="450850" lvl="1" indent="0">
              <a:buNone/>
              <a:defRPr/>
            </a:pPr>
            <a:endParaRPr kumimoji="0" lang="en-US" sz="16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Spending my money on products and services</a:t>
            </a:r>
          </a:p>
          <a:p>
            <a:pPr marL="450850" lvl="1" indent="0">
              <a:buNone/>
              <a:defRPr/>
            </a:pPr>
            <a:endParaRPr kumimoji="0" lang="en-US" sz="2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1" indent="-266700">
              <a:defRPr/>
            </a:pP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Volunteering my time and donating money</a:t>
            </a:r>
            <a:endParaRPr lang="en-CA" sz="1400" dirty="0">
              <a:solidFill>
                <a:srgbClr val="254776"/>
              </a:solidFill>
              <a:latin typeface="Arial" panose="020B0604020202020204" pitchFamily="34" charset="0"/>
              <a:cs typeface="Arial" panose="020B0604020202020204" pitchFamily="34" charset="0"/>
            </a:endParaRPr>
          </a:p>
          <a:p>
            <a:endParaRPr lang="en-US" dirty="0"/>
          </a:p>
        </p:txBody>
      </p:sp>
      <p:sp>
        <p:nvSpPr>
          <p:cNvPr id="20" name="TextBox 19">
            <a:extLst>
              <a:ext uri="{FF2B5EF4-FFF2-40B4-BE49-F238E27FC236}">
                <a16:creationId xmlns:a16="http://schemas.microsoft.com/office/drawing/2014/main" id="{F39EEA86-FC99-7F84-9FE0-58CBA27634AD}"/>
              </a:ext>
            </a:extLst>
          </p:cNvPr>
          <p:cNvSpPr txBox="1"/>
          <p:nvPr/>
        </p:nvSpPr>
        <p:spPr>
          <a:xfrm>
            <a:off x="7878537" y="1019222"/>
            <a:ext cx="3890772" cy="830997"/>
          </a:xfrm>
          <a:prstGeom prst="rect">
            <a:avLst/>
          </a:prstGeom>
          <a:noFill/>
        </p:spPr>
        <p:txBody>
          <a:bodyPr wrap="square">
            <a:spAutoFit/>
          </a:bodyPr>
          <a:lstStyle/>
          <a:p>
            <a:pPr marL="177800" marR="0" lvl="0" algn="ctr" defTabSz="609585" rtl="0" eaLnBrk="1" fontAlgn="auto" latinLnBrk="0" hangingPunct="1">
              <a:lnSpc>
                <a:spcPct val="100000"/>
              </a:lnSpc>
              <a:spcBef>
                <a:spcPts val="0"/>
              </a:spcBef>
              <a:spcAft>
                <a:spcPts val="0"/>
              </a:spcAft>
              <a:buClrTx/>
              <a:buSzTx/>
              <a:tabLst/>
              <a:defRPr/>
            </a:pPr>
            <a:endParaRPr kumimoji="0" lang="en-CA" sz="3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marR="0" lvl="0" algn="ctr" defTabSz="609585" rtl="0" eaLnBrk="1" fontAlgn="auto" latinLnBrk="0" hangingPunct="1">
              <a:lnSpc>
                <a:spcPct val="100000"/>
              </a:lnSpc>
              <a:spcBef>
                <a:spcPts val="0"/>
              </a:spcBef>
              <a:spcAft>
                <a:spcPts val="0"/>
              </a:spcAft>
              <a:buClrTx/>
              <a:buSzTx/>
              <a:tabLst/>
              <a:defRPr/>
            </a:pPr>
            <a:endParaRPr kumimoji="0" lang="en-CA" sz="9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marR="0" lvl="0" algn="ctr" defTabSz="609585" rtl="0" eaLnBrk="1" fontAlgn="auto" latinLnBrk="0" hangingPunct="1">
              <a:lnSpc>
                <a:spcPct val="100000"/>
              </a:lnSpc>
              <a:spcBef>
                <a:spcPts val="0"/>
              </a:spcBef>
              <a:spcAft>
                <a:spcPts val="0"/>
              </a:spcAft>
              <a:buClrTx/>
              <a:buSzTx/>
              <a:tabLst/>
              <a:defRPr/>
            </a:pPr>
            <a:r>
              <a:rPr kumimoji="0" lang="en-CA"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Three challenges</a:t>
            </a:r>
          </a:p>
          <a:p>
            <a:pPr marL="177800" marR="0" lvl="0" algn="ctr" defTabSz="609585" rtl="0" eaLnBrk="1" fontAlgn="auto" latinLnBrk="0" hangingPunct="1">
              <a:lnSpc>
                <a:spcPct val="100000"/>
              </a:lnSpc>
              <a:spcBef>
                <a:spcPts val="0"/>
              </a:spcBef>
              <a:spcAft>
                <a:spcPts val="0"/>
              </a:spcAft>
              <a:buClrTx/>
              <a:buSzTx/>
              <a:tabLst/>
              <a:defRPr/>
            </a:pPr>
            <a:endParaRPr kumimoji="0" lang="en-CA" sz="400" b="1"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2">
              <a:defRPr/>
            </a:pPr>
            <a:endParaRPr lang="en-US" sz="600" dirty="0">
              <a:solidFill>
                <a:srgbClr val="254776"/>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207394A-447E-E67A-B266-09EACA15D361}"/>
              </a:ext>
            </a:extLst>
          </p:cNvPr>
          <p:cNvSpPr txBox="1"/>
          <p:nvPr/>
        </p:nvSpPr>
        <p:spPr>
          <a:xfrm>
            <a:off x="5804752" y="3223191"/>
            <a:ext cx="6208558" cy="1277273"/>
          </a:xfrm>
          <a:prstGeom prst="rect">
            <a:avLst/>
          </a:prstGeom>
          <a:noFill/>
          <a:ln>
            <a:noFill/>
          </a:ln>
        </p:spPr>
        <p:txBody>
          <a:bodyPr wrap="square">
            <a:spAutoFit/>
          </a:bodyPr>
          <a:lstStyle/>
          <a:p>
            <a:pPr marL="107965" lvl="1">
              <a:defRPr/>
            </a:pPr>
            <a:r>
              <a:rPr lang="en-US" sz="1400" dirty="0">
                <a:solidFill>
                  <a:srgbClr val="254776"/>
                </a:solidFill>
                <a:latin typeface="Arial" panose="020B0604020202020204" pitchFamily="34" charset="0"/>
                <a:cs typeface="Arial" panose="020B0604020202020204" pitchFamily="34" charset="0"/>
              </a:rPr>
              <a:t>We are typically </a:t>
            </a: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left on our own to find, understand and use evidence</a:t>
            </a:r>
            <a:endParaRPr lang="en-US" sz="1000" dirty="0">
              <a:solidFill>
                <a:srgbClr val="254776"/>
              </a:solidFill>
              <a:latin typeface="Arial" panose="020B0604020202020204" pitchFamily="34" charset="0"/>
              <a:cs typeface="Arial" panose="020B0604020202020204" pitchFamily="34" charset="0"/>
            </a:endParaRPr>
          </a:p>
          <a:p>
            <a:pPr marL="287353" lvl="1" indent="-179388">
              <a:buFont typeface="Wingdings" panose="05000000000000000000" pitchFamily="2" charset="2"/>
              <a:buChar char="§"/>
              <a:defRPr/>
            </a:pPr>
            <a:r>
              <a:rPr lang="en-US" sz="1000" dirty="0">
                <a:solidFill>
                  <a:srgbClr val="254776"/>
                </a:solidFill>
                <a:latin typeface="Arial" panose="020B0604020202020204" pitchFamily="34" charset="0"/>
                <a:cs typeface="Arial" panose="020B0604020202020204" pitchFamily="34" charset="0"/>
              </a:rPr>
              <a:t>Opportunity to look for evidence, including time and internet access</a:t>
            </a:r>
          </a:p>
          <a:p>
            <a:pPr marL="287353" lvl="1" indent="-179388">
              <a:buFont typeface="Wingdings" panose="05000000000000000000" pitchFamily="2" charset="2"/>
              <a:buChar char="§"/>
              <a:defRPr/>
            </a:pP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Motivation to look for and make sense of evidence</a:t>
            </a:r>
          </a:p>
          <a:p>
            <a:pPr marL="287353" lvl="1" indent="-179388">
              <a:buFont typeface="Wingdings" panose="05000000000000000000" pitchFamily="2" charset="2"/>
              <a:buChar char="§"/>
              <a:defRPr/>
            </a:pP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Capacity to use digital platforms like websites </a:t>
            </a:r>
            <a:r>
              <a:rPr lang="en-US" sz="1000" dirty="0">
                <a:solidFill>
                  <a:srgbClr val="254776"/>
                </a:solidFill>
                <a:latin typeface="Arial" panose="020B0604020202020204" pitchFamily="34" charset="0"/>
                <a:cs typeface="Arial" panose="020B0604020202020204" pitchFamily="34" charset="0"/>
              </a:rPr>
              <a:t>and social media (digital literacy), select the right sources for them (media literacy), to put what’s known in a bigger context (e.g., education, health and climate literacy) distinguish </a:t>
            </a: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between best evidence and other things and to understand what it may mean for them (evidence literacy) or understand what they are reading (general literacy)</a:t>
            </a:r>
          </a:p>
          <a:p>
            <a:pPr marL="107965" lvl="1">
              <a:defRPr/>
            </a:pPr>
            <a:endParaRPr kumimoji="0" lang="en-US" sz="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6" name="TextBox 5">
            <a:extLst>
              <a:ext uri="{FF2B5EF4-FFF2-40B4-BE49-F238E27FC236}">
                <a16:creationId xmlns:a16="http://schemas.microsoft.com/office/drawing/2014/main" id="{91C3A6ED-98DE-4C3A-7021-2FC99FB0BBDC}"/>
              </a:ext>
            </a:extLst>
          </p:cNvPr>
          <p:cNvSpPr txBox="1"/>
          <p:nvPr/>
        </p:nvSpPr>
        <p:spPr>
          <a:xfrm>
            <a:off x="3991230" y="4508761"/>
            <a:ext cx="8022080" cy="1769715"/>
          </a:xfrm>
          <a:prstGeom prst="rect">
            <a:avLst/>
          </a:prstGeom>
          <a:solidFill>
            <a:srgbClr val="FFC000">
              <a:alpha val="10000"/>
            </a:srgbClr>
          </a:solidFill>
        </p:spPr>
        <p:txBody>
          <a:bodyPr wrap="square">
            <a:spAutoFit/>
          </a:bodyPr>
          <a:lstStyle/>
          <a:p>
            <a:pPr marL="107965" lvl="1">
              <a:defRPr/>
            </a:pPr>
            <a:endPar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07965" lvl="1">
              <a:defRPr/>
            </a:pP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Governments, businesses and NGOs do not set things up to make it easy for us</a:t>
            </a:r>
          </a:p>
          <a:p>
            <a:pPr marL="287353" lvl="1" indent="-179388">
              <a:buFont typeface="Wingdings" panose="05000000000000000000" pitchFamily="2" charset="2"/>
              <a:buChar char="§"/>
              <a:defRPr/>
            </a:pP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Services are commonly offered without evidence to help distinguish among them</a:t>
            </a:r>
          </a:p>
          <a:p>
            <a:pPr marL="287353" lvl="1" indent="-179388">
              <a:buFont typeface="Wingdings" panose="05000000000000000000" pitchFamily="2" charset="2"/>
              <a:buChar char="§"/>
              <a:defRPr/>
            </a:pP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Products are commonly sold in-store and online without evidence to back up their claims (and they may be sold alongside proven products)</a:t>
            </a:r>
          </a:p>
          <a:p>
            <a:pPr marL="287353" lvl="1" indent="-179388">
              <a:buFont typeface="Wingdings" panose="05000000000000000000" pitchFamily="2" charset="2"/>
              <a:buChar char="§"/>
              <a:defRPr/>
            </a:pPr>
            <a:r>
              <a:rPr kumimoji="0" lang="en-US" sz="10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Information is commonly presented online based on profile and search history and not based on evidence (and laws protecting us against advertising and selling products that may be harmful or dangerous, or about making false claims, do not apply yet to information)</a:t>
            </a:r>
          </a:p>
          <a:p>
            <a:pPr marL="287353" lvl="1" indent="-179388">
              <a:buFont typeface="Wingdings" panose="05000000000000000000" pitchFamily="2" charset="2"/>
              <a:buChar char="§"/>
              <a:defRPr/>
            </a:pPr>
            <a:r>
              <a:rPr lang="en-US" sz="1000" dirty="0">
                <a:solidFill>
                  <a:srgbClr val="254776"/>
                </a:solidFill>
                <a:latin typeface="Arial" panose="020B0604020202020204" pitchFamily="34" charset="0"/>
                <a:cs typeface="Arial" panose="020B0604020202020204" pitchFamily="34" charset="0"/>
              </a:rPr>
              <a:t>Compelling stories and visuals are commonly created by people with limited evidence literacy</a:t>
            </a:r>
          </a:p>
          <a:p>
            <a:pPr marL="287353" lvl="1" indent="-179388">
              <a:buFont typeface="Wingdings" panose="05000000000000000000" pitchFamily="2" charset="2"/>
              <a:buChar char="§"/>
              <a:defRPr/>
            </a:pPr>
            <a:endParaRPr lang="en-US" sz="600" dirty="0">
              <a:solidFill>
                <a:srgbClr val="254776"/>
              </a:solidFill>
              <a:latin typeface="Arial" panose="020B0604020202020204" pitchFamily="34" charset="0"/>
              <a:cs typeface="Arial" panose="020B0604020202020204" pitchFamily="34" charset="0"/>
            </a:endParaRPr>
          </a:p>
          <a:p>
            <a:pPr marL="287353" lvl="1" indent="-179388">
              <a:buFont typeface="Wingdings" panose="05000000000000000000" pitchFamily="2" charset="2"/>
              <a:buChar char="§"/>
              <a:defRPr/>
            </a:pPr>
            <a:endParaRPr lang="en-US" sz="700" dirty="0">
              <a:solidFill>
                <a:srgbClr val="254776"/>
              </a:solidFill>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F1166FF4-E644-1D55-E843-10D1A19806CA}"/>
              </a:ext>
            </a:extLst>
          </p:cNvPr>
          <p:cNvCxnSpPr>
            <a:cxnSpLocks/>
          </p:cNvCxnSpPr>
          <p:nvPr/>
        </p:nvCxnSpPr>
        <p:spPr>
          <a:xfrm>
            <a:off x="3611191" y="1358914"/>
            <a:ext cx="0" cy="5035293"/>
          </a:xfrm>
          <a:prstGeom prst="line">
            <a:avLst/>
          </a:prstGeom>
          <a:ln w="19050">
            <a:solidFill>
              <a:srgbClr val="DADFE2"/>
            </a:solidFill>
          </a:ln>
        </p:spPr>
        <p:style>
          <a:lnRef idx="1">
            <a:schemeClr val="dk1"/>
          </a:lnRef>
          <a:fillRef idx="0">
            <a:schemeClr val="dk1"/>
          </a:fillRef>
          <a:effectRef idx="0">
            <a:schemeClr val="dk1"/>
          </a:effectRef>
          <a:fontRef idx="minor">
            <a:schemeClr val="tx1"/>
          </a:fontRef>
        </p:style>
      </p:cxnSp>
      <p:sp>
        <p:nvSpPr>
          <p:cNvPr id="16" name="Rectangle 15">
            <a:extLst>
              <a:ext uri="{FF2B5EF4-FFF2-40B4-BE49-F238E27FC236}">
                <a16:creationId xmlns:a16="http://schemas.microsoft.com/office/drawing/2014/main" id="{7A1B5F93-5182-6215-BDEB-C85271D79A7A}"/>
              </a:ext>
            </a:extLst>
          </p:cNvPr>
          <p:cNvSpPr/>
          <p:nvPr/>
        </p:nvSpPr>
        <p:spPr>
          <a:xfrm>
            <a:off x="7776061" y="1640814"/>
            <a:ext cx="4221852" cy="1520779"/>
          </a:xfrm>
          <a:prstGeom prst="rect">
            <a:avLst/>
          </a:prstGeom>
          <a:solidFill>
            <a:srgbClr val="FFC000">
              <a:alpha val="5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175DD648-6D70-C9DC-927B-6736462E37BD}"/>
              </a:ext>
            </a:extLst>
          </p:cNvPr>
          <p:cNvSpPr txBox="1"/>
          <p:nvPr/>
        </p:nvSpPr>
        <p:spPr>
          <a:xfrm>
            <a:off x="7836972" y="1904459"/>
            <a:ext cx="4099610" cy="738664"/>
          </a:xfrm>
          <a:prstGeom prst="rect">
            <a:avLst/>
          </a:prstGeom>
          <a:noFill/>
        </p:spPr>
        <p:txBody>
          <a:bodyPr wrap="square">
            <a:spAutoFit/>
          </a:bodyPr>
          <a:lstStyle/>
          <a:p>
            <a:pPr marL="177800" marR="0" lvl="0" algn="l" defTabSz="609585" rtl="0" eaLnBrk="1" fontAlgn="auto" latinLnBrk="0" hangingPunct="1">
              <a:lnSpc>
                <a:spcPct val="100000"/>
              </a:lnSpc>
              <a:spcBef>
                <a:spcPts val="0"/>
              </a:spcBef>
              <a:spcAft>
                <a:spcPts val="0"/>
              </a:spcAft>
              <a:buClrTx/>
              <a:buSzTx/>
              <a:tabLst/>
              <a:defRPr/>
            </a:pPr>
            <a:r>
              <a:rPr kumimoji="0" lang="en-US" sz="14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We live in an era of too much information and lots of misinformation (false information that is spread, regardless of intent to mislead)</a:t>
            </a:r>
          </a:p>
        </p:txBody>
      </p:sp>
      <p:sp>
        <p:nvSpPr>
          <p:cNvPr id="3" name="Title 1">
            <a:extLst>
              <a:ext uri="{FF2B5EF4-FFF2-40B4-BE49-F238E27FC236}">
                <a16:creationId xmlns:a16="http://schemas.microsoft.com/office/drawing/2014/main" id="{D125FC70-5EAC-F061-20CA-0CA7F25FECA7}"/>
              </a:ext>
            </a:extLst>
          </p:cNvPr>
          <p:cNvSpPr txBox="1">
            <a:spLocks/>
          </p:cNvSpPr>
          <p:nvPr/>
        </p:nvSpPr>
        <p:spPr>
          <a:xfrm>
            <a:off x="227215" y="97789"/>
            <a:ext cx="6473125" cy="1006368"/>
          </a:xfrm>
          <a:prstGeom prst="rect">
            <a:avLst/>
          </a:prstGeom>
        </p:spPr>
        <p:txBody>
          <a:bodyPr vert="horz" lIns="91440" tIns="45720" rIns="91440" bIns="45720" rtlCol="0" anchor="ctr">
            <a:no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r>
              <a:rPr lang="en-CA" b="1" kern="0" dirty="0">
                <a:solidFill>
                  <a:srgbClr val="234776"/>
                </a:solidFill>
                <a:latin typeface="Arial"/>
                <a:cs typeface="Arial" panose="020B0604020202020204" pitchFamily="34" charset="0"/>
                <a:sym typeface="Arial"/>
              </a:rPr>
              <a:t>3.0</a:t>
            </a:r>
            <a:r>
              <a:rPr lang="en-CA" kern="0" dirty="0">
                <a:solidFill>
                  <a:srgbClr val="234776"/>
                </a:solidFill>
                <a:latin typeface="Arial"/>
                <a:cs typeface="Arial" panose="020B0604020202020204" pitchFamily="34" charset="0"/>
                <a:sym typeface="Arial"/>
              </a:rPr>
              <a:t> Context for and challenges with putting  </a:t>
            </a:r>
          </a:p>
          <a:p>
            <a:r>
              <a:rPr lang="en-CA" kern="0" dirty="0">
                <a:solidFill>
                  <a:srgbClr val="234776"/>
                </a:solidFill>
                <a:latin typeface="Arial"/>
                <a:cs typeface="Arial" panose="020B0604020202020204" pitchFamily="34" charset="0"/>
                <a:sym typeface="Arial"/>
              </a:rPr>
              <a:t>      evidence at the centre for everyday life</a:t>
            </a:r>
            <a:endParaRPr lang="en-CA" dirty="0">
              <a:solidFill>
                <a:srgbClr val="0F447C"/>
              </a:solidFill>
              <a:latin typeface="Helvetica" pitchFamily="2" charset="0"/>
              <a:cs typeface="Arial" panose="020B0604020202020204" pitchFamily="34" charset="0"/>
            </a:endParaRPr>
          </a:p>
        </p:txBody>
      </p:sp>
      <p:pic>
        <p:nvPicPr>
          <p:cNvPr id="13" name="Picture 12" descr="Icon&#10;&#10;Description automatically generated">
            <a:extLst>
              <a:ext uri="{FF2B5EF4-FFF2-40B4-BE49-F238E27FC236}">
                <a16:creationId xmlns:a16="http://schemas.microsoft.com/office/drawing/2014/main" id="{63E31D4C-FA4D-75C0-01BB-90F7A7A4BD4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3227" y="4640610"/>
            <a:ext cx="864000" cy="864000"/>
          </a:xfrm>
          <a:prstGeom prst="rect">
            <a:avLst/>
          </a:prstGeom>
        </p:spPr>
      </p:pic>
      <p:pic>
        <p:nvPicPr>
          <p:cNvPr id="19" name="Picture 18" descr="Icon&#10;&#10;Description automatically generated">
            <a:extLst>
              <a:ext uri="{FF2B5EF4-FFF2-40B4-BE49-F238E27FC236}">
                <a16:creationId xmlns:a16="http://schemas.microsoft.com/office/drawing/2014/main" id="{0483562A-37D7-726D-1999-81153F83C67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3227" y="3716707"/>
            <a:ext cx="864000" cy="864000"/>
          </a:xfrm>
          <a:prstGeom prst="rect">
            <a:avLst/>
          </a:prstGeom>
        </p:spPr>
      </p:pic>
      <p:pic>
        <p:nvPicPr>
          <p:cNvPr id="25" name="Picture 24" descr="Icon&#10;&#10;Description automatically generated">
            <a:extLst>
              <a:ext uri="{FF2B5EF4-FFF2-40B4-BE49-F238E27FC236}">
                <a16:creationId xmlns:a16="http://schemas.microsoft.com/office/drawing/2014/main" id="{83E45715-4760-AFCE-49CA-3B9DB44239DE}"/>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23227" y="2771750"/>
            <a:ext cx="864000" cy="864000"/>
          </a:xfrm>
          <a:prstGeom prst="rect">
            <a:avLst/>
          </a:prstGeom>
        </p:spPr>
      </p:pic>
      <p:cxnSp>
        <p:nvCxnSpPr>
          <p:cNvPr id="41" name="Elbow Connector 40">
            <a:extLst>
              <a:ext uri="{FF2B5EF4-FFF2-40B4-BE49-F238E27FC236}">
                <a16:creationId xmlns:a16="http://schemas.microsoft.com/office/drawing/2014/main" id="{DB34BDBA-CFB5-4FAD-00C5-965056FE98A6}"/>
              </a:ext>
            </a:extLst>
          </p:cNvPr>
          <p:cNvCxnSpPr>
            <a:cxnSpLocks/>
          </p:cNvCxnSpPr>
          <p:nvPr/>
        </p:nvCxnSpPr>
        <p:spPr>
          <a:xfrm rot="10800000" flipV="1">
            <a:off x="5851247" y="1640814"/>
            <a:ext cx="6151596" cy="1498622"/>
          </a:xfrm>
          <a:prstGeom prst="bentConnector3">
            <a:avLst>
              <a:gd name="adj1" fmla="val 68468"/>
            </a:avLst>
          </a:prstGeom>
          <a:ln w="50800">
            <a:solidFill>
              <a:srgbClr val="FEB714"/>
            </a:solidFill>
          </a:ln>
          <a:effectLst/>
        </p:spPr>
        <p:style>
          <a:lnRef idx="2">
            <a:schemeClr val="accent1"/>
          </a:lnRef>
          <a:fillRef idx="0">
            <a:schemeClr val="accent1"/>
          </a:fillRef>
          <a:effectRef idx="1">
            <a:schemeClr val="accent1"/>
          </a:effectRef>
          <a:fontRef idx="minor">
            <a:schemeClr val="tx1"/>
          </a:fontRef>
        </p:style>
      </p:cxnSp>
      <p:cxnSp>
        <p:nvCxnSpPr>
          <p:cNvPr id="49" name="Elbow Connector 48">
            <a:extLst>
              <a:ext uri="{FF2B5EF4-FFF2-40B4-BE49-F238E27FC236}">
                <a16:creationId xmlns:a16="http://schemas.microsoft.com/office/drawing/2014/main" id="{A7372D05-0257-1BC6-080B-FF3A0ADAC7BF}"/>
              </a:ext>
            </a:extLst>
          </p:cNvPr>
          <p:cNvCxnSpPr>
            <a:cxnSpLocks/>
          </p:cNvCxnSpPr>
          <p:nvPr/>
        </p:nvCxnSpPr>
        <p:spPr>
          <a:xfrm rot="5400000">
            <a:off x="3404069" y="3766397"/>
            <a:ext cx="3089759" cy="1860017"/>
          </a:xfrm>
          <a:prstGeom prst="bentConnector3">
            <a:avLst>
              <a:gd name="adj1" fmla="val 43722"/>
            </a:avLst>
          </a:prstGeom>
          <a:ln w="50800">
            <a:solidFill>
              <a:srgbClr val="FEB714"/>
            </a:solidFill>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B488CA51-0465-959C-1AED-9E8FBB0D4347}"/>
              </a:ext>
            </a:extLst>
          </p:cNvPr>
          <p:cNvSpPr txBox="1"/>
          <p:nvPr/>
        </p:nvSpPr>
        <p:spPr>
          <a:xfrm>
            <a:off x="9009447" y="977573"/>
            <a:ext cx="2715808" cy="253916"/>
          </a:xfrm>
          <a:prstGeom prst="rect">
            <a:avLst/>
          </a:prstGeom>
          <a:noFill/>
        </p:spPr>
        <p:txBody>
          <a:bodyPr wrap="none" rtlCol="0">
            <a:spAutoFit/>
          </a:bodyPr>
          <a:lstStyle/>
          <a:p>
            <a:r>
              <a:rPr lang="en-US" sz="1050" i="1" dirty="0">
                <a:solidFill>
                  <a:srgbClr val="254776"/>
                </a:solidFill>
              </a:rPr>
              <a:t>Note: full version available in Update 2023</a:t>
            </a:r>
          </a:p>
        </p:txBody>
      </p:sp>
      <p:sp>
        <p:nvSpPr>
          <p:cNvPr id="7" name="TextBox 6">
            <a:extLst>
              <a:ext uri="{FF2B5EF4-FFF2-40B4-BE49-F238E27FC236}">
                <a16:creationId xmlns:a16="http://schemas.microsoft.com/office/drawing/2014/main" id="{EFE35238-17F2-DDA7-F1B3-0B7FAF2886FD}"/>
              </a:ext>
            </a:extLst>
          </p:cNvPr>
          <p:cNvSpPr txBox="1"/>
          <p:nvPr/>
        </p:nvSpPr>
        <p:spPr>
          <a:xfrm>
            <a:off x="8254635" y="6325161"/>
            <a:ext cx="3937365" cy="457048"/>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All rights reserved. This work is licensed under a Creative Commons Attribution-</a:t>
            </a:r>
            <a:r>
              <a:rPr lang="en-CA" sz="790" b="0" i="1" strike="noStrike" dirty="0" err="1">
                <a:solidFill>
                  <a:schemeClr val="tx1">
                    <a:lumMod val="75000"/>
                  </a:schemeClr>
                </a:solidFill>
                <a:effectLst/>
                <a:latin typeface="Roboto" panose="020F0502020204030204" pitchFamily="34" charset="0"/>
              </a:rPr>
              <a:t>NonCommercial</a:t>
            </a:r>
            <a:r>
              <a:rPr lang="en-CA" sz="790" b="0" i="1" strike="noStrike" dirty="0">
                <a:solidFill>
                  <a:schemeClr val="tx1">
                    <a:lumMod val="75000"/>
                  </a:schemeClr>
                </a:solidFill>
                <a:effectLst/>
                <a:latin typeface="Roboto" panose="020F0502020204030204" pitchFamily="34" charset="0"/>
              </a:rPr>
              <a:t>-</a:t>
            </a:r>
            <a:r>
              <a:rPr lang="en-CA" sz="790" b="0" i="1" strike="noStrike" dirty="0" err="1">
                <a:solidFill>
                  <a:schemeClr val="tx1">
                    <a:lumMod val="75000"/>
                  </a:schemeClr>
                </a:solidFill>
                <a:effectLst/>
                <a:latin typeface="Roboto" panose="020F0502020204030204" pitchFamily="34" charset="0"/>
              </a:rPr>
              <a:t>ShareAlike</a:t>
            </a:r>
            <a:r>
              <a:rPr lang="en-CA" sz="790" b="0" i="1" strike="noStrike" dirty="0">
                <a:solidFill>
                  <a:schemeClr val="tx1">
                    <a:lumMod val="75000"/>
                  </a:schemeClr>
                </a:solidFill>
                <a:effectLst/>
                <a:latin typeface="Roboto" panose="020F0502020204030204" pitchFamily="34" charset="0"/>
              </a:rPr>
              <a:t> 4.0 International License. </a:t>
            </a:r>
          </a:p>
          <a:p>
            <a:endParaRPr lang="en-US" sz="790" i="1" dirty="0">
              <a:solidFill>
                <a:schemeClr val="tx1">
                  <a:lumMod val="75000"/>
                </a:schemeClr>
              </a:solidFill>
            </a:endParaRPr>
          </a:p>
        </p:txBody>
      </p:sp>
    </p:spTree>
    <p:extLst>
      <p:ext uri="{BB962C8B-B14F-4D97-AF65-F5344CB8AC3E}">
        <p14:creationId xmlns:p14="http://schemas.microsoft.com/office/powerpoint/2010/main" val="1805558433"/>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32409</TotalTime>
  <Words>331</Words>
  <Application>Microsoft Macintosh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Courier New</vt:lpstr>
      <vt:lpstr>Helvetica</vt:lpstr>
      <vt:lpstr>Roboto</vt:lpstr>
      <vt:lpstr>Wingdings</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311</cp:revision>
  <cp:lastPrinted>2017-06-06T20:04:49Z</cp:lastPrinted>
  <dcterms:created xsi:type="dcterms:W3CDTF">2017-04-21T15:41:45Z</dcterms:created>
  <dcterms:modified xsi:type="dcterms:W3CDTF">2023-02-10T13:35:47Z</dcterms:modified>
</cp:coreProperties>
</file>